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7" r:id="rId4"/>
    <p:sldId id="262" r:id="rId5"/>
    <p:sldId id="278" r:id="rId6"/>
    <p:sldId id="258" r:id="rId7"/>
    <p:sldId id="260" r:id="rId8"/>
    <p:sldId id="261" r:id="rId9"/>
    <p:sldId id="275" r:id="rId10"/>
    <p:sldId id="264" r:id="rId11"/>
    <p:sldId id="277" r:id="rId12"/>
    <p:sldId id="271" r:id="rId13"/>
    <p:sldId id="279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94DA-F9E1-464E-91E7-8EF932B94E7B}" type="datetimeFigureOut">
              <a:rPr lang="cs-CZ" smtClean="0"/>
              <a:t>6.6.2017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200F5-5D4E-4E50-BBDE-E78A60D3C887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94DA-F9E1-464E-91E7-8EF932B94E7B}" type="datetimeFigureOut">
              <a:rPr lang="cs-CZ" smtClean="0"/>
              <a:t>6.6.2017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200F5-5D4E-4E50-BBDE-E78A60D3C8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94DA-F9E1-464E-91E7-8EF932B94E7B}" type="datetimeFigureOut">
              <a:rPr lang="cs-CZ" smtClean="0"/>
              <a:t>6.6.2017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200F5-5D4E-4E50-BBDE-E78A60D3C8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94DA-F9E1-464E-91E7-8EF932B94E7B}" type="datetimeFigureOut">
              <a:rPr lang="cs-CZ" smtClean="0"/>
              <a:t>6.6.2017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200F5-5D4E-4E50-BBDE-E78A60D3C8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94DA-F9E1-464E-91E7-8EF932B94E7B}" type="datetimeFigureOut">
              <a:rPr lang="cs-CZ" smtClean="0"/>
              <a:t>6.6.2017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200F5-5D4E-4E50-BBDE-E78A60D3C887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94DA-F9E1-464E-91E7-8EF932B94E7B}" type="datetimeFigureOut">
              <a:rPr lang="cs-CZ" smtClean="0"/>
              <a:t>6.6.2017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200F5-5D4E-4E50-BBDE-E78A60D3C8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94DA-F9E1-464E-91E7-8EF932B94E7B}" type="datetimeFigureOut">
              <a:rPr lang="cs-CZ" smtClean="0"/>
              <a:t>6.6.2017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200F5-5D4E-4E50-BBDE-E78A60D3C887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94DA-F9E1-464E-91E7-8EF932B94E7B}" type="datetimeFigureOut">
              <a:rPr lang="cs-CZ" smtClean="0"/>
              <a:t>6.6.2017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200F5-5D4E-4E50-BBDE-E78A60D3C8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94DA-F9E1-464E-91E7-8EF932B94E7B}" type="datetimeFigureOut">
              <a:rPr lang="cs-CZ" smtClean="0"/>
              <a:t>6.6.2017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200F5-5D4E-4E50-BBDE-E78A60D3C8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94DA-F9E1-464E-91E7-8EF932B94E7B}" type="datetimeFigureOut">
              <a:rPr lang="cs-CZ" smtClean="0"/>
              <a:t>6.6.2017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200F5-5D4E-4E50-BBDE-E78A60D3C887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94DA-F9E1-464E-91E7-8EF932B94E7B}" type="datetimeFigureOut">
              <a:rPr lang="cs-CZ" smtClean="0"/>
              <a:t>6.6.2017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200F5-5D4E-4E50-BBDE-E78A60D3C8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16594DA-F9E1-464E-91E7-8EF932B94E7B}" type="datetimeFigureOut">
              <a:rPr lang="cs-CZ" smtClean="0"/>
              <a:t>6.6.2017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C3200F5-5D4E-4E50-BBDE-E78A60D3C88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Opakování na 4. písemnou práci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cs-CZ" dirty="0" smtClean="0"/>
              <a:t>Lineární rovnice</a:t>
            </a:r>
          </a:p>
          <a:p>
            <a:pPr algn="r"/>
            <a:r>
              <a:rPr lang="cs-CZ" dirty="0" smtClean="0"/>
              <a:t>Kruh, kružnice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43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7368"/>
          </a:xfrm>
        </p:spPr>
        <p:txBody>
          <a:bodyPr>
            <a:normAutofit/>
          </a:bodyPr>
          <a:lstStyle/>
          <a:p>
            <a:r>
              <a:rPr lang="cs-CZ" dirty="0"/>
              <a:t>9</a:t>
            </a:r>
            <a:r>
              <a:rPr lang="cs-CZ" dirty="0" smtClean="0"/>
              <a:t>. </a:t>
            </a:r>
            <a:r>
              <a:rPr lang="cs-CZ" dirty="0" smtClean="0"/>
              <a:t>Kruh, kružnice _ příklady I.</a:t>
            </a:r>
            <a:endParaRPr lang="cs-CZ" dirty="0"/>
          </a:p>
        </p:txBody>
      </p:sp>
      <p:sp>
        <p:nvSpPr>
          <p:cNvPr id="82" name="Zástupný symbol pro obsah 81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388843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cs-CZ" dirty="0" smtClean="0"/>
              <a:t>Vypočítejte průměr kruhu, jehož obvod je 56cm  (</a:t>
            </a:r>
            <a:r>
              <a:rPr lang="cs-CZ" sz="2000" b="1" i="1" dirty="0" smtClean="0"/>
              <a:t>3 body</a:t>
            </a:r>
            <a:r>
              <a:rPr lang="cs-CZ" dirty="0" smtClean="0"/>
              <a:t>)</a:t>
            </a:r>
          </a:p>
          <a:p>
            <a:pPr marL="457200" indent="-457200">
              <a:buFont typeface="+mj-lt"/>
              <a:buAutoNum type="alphaUcPeriod"/>
            </a:pPr>
            <a:endParaRPr lang="cs-CZ" dirty="0" smtClean="0"/>
          </a:p>
          <a:p>
            <a:pPr marL="457200" indent="-457200">
              <a:buFont typeface="+mj-lt"/>
              <a:buAutoNum type="alphaUcPeriod"/>
            </a:pPr>
            <a:r>
              <a:rPr lang="cs-CZ" dirty="0" smtClean="0"/>
              <a:t>Jaký poloměr musí mít kruhový záhon, po jehož obvodu chceme zasadit ve vzdálenosti 25cm   60 sazenic   růží? (</a:t>
            </a:r>
            <a:r>
              <a:rPr lang="cs-CZ" sz="2000" b="1" i="1" dirty="0" smtClean="0"/>
              <a:t>4 body)</a:t>
            </a:r>
          </a:p>
          <a:p>
            <a:pPr marL="457200" indent="-457200">
              <a:buFont typeface="+mj-lt"/>
              <a:buAutoNum type="alphaUcPeriod"/>
            </a:pPr>
            <a:endParaRPr lang="cs-CZ" sz="2000" b="1" i="1" dirty="0" smtClean="0"/>
          </a:p>
          <a:p>
            <a:pPr marL="457200" indent="-457200">
              <a:buFont typeface="+mj-lt"/>
              <a:buAutoNum type="alphaUcPeriod"/>
            </a:pPr>
            <a:r>
              <a:rPr lang="cs-CZ" dirty="0" smtClean="0"/>
              <a:t>Vypočítejte délku oblouku kružnice danou poloměrem r = 2cm a úhlem 60°.  </a:t>
            </a:r>
            <a:r>
              <a:rPr lang="cs-CZ" sz="2000" dirty="0" smtClean="0"/>
              <a:t>(</a:t>
            </a:r>
            <a:r>
              <a:rPr lang="cs-CZ" sz="2000" b="1" i="1" dirty="0" smtClean="0"/>
              <a:t>5 bodů</a:t>
            </a:r>
            <a:r>
              <a:rPr lang="cs-CZ" sz="2000" dirty="0" smtClean="0"/>
              <a:t>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7125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10</a:t>
            </a:r>
            <a:r>
              <a:rPr lang="cs-CZ" dirty="0" smtClean="0"/>
              <a:t>. </a:t>
            </a:r>
            <a:r>
              <a:rPr lang="cs-CZ" dirty="0" smtClean="0"/>
              <a:t>Kruh _ kružnice -  příklady II.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Zástupný symbol pro obsah 81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484784"/>
                <a:ext cx="8568952" cy="4968552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lphaUcPeriod"/>
                </a:pPr>
                <a:r>
                  <a:rPr lang="cs-CZ" dirty="0" smtClean="0"/>
                  <a:t>Vypočítejte obsah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cs-CZ" dirty="0" smtClean="0"/>
                  <a:t> kruhu s průměrem 3m.  (</a:t>
                </a:r>
                <a:r>
                  <a:rPr lang="cs-CZ" sz="2000" b="1" i="1" dirty="0" smtClean="0"/>
                  <a:t>3 body</a:t>
                </a:r>
                <a:r>
                  <a:rPr lang="cs-CZ" dirty="0" smtClean="0"/>
                  <a:t>)</a:t>
                </a:r>
              </a:p>
              <a:p>
                <a:pPr marL="457200" indent="-457200">
                  <a:buFont typeface="+mj-lt"/>
                  <a:buAutoNum type="alphaUcPeriod"/>
                </a:pPr>
                <a:endParaRPr lang="cs-CZ" dirty="0" smtClean="0"/>
              </a:p>
              <a:p>
                <a:pPr marL="457200" indent="-457200">
                  <a:buFont typeface="+mj-lt"/>
                  <a:buAutoNum type="alphaUcPeriod"/>
                </a:pPr>
                <a:r>
                  <a:rPr lang="cs-CZ" dirty="0" smtClean="0"/>
                  <a:t>Vypočítej obsah hliníkové obdélníkové destičky s vyříznutým kruhovým otvorem o poloměru 11cm? (</a:t>
                </a:r>
                <a:r>
                  <a:rPr lang="cs-CZ" sz="2000" b="1" i="1" dirty="0" smtClean="0"/>
                  <a:t>4 body)</a:t>
                </a:r>
              </a:p>
              <a:p>
                <a:pPr marL="457200" indent="-457200">
                  <a:buFont typeface="+mj-lt"/>
                  <a:buAutoNum type="alphaUcPeriod"/>
                </a:pPr>
                <a:endParaRPr lang="cs-CZ" sz="2000" b="1" i="1" dirty="0"/>
              </a:p>
              <a:p>
                <a:pPr marL="457200" indent="-457200">
                  <a:buFont typeface="+mj-lt"/>
                  <a:buAutoNum type="alphaUcPeriod"/>
                </a:pPr>
                <a:endParaRPr lang="cs-CZ" sz="2000" b="1" i="1" dirty="0" smtClean="0"/>
              </a:p>
              <a:p>
                <a:pPr marL="457200" indent="-457200">
                  <a:buFont typeface="+mj-lt"/>
                  <a:buAutoNum type="alphaUcPeriod"/>
                </a:pPr>
                <a:endParaRPr lang="cs-CZ" sz="2000" b="1" i="1" dirty="0" smtClean="0"/>
              </a:p>
              <a:p>
                <a:pPr marL="457200" indent="-457200">
                  <a:buFont typeface="+mj-lt"/>
                  <a:buAutoNum type="alphaUcPeriod"/>
                </a:pPr>
                <a:endParaRPr lang="cs-CZ" sz="2000" b="1" i="1" dirty="0"/>
              </a:p>
              <a:p>
                <a:pPr marL="457200" indent="-457200">
                  <a:buFont typeface="+mj-lt"/>
                  <a:buAutoNum type="alphaUcPeriod"/>
                </a:pPr>
                <a:endParaRPr lang="cs-CZ" sz="2000" b="1" i="1" dirty="0" smtClean="0"/>
              </a:p>
              <a:p>
                <a:pPr marL="457200" indent="-457200">
                  <a:buFont typeface="+mj-lt"/>
                  <a:buAutoNum type="alphaUcPeriod"/>
                </a:pPr>
                <a:endParaRPr lang="cs-CZ" sz="2000" b="1" i="1" dirty="0" smtClean="0"/>
              </a:p>
              <a:p>
                <a:pPr marL="457200" indent="-457200">
                  <a:buFont typeface="+mj-lt"/>
                  <a:buAutoNum type="alphaUcPeriod"/>
                </a:pPr>
                <a:r>
                  <a:rPr lang="cs-CZ" dirty="0" smtClean="0"/>
                  <a:t>Vypočítejte obsah kruhu vepsaného do čtverce se stranou 1m. Kolik procent obsahu čtverce zaujímá.  </a:t>
                </a:r>
                <a:r>
                  <a:rPr lang="cs-CZ" sz="2000" dirty="0" smtClean="0"/>
                  <a:t>(</a:t>
                </a:r>
                <a:r>
                  <a:rPr lang="cs-CZ" sz="2000" b="1" i="1" dirty="0" smtClean="0"/>
                  <a:t>5 bodů</a:t>
                </a:r>
                <a:r>
                  <a:rPr lang="cs-CZ" sz="2000" dirty="0" smtClean="0"/>
                  <a:t>)</a:t>
                </a:r>
                <a:endParaRPr lang="cs-CZ" sz="2000" dirty="0"/>
              </a:p>
            </p:txBody>
          </p:sp>
        </mc:Choice>
        <mc:Fallback xmlns="">
          <p:sp>
            <p:nvSpPr>
              <p:cNvPr id="96" name="Zástupný symbol pro obsah 8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484784"/>
                <a:ext cx="8568952" cy="4968552"/>
              </a:xfrm>
              <a:blipFill rotWithShape="1">
                <a:blip r:embed="rId2"/>
                <a:stretch>
                  <a:fillRect l="-569" r="-996" b="-61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Skupina 52"/>
          <p:cNvGrpSpPr/>
          <p:nvPr/>
        </p:nvGrpSpPr>
        <p:grpSpPr>
          <a:xfrm>
            <a:off x="1547664" y="3429000"/>
            <a:ext cx="3118434" cy="2010519"/>
            <a:chOff x="1187624" y="3140968"/>
            <a:chExt cx="3478474" cy="2298551"/>
          </a:xfrm>
        </p:grpSpPr>
        <p:grpSp>
          <p:nvGrpSpPr>
            <p:cNvPr id="52" name="Skupina 51"/>
            <p:cNvGrpSpPr/>
            <p:nvPr/>
          </p:nvGrpSpPr>
          <p:grpSpPr>
            <a:xfrm>
              <a:off x="1187624" y="3140968"/>
              <a:ext cx="3478474" cy="2298551"/>
              <a:chOff x="1187624" y="3140968"/>
              <a:chExt cx="3478474" cy="2298551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7624" y="3140968"/>
                <a:ext cx="3478474" cy="22985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" name="Obdélník 2"/>
              <p:cNvSpPr/>
              <p:nvPr/>
            </p:nvSpPr>
            <p:spPr>
              <a:xfrm>
                <a:off x="1835696" y="3429000"/>
                <a:ext cx="576064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22" name="Obdélník 121"/>
            <p:cNvSpPr/>
            <p:nvPr/>
          </p:nvSpPr>
          <p:spPr>
            <a:xfrm>
              <a:off x="3419872" y="3631221"/>
              <a:ext cx="288032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76354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ŘEŠENÍ</a:t>
            </a:r>
            <a:endParaRPr lang="cs-CZ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133056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cs-CZ" sz="1800" dirty="0" smtClean="0"/>
                  <a:t>A 17;   B 17; 51    C 120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cs-CZ" sz="1800" dirty="0" smtClean="0"/>
                  <a:t>A 76°; 38°    B 34;  52     C a) před 8roky   b) před 3 roky  c) za 12 let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cs-CZ" sz="1800" dirty="0" smtClean="0"/>
                  <a:t>A 8    B nemá řešení   C 6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cs-CZ" sz="1800" dirty="0" smtClean="0"/>
                  <a:t>A  2,4h  = 2h 24min    B 2hod   C 3hod</a:t>
                </a:r>
                <a:endParaRPr lang="cs-CZ" sz="18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cs-CZ" sz="1800" dirty="0" smtClean="0"/>
                  <a:t>A  90°; 42°    B 18°; 45°   C 18° ;  67° ;  45° 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cs-CZ" sz="1800" dirty="0" smtClean="0"/>
                  <a:t>A   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latin typeface="Cambria Math"/>
                      </a:rPr>
                      <m:t>𝐹</m:t>
                    </m:r>
                    <m:r>
                      <a:rPr lang="cs-CZ" sz="18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cs-CZ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cs-CZ" sz="1800" b="0" i="1" smtClean="0">
                            <a:latin typeface="Cambria Math"/>
                          </a:rPr>
                          <m:t>𝑊</m:t>
                        </m:r>
                      </m:num>
                      <m:den>
                        <m:r>
                          <a:rPr lang="cs-CZ" sz="1800" b="0" i="1" smtClean="0">
                            <a:latin typeface="Cambria Math"/>
                          </a:rPr>
                          <m:t>𝑠</m:t>
                        </m:r>
                      </m:den>
                    </m:f>
                  </m:oMath>
                </a14:m>
                <a:r>
                  <a:rPr lang="cs-CZ" sz="1800" dirty="0" smtClean="0"/>
                  <a:t>      </a:t>
                </a:r>
                <a:r>
                  <a:rPr lang="cs-CZ" sz="1800" dirty="0" smtClean="0"/>
                  <a:t>B   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latin typeface="Cambria Math"/>
                      </a:rPr>
                      <m:t>𝑣</m:t>
                    </m:r>
                    <m:r>
                      <a:rPr lang="cs-CZ" sz="18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cs-CZ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cs-CZ" sz="1800" b="0" i="1" smtClean="0">
                            <a:latin typeface="Cambria Math"/>
                          </a:rPr>
                          <m:t>2 </m:t>
                        </m:r>
                        <m:r>
                          <a:rPr lang="cs-CZ" sz="1800" b="0" i="1" smtClean="0">
                            <a:latin typeface="Cambria Math"/>
                          </a:rPr>
                          <m:t>𝑆</m:t>
                        </m:r>
                      </m:num>
                      <m:den>
                        <m:r>
                          <a:rPr lang="cs-CZ" sz="1800" b="0" i="1" smtClean="0">
                            <a:latin typeface="Cambria Math"/>
                          </a:rPr>
                          <m:t>𝑎</m:t>
                        </m:r>
                        <m:r>
                          <a:rPr lang="cs-CZ" sz="1800" b="0" i="1" smtClean="0">
                            <a:latin typeface="Cambria Math"/>
                          </a:rPr>
                          <m:t>+</m:t>
                        </m:r>
                        <m:r>
                          <a:rPr lang="cs-CZ" sz="1800" b="0" i="1" smtClean="0">
                            <a:latin typeface="Cambria Math"/>
                          </a:rPr>
                          <m:t>𝑐</m:t>
                        </m:r>
                      </m:den>
                    </m:f>
                    <m:r>
                      <a:rPr lang="cs-CZ" sz="1800" b="0" i="1" smtClean="0">
                        <a:latin typeface="Cambria Math"/>
                      </a:rPr>
                      <m:t>       </m:t>
                    </m:r>
                  </m:oMath>
                </a14:m>
                <a:r>
                  <a:rPr lang="cs-CZ" sz="1800" dirty="0" smtClean="0"/>
                  <a:t>  C 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latin typeface="Cambria Math"/>
                      </a:rPr>
                      <m:t>𝑎</m:t>
                    </m:r>
                    <m:r>
                      <a:rPr lang="cs-CZ" sz="18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cs-CZ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cs-CZ" sz="1800" b="0" i="1" smtClean="0">
                            <a:latin typeface="Cambria Math"/>
                          </a:rPr>
                          <m:t>𝑆</m:t>
                        </m:r>
                        <m:r>
                          <a:rPr lang="cs-CZ" sz="1800" b="0" i="1" smtClean="0">
                            <a:latin typeface="Cambria Math"/>
                          </a:rPr>
                          <m:t> −2</m:t>
                        </m:r>
                        <m:r>
                          <a:rPr lang="cs-CZ" sz="1800" b="0" i="1" smtClean="0">
                            <a:latin typeface="Cambria Math"/>
                          </a:rPr>
                          <m:t>𝑏𝑐</m:t>
                        </m:r>
                      </m:num>
                      <m:den>
                        <m:r>
                          <a:rPr lang="cs-CZ" sz="1800" b="0" i="1" smtClean="0">
                            <a:latin typeface="Cambria Math"/>
                          </a:rPr>
                          <m:t>2 (</m:t>
                        </m:r>
                        <m:r>
                          <a:rPr lang="cs-CZ" sz="1800" b="0" i="1" smtClean="0">
                            <a:latin typeface="Cambria Math"/>
                          </a:rPr>
                          <m:t>𝑏</m:t>
                        </m:r>
                        <m:r>
                          <a:rPr lang="cs-CZ" sz="1800" b="0" i="1" smtClean="0">
                            <a:latin typeface="Cambria Math"/>
                          </a:rPr>
                          <m:t>+</m:t>
                        </m:r>
                        <m:r>
                          <a:rPr lang="cs-CZ" sz="1800" b="0" i="1" smtClean="0">
                            <a:latin typeface="Cambria Math"/>
                          </a:rPr>
                          <m:t>𝑐</m:t>
                        </m:r>
                        <m:r>
                          <a:rPr lang="cs-CZ" sz="18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cs-CZ" sz="18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cs-CZ" sz="1800" dirty="0" smtClean="0"/>
                  <a:t>e vnější přímka     f tečna     g sečna   h poloměr    AB tětiva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cs-CZ" sz="1800" dirty="0" smtClean="0"/>
                  <a:t>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cs-CZ" sz="1800" b="0" i="1" smtClean="0">
                            <a:latin typeface="Cambria Math"/>
                          </a:rPr>
                          <m:t>56</m:t>
                        </m:r>
                      </m:num>
                      <m:den>
                        <m:r>
                          <a:rPr lang="cs-CZ" sz="180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den>
                    </m:f>
                    <m:r>
                      <a:rPr lang="cs-CZ" sz="1800" b="0" i="1" smtClean="0">
                        <a:latin typeface="Cambria Math"/>
                      </a:rPr>
                      <m:t>=17,83</m:t>
                    </m:r>
                    <m:r>
                      <a:rPr lang="cs-CZ" sz="1800" b="0" i="1" smtClean="0">
                        <a:latin typeface="Cambria Math"/>
                      </a:rPr>
                      <m:t>𝑐𝑚</m:t>
                    </m:r>
                  </m:oMath>
                </a14:m>
                <a:r>
                  <a:rPr lang="cs-CZ" sz="1800" dirty="0" smtClean="0"/>
                  <a:t>     B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cs-CZ" sz="1800" b="0" i="1" smtClean="0">
                            <a:latin typeface="Cambria Math"/>
                          </a:rPr>
                          <m:t>1500</m:t>
                        </m:r>
                      </m:num>
                      <m:den>
                        <m:r>
                          <a:rPr lang="cs-CZ" sz="1800" b="0" i="1" smtClean="0">
                            <a:latin typeface="Cambria Math"/>
                          </a:rPr>
                          <m:t>2 </m:t>
                        </m:r>
                        <m:r>
                          <a:rPr lang="cs-CZ" sz="18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den>
                    </m:f>
                    <m:r>
                      <a:rPr lang="cs-CZ" sz="1800" b="0" i="1" smtClean="0">
                        <a:latin typeface="Cambria Math"/>
                      </a:rPr>
                      <m:t>=238,85 </m:t>
                    </m:r>
                    <m:r>
                      <a:rPr lang="cs-CZ" sz="1800" b="0" i="1" smtClean="0">
                        <a:latin typeface="Cambria Math"/>
                      </a:rPr>
                      <m:t>𝑐𝑚</m:t>
                    </m:r>
                  </m:oMath>
                </a14:m>
                <a:r>
                  <a:rPr lang="cs-CZ" sz="1800" dirty="0" smtClean="0"/>
                  <a:t>     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cs-CZ" sz="18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cs-CZ" sz="18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cs-CZ" sz="1800" b="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cs-CZ" sz="1800" b="0" i="1" smtClean="0">
                        <a:latin typeface="Cambria Math"/>
                        <a:ea typeface="Cambria Math"/>
                      </a:rPr>
                      <m:t>=2,09</m:t>
                    </m:r>
                    <m:r>
                      <a:rPr lang="cs-CZ" sz="1800" b="0" i="1" smtClean="0">
                        <a:latin typeface="Cambria Math"/>
                        <a:ea typeface="Cambria Math"/>
                      </a:rPr>
                      <m:t>𝑐𝑚</m:t>
                    </m:r>
                  </m:oMath>
                </a14:m>
                <a:r>
                  <a:rPr lang="cs-CZ" sz="1800" dirty="0" smtClean="0"/>
                  <a:t>    </a:t>
                </a:r>
                <a:endParaRPr lang="cs-CZ" sz="18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cs-CZ" sz="1800" dirty="0" smtClean="0"/>
                  <a:t>A 2,65m</a:t>
                </a:r>
                <a:r>
                  <a:rPr lang="cs-CZ" sz="1800" baseline="30000" dirty="0" smtClean="0"/>
                  <a:t>2</a:t>
                </a:r>
                <a:r>
                  <a:rPr lang="cs-CZ" sz="1800" dirty="0" smtClean="0"/>
                  <a:t>   B 1120cm</a:t>
                </a:r>
                <a:r>
                  <a:rPr lang="cs-CZ" sz="1800" baseline="30000" dirty="0" smtClean="0"/>
                  <a:t>2</a:t>
                </a:r>
                <a:r>
                  <a:rPr lang="cs-CZ" sz="1800" dirty="0" smtClean="0"/>
                  <a:t>   C 0,785m</a:t>
                </a:r>
                <a:r>
                  <a:rPr lang="cs-CZ" sz="1800" baseline="30000" dirty="0" smtClean="0"/>
                  <a:t>2</a:t>
                </a:r>
                <a:r>
                  <a:rPr lang="cs-CZ" sz="1800" dirty="0" smtClean="0"/>
                  <a:t>  ;78,5%</a:t>
                </a:r>
                <a:endParaRPr lang="cs-CZ" sz="1800" dirty="0"/>
              </a:p>
              <a:p>
                <a:pPr marL="514350" indent="-514350">
                  <a:buFont typeface="+mj-lt"/>
                  <a:buAutoNum type="arabicPeriod"/>
                </a:pPr>
                <a:endParaRPr lang="cs-CZ" sz="1200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cs-CZ" sz="1200" dirty="0"/>
              </a:p>
              <a:p>
                <a:pPr marL="514350" indent="-514350">
                  <a:buFont typeface="+mj-lt"/>
                  <a:buAutoNum type="arabicPeriod"/>
                </a:pPr>
                <a:endParaRPr lang="cs-CZ" sz="1200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cs-CZ" sz="1200" dirty="0"/>
              </a:p>
              <a:p>
                <a:pPr marL="514350" indent="-514350">
                  <a:buFont typeface="+mj-lt"/>
                  <a:buAutoNum type="arabicPeriod"/>
                </a:pPr>
                <a:endParaRPr lang="cs-CZ" sz="1200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cs-CZ" sz="1200" dirty="0"/>
              </a:p>
              <a:p>
                <a:pPr marL="0" indent="0">
                  <a:buNone/>
                </a:pPr>
                <a:endParaRPr lang="cs-CZ" sz="2000" dirty="0" smtClean="0"/>
              </a:p>
              <a:p>
                <a:pPr marL="0" indent="0">
                  <a:buNone/>
                </a:pPr>
                <a:endParaRPr lang="cs-CZ" sz="2000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133056"/>
              </a:xfrm>
              <a:blipFill rotWithShape="1">
                <a:blip r:embed="rId2"/>
                <a:stretch>
                  <a:fillRect l="-222" t="-7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326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9294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Myšlené číslo, </a:t>
            </a:r>
            <a:r>
              <a:rPr lang="cs-CZ" sz="2400" dirty="0" smtClean="0">
                <a:solidFill>
                  <a:schemeClr val="tx1"/>
                </a:solidFill>
              </a:rPr>
              <a:t>vyřeš a zapiš rovnici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A) Když k myšlenému číslu přičtu 9, pak ho vynásobím třemi, pak odečtu 61, dostanu opět myšlené číslo.  </a:t>
            </a:r>
            <a:r>
              <a:rPr lang="cs-CZ" sz="1600" b="1" i="1" dirty="0" smtClean="0"/>
              <a:t>(3 body</a:t>
            </a:r>
            <a:r>
              <a:rPr lang="cs-CZ" sz="1600" dirty="0" smtClean="0"/>
              <a:t>)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B) Myslím si dvě čísla. Jejich rozdíl je roven 34. První číslo je třikrát větší než číslo druhé. </a:t>
            </a:r>
            <a:r>
              <a:rPr lang="cs-CZ" sz="1600" b="1" i="1" dirty="0" smtClean="0"/>
              <a:t>(4 body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C) Myslím si číslo. Součet třetiny myšleného čísla a pětiny téhož myšleného čísla je roven 64.   </a:t>
            </a:r>
            <a:r>
              <a:rPr lang="cs-CZ" sz="1600" b="1" i="1" dirty="0" smtClean="0"/>
              <a:t>(5 body)</a:t>
            </a:r>
            <a:endParaRPr lang="cs-CZ" sz="1600" b="1" i="1" dirty="0"/>
          </a:p>
        </p:txBody>
      </p:sp>
    </p:spTree>
    <p:extLst>
      <p:ext uri="{BB962C8B-B14F-4D97-AF65-F5344CB8AC3E}">
        <p14:creationId xmlns:p14="http://schemas.microsoft.com/office/powerpoint/2010/main" val="188566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2</a:t>
            </a:r>
            <a:r>
              <a:rPr lang="cs-CZ" sz="3600" dirty="0" smtClean="0"/>
              <a:t>. Vyřeš slovní úlohu.</a:t>
            </a:r>
            <a:endParaRPr lang="cs-CZ" sz="3100" dirty="0"/>
          </a:p>
        </p:txBody>
      </p:sp>
      <p:sp>
        <p:nvSpPr>
          <p:cNvPr id="37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A) </a:t>
            </a:r>
            <a:r>
              <a:rPr lang="cs-CZ" dirty="0"/>
              <a:t>V trojúhelníku má úhel </a:t>
            </a:r>
            <a:r>
              <a:rPr lang="cs-CZ" b="1" dirty="0"/>
              <a:t>α</a:t>
            </a:r>
            <a:r>
              <a:rPr lang="cs-CZ" dirty="0"/>
              <a:t> velikost </a:t>
            </a:r>
            <a:r>
              <a:rPr lang="cs-CZ" b="1" dirty="0"/>
              <a:t>66</a:t>
            </a:r>
            <a:r>
              <a:rPr lang="cs-CZ" dirty="0"/>
              <a:t>°, úhel </a:t>
            </a:r>
            <a:r>
              <a:rPr lang="cs-CZ" b="1" dirty="0"/>
              <a:t>γ</a:t>
            </a:r>
            <a:r>
              <a:rPr lang="cs-CZ" dirty="0"/>
              <a:t> je </a:t>
            </a:r>
            <a:r>
              <a:rPr lang="cs-CZ" b="1" dirty="0"/>
              <a:t>dvakrát menší</a:t>
            </a:r>
            <a:r>
              <a:rPr lang="cs-CZ" dirty="0"/>
              <a:t> než úhel</a:t>
            </a:r>
            <a:r>
              <a:rPr lang="cs-CZ" b="1" dirty="0"/>
              <a:t> β</a:t>
            </a:r>
            <a:r>
              <a:rPr lang="cs-CZ" dirty="0"/>
              <a:t>. Určete velikost vnitřních úhlů  </a:t>
            </a:r>
            <a:r>
              <a:rPr lang="cs-CZ" b="1" dirty="0"/>
              <a:t>β</a:t>
            </a:r>
            <a:r>
              <a:rPr lang="cs-CZ" dirty="0"/>
              <a:t> a </a:t>
            </a:r>
            <a:r>
              <a:rPr lang="cs-CZ" b="1" dirty="0"/>
              <a:t>γ.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sz="1600" b="1" i="1" dirty="0" smtClean="0"/>
              <a:t>(3 body</a:t>
            </a:r>
            <a:r>
              <a:rPr lang="cs-CZ" sz="1600" b="1" dirty="0" smtClean="0"/>
              <a:t>)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B) </a:t>
            </a:r>
            <a:r>
              <a:rPr lang="cs-CZ" dirty="0"/>
              <a:t>Jarda s Davidem trénují trestní střílení na florbalový turnaj. Jarda dal o 18 gólů více než David. Celkem dali 86 gólů. Kolik gólů dal Jarda a kolik David</a:t>
            </a:r>
            <a:r>
              <a:rPr lang="cs-CZ" dirty="0" smtClean="0"/>
              <a:t>? </a:t>
            </a:r>
            <a:r>
              <a:rPr lang="cs-CZ" sz="1600" b="1" i="1" dirty="0" smtClean="0"/>
              <a:t>(4 body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C) </a:t>
            </a:r>
            <a:r>
              <a:rPr lang="cs-CZ" dirty="0"/>
              <a:t>Matce je 48 roků, synovi 18let.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a) Před </a:t>
            </a:r>
            <a:r>
              <a:rPr lang="cs-CZ" dirty="0"/>
              <a:t>kolika lety byla matka čtyřikrát starší než syn?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b) Před </a:t>
            </a:r>
            <a:r>
              <a:rPr lang="cs-CZ" dirty="0"/>
              <a:t>kolika lety byla matka třikrát starší než syn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c) </a:t>
            </a:r>
            <a:r>
              <a:rPr lang="cs-CZ" dirty="0"/>
              <a:t>Za kolik let bude matka dvakrát starší než syn?</a:t>
            </a:r>
          </a:p>
          <a:p>
            <a:pPr marL="0" indent="0">
              <a:buNone/>
            </a:pPr>
            <a:r>
              <a:rPr lang="cs-CZ" sz="1600" b="1" i="1" dirty="0" smtClean="0"/>
              <a:t>(5 bodů)</a:t>
            </a:r>
            <a:endParaRPr lang="cs-CZ" sz="1600" b="1" i="1" dirty="0"/>
          </a:p>
        </p:txBody>
      </p:sp>
    </p:spTree>
    <p:extLst>
      <p:ext uri="{BB962C8B-B14F-4D97-AF65-F5344CB8AC3E}">
        <p14:creationId xmlns:p14="http://schemas.microsoft.com/office/powerpoint/2010/main" val="154421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3</a:t>
            </a:r>
            <a:r>
              <a:rPr lang="cs-CZ" dirty="0" smtClean="0"/>
              <a:t>. Vyřeš rovnice, zapiš postup řešení a proveď zkoušku. 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628800"/>
                <a:ext cx="8352928" cy="4493096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UcPeriod"/>
                </a:pPr>
                <a:r>
                  <a:rPr lang="cs-CZ" dirty="0" smtClean="0"/>
                  <a:t>3 . (y – 5) + 8 = 17      (</a:t>
                </a:r>
                <a:r>
                  <a:rPr lang="cs-CZ" b="1" i="1" dirty="0" smtClean="0"/>
                  <a:t>3 body) </a:t>
                </a:r>
              </a:p>
              <a:p>
                <a:pPr marL="0" indent="0">
                  <a:buNone/>
                </a:pPr>
                <a:endParaRPr lang="cs-CZ" b="1" i="1" dirty="0" smtClean="0"/>
              </a:p>
              <a:p>
                <a:pPr marL="742950" indent="-742950">
                  <a:buFont typeface="+mj-lt"/>
                  <a:buAutoNum type="alphaUcPeriod" startAt="2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sz="3600" i="1">
                            <a:latin typeface="Cambria Math"/>
                          </a:rPr>
                          <m:t>3</m:t>
                        </m:r>
                        <m:r>
                          <a:rPr lang="cs-CZ" sz="3600" i="1">
                            <a:latin typeface="Cambria Math"/>
                          </a:rPr>
                          <m:t>𝑏</m:t>
                        </m:r>
                        <m:r>
                          <a:rPr lang="cs-CZ" sz="3600" i="1">
                            <a:latin typeface="Cambria Math"/>
                          </a:rPr>
                          <m:t> −3</m:t>
                        </m:r>
                      </m:num>
                      <m:den>
                        <m:r>
                          <a:rPr lang="cs-CZ" sz="36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cs-CZ" sz="36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cs-CZ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sz="3600" i="1">
                            <a:latin typeface="Cambria Math"/>
                          </a:rPr>
                          <m:t>2</m:t>
                        </m:r>
                        <m:r>
                          <a:rPr lang="cs-CZ" sz="3600" i="1">
                            <a:latin typeface="Cambria Math"/>
                          </a:rPr>
                          <m:t>𝑏</m:t>
                        </m:r>
                        <m:r>
                          <a:rPr lang="cs-CZ" sz="3600" i="1">
                            <a:latin typeface="Cambria Math"/>
                          </a:rPr>
                          <m:t> −1</m:t>
                        </m:r>
                      </m:num>
                      <m:den>
                        <m:r>
                          <a:rPr lang="cs-CZ" sz="36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cs-CZ" dirty="0" smtClean="0"/>
                  <a:t>        (</a:t>
                </a:r>
                <a:r>
                  <a:rPr lang="cs-CZ" b="1" i="1" dirty="0" smtClean="0"/>
                  <a:t>4 body)</a:t>
                </a:r>
              </a:p>
              <a:p>
                <a:pPr marL="0" indent="0">
                  <a:buNone/>
                </a:pPr>
                <a:endParaRPr lang="cs-CZ" b="1" i="1" dirty="0"/>
              </a:p>
              <a:p>
                <a:pPr marL="742950" indent="-742950">
                  <a:buFont typeface="+mj-lt"/>
                  <a:buAutoNum type="alphaUcPeriod" startAt="3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cs-CZ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sz="3600" i="1">
                            <a:latin typeface="Cambria Math"/>
                          </a:rPr>
                          <m:t>2</m:t>
                        </m:r>
                        <m:r>
                          <a:rPr lang="cs-CZ" sz="3600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cs-CZ" sz="3600" i="1"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cs-CZ" sz="3600" i="1">
                        <a:latin typeface="Cambria Math"/>
                      </a:rPr>
                      <m:t> − </m:t>
                    </m:r>
                    <m:f>
                      <m:fPr>
                        <m:ctrlPr>
                          <a:rPr lang="cs-CZ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sz="3600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cs-CZ" sz="3600" i="1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cs-CZ" sz="36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cs-CZ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sz="3600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cs-CZ" sz="36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cs-CZ" sz="3600" i="1">
                        <a:latin typeface="Cambria Math"/>
                      </a:rPr>
                      <m:t> − </m:t>
                    </m:r>
                    <m:f>
                      <m:fPr>
                        <m:ctrlPr>
                          <a:rPr lang="cs-CZ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sz="3600" i="1">
                            <a:latin typeface="Cambria Math"/>
                          </a:rPr>
                          <m:t>5</m:t>
                        </m:r>
                        <m:r>
                          <a:rPr lang="cs-CZ" sz="3600" b="0" i="1" smtClean="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cs-CZ" sz="36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cs-CZ" sz="3600" dirty="0" smtClean="0"/>
                  <a:t>    </a:t>
                </a:r>
                <a:r>
                  <a:rPr lang="cs-CZ" dirty="0" smtClean="0"/>
                  <a:t>(</a:t>
                </a:r>
                <a:r>
                  <a:rPr lang="cs-CZ" b="1" i="1" dirty="0" smtClean="0"/>
                  <a:t>5 bodů</a:t>
                </a:r>
                <a:r>
                  <a:rPr lang="cs-CZ" dirty="0" smtClean="0"/>
                  <a:t>)</a:t>
                </a:r>
              </a:p>
              <a:p>
                <a:pPr marL="0" indent="0">
                  <a:buNone/>
                </a:pPr>
                <a:endParaRPr lang="cs-CZ" dirty="0" smtClean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628800"/>
                <a:ext cx="8352928" cy="4493096"/>
              </a:xfrm>
              <a:blipFill rotWithShape="1">
                <a:blip r:embed="rId2"/>
                <a:stretch>
                  <a:fillRect l="-657" t="-95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524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4</a:t>
            </a:r>
            <a:r>
              <a:rPr lang="cs-CZ" dirty="0" smtClean="0"/>
              <a:t>. Rovnice a závislost v „hadech“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6805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Najdi, jaké y najde had ke každému x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731520" lvl="1" indent="-457200">
              <a:buFont typeface="+mj-lt"/>
              <a:buAutoNum type="alphaUcPeriod"/>
            </a:pPr>
            <a:r>
              <a:rPr lang="cs-CZ" dirty="0"/>
              <a:t>Doplň tabulku. </a:t>
            </a:r>
            <a:r>
              <a:rPr lang="cs-CZ" b="1" dirty="0" smtClean="0"/>
              <a:t>(3b</a:t>
            </a:r>
            <a:r>
              <a:rPr lang="cs-CZ" b="1" dirty="0"/>
              <a:t>)</a:t>
            </a:r>
            <a:endParaRPr lang="cs-CZ" dirty="0"/>
          </a:p>
          <a:p>
            <a:pPr marL="731520" lvl="1" indent="-457200">
              <a:buFont typeface="+mj-lt"/>
              <a:buAutoNum type="alphaUcPeriod"/>
            </a:pPr>
            <a:r>
              <a:rPr lang="cs-CZ" dirty="0"/>
              <a:t>Doplň tabulku a zjisti alespoň jednu dvojici čísel x a y z tabulky, že jejich rozdíl je roven 12 (pro jaký sloupec).   </a:t>
            </a:r>
            <a:r>
              <a:rPr lang="cs-CZ" b="1" dirty="0" smtClean="0"/>
              <a:t>(4b</a:t>
            </a:r>
            <a:r>
              <a:rPr lang="cs-CZ" b="1" dirty="0"/>
              <a:t>)</a:t>
            </a:r>
            <a:endParaRPr lang="cs-CZ" dirty="0"/>
          </a:p>
          <a:p>
            <a:pPr marL="731520" lvl="1" indent="-457200">
              <a:buFont typeface="+mj-lt"/>
              <a:buAutoNum type="alphaUcPeriod"/>
            </a:pPr>
            <a:r>
              <a:rPr lang="cs-CZ" dirty="0"/>
              <a:t>Doplň tabulku a zjisti všechny dvojice čísel x a y z tabulky, že jejich rozdíl je roven 12 (pro jaký sloupec). </a:t>
            </a:r>
            <a:r>
              <a:rPr lang="cs-CZ" b="1" dirty="0" smtClean="0"/>
              <a:t>(5b</a:t>
            </a:r>
            <a:r>
              <a:rPr lang="cs-CZ" b="1" dirty="0"/>
              <a:t>)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044784"/>
            <a:ext cx="4329901" cy="752207"/>
          </a:xfrm>
          <a:prstGeom prst="rect">
            <a:avLst/>
          </a:prstGeom>
          <a:noFill/>
        </p:spPr>
      </p:pic>
      <p:sp>
        <p:nvSpPr>
          <p:cNvPr id="5" name="Textové pole 2"/>
          <p:cNvSpPr txBox="1">
            <a:spLocks noChangeArrowheads="1"/>
          </p:cNvSpPr>
          <p:nvPr/>
        </p:nvSpPr>
        <p:spPr bwMode="auto">
          <a:xfrm>
            <a:off x="4096021" y="2043831"/>
            <a:ext cx="3714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400" dirty="0">
                <a:effectLst/>
                <a:latin typeface="Calibri"/>
                <a:ea typeface="Calibri"/>
                <a:cs typeface="Times New Roman"/>
              </a:rPr>
              <a:t>∙3</a:t>
            </a:r>
            <a:endParaRPr lang="cs-CZ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Textové pole 2"/>
          <p:cNvSpPr txBox="1">
            <a:spLocks noChangeArrowheads="1"/>
          </p:cNvSpPr>
          <p:nvPr/>
        </p:nvSpPr>
        <p:spPr bwMode="auto">
          <a:xfrm>
            <a:off x="5796136" y="2043832"/>
            <a:ext cx="537394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400" dirty="0" smtClean="0">
                <a:latin typeface="Calibri"/>
                <a:ea typeface="Calibri"/>
                <a:cs typeface="Times New Roman"/>
              </a:rPr>
              <a:t>-10</a:t>
            </a:r>
            <a:endParaRPr lang="cs-CZ" sz="11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948486"/>
              </p:ext>
            </p:extLst>
          </p:nvPr>
        </p:nvGraphicFramePr>
        <p:xfrm>
          <a:off x="1367000" y="2924944"/>
          <a:ext cx="5829516" cy="84963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82823"/>
                <a:gridCol w="582823"/>
                <a:gridCol w="582823"/>
                <a:gridCol w="582823"/>
                <a:gridCol w="582823"/>
                <a:gridCol w="582823"/>
                <a:gridCol w="582823"/>
                <a:gridCol w="582823"/>
                <a:gridCol w="583466"/>
                <a:gridCol w="583466"/>
              </a:tblGrid>
              <a:tr h="424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x</a:t>
                      </a:r>
                      <a:endParaRPr lang="cs-CZ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</a:t>
                      </a:r>
                      <a:endParaRPr lang="cs-CZ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</a:t>
                      </a:r>
                      <a:endParaRPr lang="cs-CZ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</a:t>
                      </a:r>
                      <a:endParaRPr lang="cs-CZ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5</a:t>
                      </a:r>
                      <a:endParaRPr lang="cs-CZ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6</a:t>
                      </a:r>
                      <a:endParaRPr lang="cs-CZ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7</a:t>
                      </a:r>
                      <a:endParaRPr lang="cs-CZ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10</a:t>
                      </a:r>
                      <a:endParaRPr lang="cs-CZ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20</a:t>
                      </a:r>
                      <a:endParaRPr lang="cs-CZ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100</a:t>
                      </a:r>
                      <a:endParaRPr lang="cs-CZ" sz="110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4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y</a:t>
                      </a:r>
                      <a:endParaRPr lang="cs-CZ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455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5</a:t>
            </a:r>
            <a:r>
              <a:rPr lang="cs-CZ" dirty="0" smtClean="0"/>
              <a:t>. Vyřeš úlohu „o společné práci“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09119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cs-CZ" dirty="0" smtClean="0"/>
              <a:t>Prvnímu ševci  by oprava 10 párů bot trvala 4 hodiny, druhému ševci 6 hodin. Za jak dlouho by práci zvládli společně?        (</a:t>
            </a:r>
            <a:r>
              <a:rPr lang="cs-CZ" sz="2000" b="1" i="1" dirty="0" smtClean="0"/>
              <a:t>3body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 smtClean="0"/>
          </a:p>
          <a:p>
            <a:pPr marL="457200" indent="-457200">
              <a:buFont typeface="+mj-lt"/>
              <a:buAutoNum type="alphaUcPeriod" startAt="2"/>
            </a:pPr>
            <a:r>
              <a:rPr lang="cs-CZ" dirty="0" smtClean="0"/>
              <a:t>Bazén se jedním čerpadlem naplní za 3 hodiny, pokud bychom použili méně výkonné čerpadlo, tak se tento bazén naplní na 4 hodiny. Vyprázdnění bazénu odtokovým potrubím trvá 12hodin. Jak dlouho bude trvat napuštění bazénu za použití obou čerpadel současně, když nedopatřením zůstalo odtokové potrubí souběžně otevřené?  (</a:t>
            </a:r>
            <a:r>
              <a:rPr lang="cs-CZ" sz="2000" b="1" i="1" dirty="0" smtClean="0"/>
              <a:t>4body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 smtClean="0"/>
          </a:p>
          <a:p>
            <a:pPr marL="457200" indent="-457200">
              <a:buFont typeface="+mj-lt"/>
              <a:buAutoNum type="alphaUcPeriod" startAt="3"/>
            </a:pPr>
            <a:r>
              <a:rPr lang="cs-CZ" dirty="0" smtClean="0"/>
              <a:t>Vodní nádrž se prvním čerpadlem vyprázdní za 6 hodin, druhým čerpadlem za 2 hodiny. Aby byla vyprázdněna za 1hodinu, musela být najednou spuštěna všechna tři čerpadla. Za jak dlouho by se nádrž vyprázdnila, kdyby bylo spuštěno pouze třetí čerpadlo? (</a:t>
            </a:r>
            <a:r>
              <a:rPr lang="cs-CZ" sz="2000" b="1" i="1" dirty="0" smtClean="0"/>
              <a:t>5bodů</a:t>
            </a:r>
            <a:r>
              <a:rPr lang="cs-CZ" dirty="0" smtClean="0"/>
              <a:t>)</a:t>
            </a:r>
            <a:endParaRPr lang="cs-CZ" dirty="0"/>
          </a:p>
          <a:p>
            <a:pPr marL="457200" indent="-457200">
              <a:buFont typeface="+mj-lt"/>
              <a:buAutoNum type="alphaUcPeriod" startAt="3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925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</a:t>
            </a:r>
            <a:r>
              <a:rPr lang="cs-CZ" dirty="0" smtClean="0"/>
              <a:t>. Vyjádři neznámou ze vzorce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pPr marL="731520" lvl="1" indent="-457200">
              <a:buFont typeface="+mj-lt"/>
              <a:buAutoNum type="alphaUcPeriod"/>
            </a:pPr>
            <a:r>
              <a:rPr lang="cs-CZ" dirty="0"/>
              <a:t>Z</a:t>
            </a:r>
            <a:r>
              <a:rPr lang="cs-CZ" dirty="0" smtClean="0"/>
              <a:t>e vzorce pro výpočet mechanické práce W = F . s  vyjádři sílu </a:t>
            </a:r>
            <a:r>
              <a:rPr lang="cs-CZ" b="1" dirty="0" smtClean="0"/>
              <a:t>F</a:t>
            </a:r>
            <a:r>
              <a:rPr lang="cs-CZ" dirty="0" smtClean="0"/>
              <a:t>                     </a:t>
            </a:r>
            <a:r>
              <a:rPr lang="cs-CZ" b="1" dirty="0"/>
              <a:t>(</a:t>
            </a:r>
            <a:r>
              <a:rPr lang="cs-CZ" b="1" i="1" dirty="0" smtClean="0"/>
              <a:t>3body</a:t>
            </a:r>
            <a:r>
              <a:rPr lang="cs-CZ" b="1" dirty="0" smtClean="0"/>
              <a:t>)</a:t>
            </a:r>
          </a:p>
          <a:p>
            <a:pPr marL="731520" lvl="1" indent="-457200">
              <a:buFont typeface="+mj-lt"/>
              <a:buAutoNum type="alphaUcPeriod"/>
            </a:pPr>
            <a:endParaRPr lang="cs-CZ" dirty="0"/>
          </a:p>
          <a:p>
            <a:pPr marL="731520" lvl="1" indent="-457200">
              <a:buFont typeface="+mj-lt"/>
              <a:buAutoNum type="alphaUcPeriod"/>
            </a:pPr>
            <a:r>
              <a:rPr lang="cs-CZ" dirty="0" smtClean="0"/>
              <a:t>Ze vzorce pro výpočet obsahu lichoběžníku vyjádři výšku </a:t>
            </a:r>
            <a:r>
              <a:rPr lang="cs-CZ" b="1" dirty="0" smtClean="0"/>
              <a:t>v</a:t>
            </a:r>
            <a:r>
              <a:rPr lang="cs-CZ" dirty="0" smtClean="0"/>
              <a:t>                      </a:t>
            </a:r>
            <a:r>
              <a:rPr lang="cs-CZ" b="1" dirty="0" smtClean="0"/>
              <a:t>(</a:t>
            </a:r>
            <a:r>
              <a:rPr lang="cs-CZ" b="1" i="1" dirty="0" smtClean="0"/>
              <a:t>4body</a:t>
            </a:r>
            <a:r>
              <a:rPr lang="cs-CZ" b="1" dirty="0" smtClean="0"/>
              <a:t>)</a:t>
            </a:r>
          </a:p>
          <a:p>
            <a:pPr marL="731520" lvl="1" indent="-457200">
              <a:buFont typeface="+mj-lt"/>
              <a:buAutoNum type="alphaUcPeriod"/>
            </a:pPr>
            <a:endParaRPr lang="cs-CZ" dirty="0"/>
          </a:p>
          <a:p>
            <a:pPr marL="731520" lvl="1" indent="-457200">
              <a:buFont typeface="+mj-lt"/>
              <a:buAutoNum type="alphaUcPeriod"/>
            </a:pPr>
            <a:r>
              <a:rPr lang="cs-CZ" dirty="0" smtClean="0"/>
              <a:t>Ze vzorce pro výpočet povrhu kvádru vyjádři </a:t>
            </a:r>
            <a:r>
              <a:rPr lang="cs-CZ" b="1" dirty="0" smtClean="0"/>
              <a:t>délku jedné hrany                 (</a:t>
            </a:r>
            <a:r>
              <a:rPr lang="cs-CZ" b="1" i="1" dirty="0" smtClean="0"/>
              <a:t>5bodů</a:t>
            </a:r>
            <a:r>
              <a:rPr lang="cs-CZ" b="1" dirty="0" smtClean="0"/>
              <a:t>)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924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</a:t>
            </a:r>
            <a:r>
              <a:rPr lang="cs-CZ" dirty="0" smtClean="0"/>
              <a:t>. </a:t>
            </a:r>
            <a:r>
              <a:rPr lang="cs-CZ" dirty="0" smtClean="0"/>
              <a:t>Kruh, kružnice - pojmy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48680"/>
          </a:xfrm>
        </p:spPr>
        <p:txBody>
          <a:bodyPr>
            <a:normAutofit fontScale="92500" lnSpcReduction="10000"/>
          </a:bodyPr>
          <a:lstStyle/>
          <a:p>
            <a:r>
              <a:rPr lang="cs-CZ" u="sng" dirty="0"/>
              <a:t>Pojmenuj přímky </a:t>
            </a:r>
            <a:r>
              <a:rPr lang="cs-CZ" b="1" u="sng" dirty="0"/>
              <a:t>e, f, g, h</a:t>
            </a:r>
            <a:r>
              <a:rPr lang="cs-CZ" u="sng" dirty="0"/>
              <a:t> a úsečku </a:t>
            </a:r>
            <a:r>
              <a:rPr lang="cs-CZ" b="1" u="sng" dirty="0"/>
              <a:t>AB </a:t>
            </a:r>
            <a:r>
              <a:rPr lang="cs-CZ" u="sng" dirty="0"/>
              <a:t>ve vztahu ke kružnici </a:t>
            </a:r>
            <a:r>
              <a:rPr lang="cs-CZ" b="1" u="sng" dirty="0"/>
              <a:t>k</a:t>
            </a:r>
            <a:r>
              <a:rPr lang="cs-CZ" u="sng" dirty="0"/>
              <a:t> na obrázku</a:t>
            </a:r>
            <a:r>
              <a:rPr lang="cs-CZ" u="sng" dirty="0" smtClean="0"/>
              <a:t>.</a:t>
            </a:r>
            <a:r>
              <a:rPr lang="cs-CZ" dirty="0" smtClean="0"/>
              <a:t>   (</a:t>
            </a:r>
            <a:r>
              <a:rPr lang="cs-CZ" b="1" i="1" dirty="0" smtClean="0"/>
              <a:t>5 bodů</a:t>
            </a:r>
            <a:r>
              <a:rPr lang="cs-CZ" dirty="0" smtClean="0"/>
              <a:t>)</a:t>
            </a:r>
            <a:endParaRPr lang="cs-CZ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4532528" cy="364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149080"/>
            <a:ext cx="4349266" cy="2532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62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</a:t>
            </a:r>
            <a:r>
              <a:rPr lang="cs-CZ" dirty="0" smtClean="0"/>
              <a:t>. </a:t>
            </a:r>
            <a:r>
              <a:rPr lang="cs-CZ" dirty="0" smtClean="0"/>
              <a:t>Kružnice a trojúhelník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108012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Vypočítej velikost úhlů </a:t>
            </a:r>
            <a:r>
              <a:rPr lang="cs-CZ" dirty="0" smtClean="0">
                <a:sym typeface="Symbol"/>
              </a:rPr>
              <a:t>, , </a:t>
            </a:r>
            <a:endParaRPr lang="cs-CZ" dirty="0" smtClean="0"/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cs-CZ" sz="1800" dirty="0" smtClean="0"/>
              <a:t>(</a:t>
            </a:r>
            <a:r>
              <a:rPr lang="cs-CZ" sz="1800" b="1" i="1" dirty="0" smtClean="0"/>
              <a:t>3 body</a:t>
            </a:r>
            <a:r>
              <a:rPr lang="cs-CZ" sz="1800" dirty="0" smtClean="0"/>
              <a:t>)		          </a:t>
            </a:r>
            <a:r>
              <a:rPr lang="cs-CZ" sz="1800" dirty="0" smtClean="0">
                <a:solidFill>
                  <a:srgbClr val="C00000"/>
                </a:solidFill>
              </a:rPr>
              <a:t>B</a:t>
            </a:r>
            <a:r>
              <a:rPr lang="cs-CZ" sz="1800" dirty="0">
                <a:solidFill>
                  <a:srgbClr val="C00000"/>
                </a:solidFill>
              </a:rPr>
              <a:t>.</a:t>
            </a:r>
            <a:r>
              <a:rPr lang="cs-CZ" sz="1800" dirty="0"/>
              <a:t> </a:t>
            </a:r>
            <a:r>
              <a:rPr lang="cs-CZ" sz="1800" dirty="0" smtClean="0"/>
              <a:t>(</a:t>
            </a:r>
            <a:r>
              <a:rPr lang="cs-CZ" sz="1800" b="1" i="1" dirty="0" smtClean="0"/>
              <a:t>4 </a:t>
            </a:r>
            <a:r>
              <a:rPr lang="cs-CZ" sz="1800" b="1" i="1" dirty="0"/>
              <a:t>body</a:t>
            </a:r>
            <a:r>
              <a:rPr lang="cs-CZ" sz="1800" dirty="0" smtClean="0"/>
              <a:t>)		      </a:t>
            </a:r>
            <a:r>
              <a:rPr lang="cs-CZ" sz="1800" dirty="0" smtClean="0">
                <a:solidFill>
                  <a:srgbClr val="C00000"/>
                </a:solidFill>
              </a:rPr>
              <a:t>C.</a:t>
            </a:r>
            <a:r>
              <a:rPr lang="cs-CZ" sz="1800" dirty="0" smtClean="0"/>
              <a:t> (</a:t>
            </a:r>
            <a:r>
              <a:rPr lang="cs-CZ" sz="1800" b="1" i="1" dirty="0" smtClean="0"/>
              <a:t>5 bodů</a:t>
            </a:r>
            <a:r>
              <a:rPr lang="cs-CZ" sz="1800" dirty="0" smtClean="0"/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5"/>
            <a:ext cx="2376264" cy="233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852935"/>
            <a:ext cx="2369094" cy="2259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841657"/>
            <a:ext cx="2293893" cy="2244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43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447</TotalTime>
  <Words>739</Words>
  <Application>Microsoft Office PowerPoint</Application>
  <PresentationFormat>Předvádění na obrazovce (4:3)</PresentationFormat>
  <Paragraphs>111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Přehlednost</vt:lpstr>
      <vt:lpstr>Opakování na 4. písemnou práci</vt:lpstr>
      <vt:lpstr>1. Myšlené číslo, vyřeš a zapiš rovnici</vt:lpstr>
      <vt:lpstr>2. Vyřeš slovní úlohu.</vt:lpstr>
      <vt:lpstr>3. Vyřeš rovnice, zapiš postup řešení a proveď zkoušku. </vt:lpstr>
      <vt:lpstr>4. Rovnice a závislost v „hadech“</vt:lpstr>
      <vt:lpstr>5. Vyřeš úlohu „o společné práci“ </vt:lpstr>
      <vt:lpstr>6. Vyjádři neznámou ze vzorce</vt:lpstr>
      <vt:lpstr>7. Kruh, kružnice - pojmy</vt:lpstr>
      <vt:lpstr>8. Kružnice a trojúhelník</vt:lpstr>
      <vt:lpstr>9. Kruh, kružnice _ příklady I.</vt:lpstr>
      <vt:lpstr>10. Kruh _ kružnice -  příklady II.</vt:lpstr>
      <vt:lpstr>ŘEŠENÍ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Opakování na 3. písemnou práci</dc:title>
  <dc:creator>petra</dc:creator>
  <cp:lastModifiedBy>petra</cp:lastModifiedBy>
  <cp:revision>49</cp:revision>
  <dcterms:created xsi:type="dcterms:W3CDTF">2015-04-11T14:20:20Z</dcterms:created>
  <dcterms:modified xsi:type="dcterms:W3CDTF">2017-06-06T14:59:50Z</dcterms:modified>
</cp:coreProperties>
</file>