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74" r:id="rId4"/>
    <p:sldId id="281" r:id="rId5"/>
    <p:sldId id="282" r:id="rId6"/>
    <p:sldId id="280" r:id="rId7"/>
    <p:sldId id="275" r:id="rId8"/>
    <p:sldId id="262" r:id="rId9"/>
    <p:sldId id="261" r:id="rId10"/>
    <p:sldId id="264" r:id="rId11"/>
    <p:sldId id="266" r:id="rId12"/>
    <p:sldId id="265" r:id="rId13"/>
    <p:sldId id="278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2" autoAdjust="0"/>
    <p:restoredTop sz="94660"/>
  </p:normalViewPr>
  <p:slideViewPr>
    <p:cSldViewPr>
      <p:cViewPr varScale="1">
        <p:scale>
          <a:sx n="73" d="100"/>
          <a:sy n="73" d="100"/>
        </p:scale>
        <p:origin x="-106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BCA50-BBE0-484E-96AF-8C13DA58784A}" type="datetimeFigureOut">
              <a:rPr lang="cs-CZ" smtClean="0"/>
              <a:t>10.6.2017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770D0-220B-4105-8115-BBFA8C246F48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BCA50-BBE0-484E-96AF-8C13DA58784A}" type="datetimeFigureOut">
              <a:rPr lang="cs-CZ" smtClean="0"/>
              <a:t>10.6.2017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770D0-220B-4105-8115-BBFA8C246F4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BCA50-BBE0-484E-96AF-8C13DA58784A}" type="datetimeFigureOut">
              <a:rPr lang="cs-CZ" smtClean="0"/>
              <a:t>10.6.2017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770D0-220B-4105-8115-BBFA8C246F4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BCA50-BBE0-484E-96AF-8C13DA58784A}" type="datetimeFigureOut">
              <a:rPr lang="cs-CZ" smtClean="0"/>
              <a:t>10.6.2017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770D0-220B-4105-8115-BBFA8C246F4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BCA50-BBE0-484E-96AF-8C13DA58784A}" type="datetimeFigureOut">
              <a:rPr lang="cs-CZ" smtClean="0"/>
              <a:t>10.6.2017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770D0-220B-4105-8115-BBFA8C246F48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BCA50-BBE0-484E-96AF-8C13DA58784A}" type="datetimeFigureOut">
              <a:rPr lang="cs-CZ" smtClean="0"/>
              <a:t>10.6.2017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770D0-220B-4105-8115-BBFA8C246F4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BCA50-BBE0-484E-96AF-8C13DA58784A}" type="datetimeFigureOut">
              <a:rPr lang="cs-CZ" smtClean="0"/>
              <a:t>10.6.2017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770D0-220B-4105-8115-BBFA8C246F48}" type="slidenum">
              <a:rPr lang="cs-CZ" smtClean="0"/>
              <a:t>‹#›</a:t>
            </a:fld>
            <a:endParaRPr lang="cs-CZ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BCA50-BBE0-484E-96AF-8C13DA58784A}" type="datetimeFigureOut">
              <a:rPr lang="cs-CZ" smtClean="0"/>
              <a:t>10.6.2017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770D0-220B-4105-8115-BBFA8C246F4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BCA50-BBE0-484E-96AF-8C13DA58784A}" type="datetimeFigureOut">
              <a:rPr lang="cs-CZ" smtClean="0"/>
              <a:t>10.6.2017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770D0-220B-4105-8115-BBFA8C246F4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BCA50-BBE0-484E-96AF-8C13DA58784A}" type="datetimeFigureOut">
              <a:rPr lang="cs-CZ" smtClean="0"/>
              <a:t>10.6.2017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770D0-220B-4105-8115-BBFA8C246F48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BCA50-BBE0-484E-96AF-8C13DA58784A}" type="datetimeFigureOut">
              <a:rPr lang="cs-CZ" smtClean="0"/>
              <a:t>10.6.2017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770D0-220B-4105-8115-BBFA8C246F4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4FBCA50-BBE0-484E-96AF-8C13DA58784A}" type="datetimeFigureOut">
              <a:rPr lang="cs-CZ" smtClean="0"/>
              <a:t>10.6.2017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1F6770D0-220B-4105-8115-BBFA8C246F48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576" y="1196752"/>
            <a:ext cx="7848600" cy="2088232"/>
          </a:xfrm>
        </p:spPr>
        <p:txBody>
          <a:bodyPr/>
          <a:lstStyle/>
          <a:p>
            <a:pPr algn="r"/>
            <a:r>
              <a:rPr lang="cs-CZ" dirty="0" smtClean="0">
                <a:solidFill>
                  <a:srgbClr val="FF0000"/>
                </a:solidFill>
              </a:rPr>
              <a:t>Opakování na </a:t>
            </a:r>
            <a:r>
              <a:rPr lang="cs-CZ" dirty="0" smtClean="0">
                <a:solidFill>
                  <a:srgbClr val="FF0000"/>
                </a:solidFill>
              </a:rPr>
              <a:t>4.písmenou </a:t>
            </a:r>
            <a:r>
              <a:rPr lang="cs-CZ" dirty="0" smtClean="0">
                <a:solidFill>
                  <a:srgbClr val="FF0000"/>
                </a:solidFill>
              </a:rPr>
              <a:t>práci </a:t>
            </a:r>
            <a:r>
              <a:rPr lang="cs-CZ" sz="2400" dirty="0" smtClean="0"/>
              <a:t>6.ročník</a:t>
            </a:r>
            <a:endParaRPr lang="cs-CZ" sz="2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979712" y="3573016"/>
            <a:ext cx="6400800" cy="1752600"/>
          </a:xfrm>
        </p:spPr>
        <p:txBody>
          <a:bodyPr/>
          <a:lstStyle/>
          <a:p>
            <a:pPr algn="r"/>
            <a:r>
              <a:rPr lang="cs-CZ" dirty="0" smtClean="0"/>
              <a:t>Dělitelnost</a:t>
            </a:r>
          </a:p>
          <a:p>
            <a:pPr algn="r"/>
            <a:r>
              <a:rPr lang="cs-CZ" dirty="0" smtClean="0"/>
              <a:t>Objem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61133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778098"/>
          </a:xfrm>
        </p:spPr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7. Jednotky objemu a povrchu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u="sng" dirty="0"/>
              <a:t>Převeď jednotky:</a:t>
            </a:r>
            <a:endParaRPr lang="cs-CZ" dirty="0"/>
          </a:p>
          <a:p>
            <a:pPr marL="457200" indent="-457200">
              <a:buAutoNum type="alphaLcParenR"/>
            </a:pPr>
            <a:r>
              <a:rPr lang="cs-CZ" dirty="0" smtClean="0"/>
              <a:t>7</a:t>
            </a:r>
            <a:r>
              <a:rPr lang="cs-CZ" dirty="0"/>
              <a:t> 550</a:t>
            </a:r>
            <a:r>
              <a:rPr lang="cs-CZ" b="1" dirty="0"/>
              <a:t>dm</a:t>
            </a:r>
            <a:r>
              <a:rPr lang="cs-CZ" b="1" baseline="30000" dirty="0"/>
              <a:t>2</a:t>
            </a:r>
            <a:r>
              <a:rPr lang="cs-CZ" dirty="0"/>
              <a:t>  = </a:t>
            </a:r>
            <a:r>
              <a:rPr lang="cs-CZ" dirty="0" smtClean="0"/>
              <a:t>_______ </a:t>
            </a:r>
            <a:r>
              <a:rPr lang="cs-CZ" b="1" dirty="0"/>
              <a:t>m</a:t>
            </a:r>
            <a:r>
              <a:rPr lang="cs-CZ" b="1" baseline="30000" dirty="0"/>
              <a:t>2</a:t>
            </a:r>
            <a:r>
              <a:rPr lang="cs-CZ" dirty="0"/>
              <a:t>	</a:t>
            </a:r>
            <a:endParaRPr lang="cs-CZ" dirty="0" smtClean="0"/>
          </a:p>
          <a:p>
            <a:pPr marL="457200" indent="-457200">
              <a:buAutoNum type="alphaLcParenR"/>
            </a:pPr>
            <a:r>
              <a:rPr lang="cs-CZ" dirty="0" smtClean="0"/>
              <a:t>e</a:t>
            </a:r>
            <a:r>
              <a:rPr lang="cs-CZ" dirty="0"/>
              <a:t>) </a:t>
            </a:r>
            <a:r>
              <a:rPr lang="cs-CZ" dirty="0" smtClean="0"/>
              <a:t>36</a:t>
            </a:r>
            <a:r>
              <a:rPr lang="cs-CZ" dirty="0"/>
              <a:t> 152</a:t>
            </a:r>
            <a:r>
              <a:rPr lang="cs-CZ" b="1" dirty="0"/>
              <a:t>m</a:t>
            </a:r>
            <a:r>
              <a:rPr lang="cs-CZ" b="1" baseline="30000" dirty="0"/>
              <a:t>2</a:t>
            </a:r>
            <a:r>
              <a:rPr lang="cs-CZ" dirty="0"/>
              <a:t> = </a:t>
            </a:r>
            <a:r>
              <a:rPr lang="cs-CZ" dirty="0" smtClean="0"/>
              <a:t>______ </a:t>
            </a:r>
            <a:r>
              <a:rPr lang="cs-CZ" b="1" dirty="0" smtClean="0"/>
              <a:t>ha</a:t>
            </a:r>
          </a:p>
          <a:p>
            <a:pPr marL="457200" indent="-457200">
              <a:buAutoNum type="alphaLcParenR"/>
            </a:pPr>
            <a:r>
              <a:rPr lang="cs-CZ" dirty="0" smtClean="0"/>
              <a:t>4,79</a:t>
            </a:r>
            <a:r>
              <a:rPr lang="cs-CZ" b="1" dirty="0" smtClean="0"/>
              <a:t>cm</a:t>
            </a:r>
            <a:r>
              <a:rPr lang="cs-CZ" b="1" baseline="30000" dirty="0" smtClean="0"/>
              <a:t>2</a:t>
            </a:r>
            <a:r>
              <a:rPr lang="cs-CZ" dirty="0" smtClean="0"/>
              <a:t> </a:t>
            </a:r>
            <a:r>
              <a:rPr lang="cs-CZ" dirty="0"/>
              <a:t>= </a:t>
            </a:r>
            <a:r>
              <a:rPr lang="cs-CZ" dirty="0" smtClean="0"/>
              <a:t>_________ </a:t>
            </a:r>
            <a:r>
              <a:rPr lang="cs-CZ" b="1" dirty="0" smtClean="0"/>
              <a:t>mm</a:t>
            </a:r>
            <a:r>
              <a:rPr lang="cs-CZ" b="1" baseline="30000" dirty="0" smtClean="0"/>
              <a:t>2</a:t>
            </a:r>
          </a:p>
          <a:p>
            <a:pPr marL="457200" indent="-457200">
              <a:buAutoNum type="alphaLcParenR"/>
            </a:pPr>
            <a:r>
              <a:rPr lang="cs-CZ" dirty="0" smtClean="0"/>
              <a:t>1,39 </a:t>
            </a:r>
            <a:r>
              <a:rPr lang="cs-CZ" b="1" dirty="0"/>
              <a:t>km</a:t>
            </a:r>
            <a:r>
              <a:rPr lang="cs-CZ" b="1" baseline="30000" dirty="0"/>
              <a:t>2</a:t>
            </a:r>
            <a:r>
              <a:rPr lang="cs-CZ" dirty="0"/>
              <a:t> = </a:t>
            </a:r>
            <a:r>
              <a:rPr lang="cs-CZ" dirty="0" smtClean="0"/>
              <a:t>_________ </a:t>
            </a:r>
            <a:r>
              <a:rPr lang="cs-CZ" b="1" dirty="0" smtClean="0"/>
              <a:t>m</a:t>
            </a:r>
            <a:r>
              <a:rPr lang="cs-CZ" b="1" baseline="30000" dirty="0" smtClean="0"/>
              <a:t>2</a:t>
            </a:r>
          </a:p>
          <a:p>
            <a:pPr marL="0" indent="0">
              <a:buNone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 0,1</a:t>
            </a:r>
            <a:r>
              <a:rPr lang="cs-CZ" b="1" dirty="0" smtClean="0"/>
              <a:t>dm</a:t>
            </a:r>
            <a:r>
              <a:rPr lang="cs-CZ" b="1" baseline="30000" dirty="0" smtClean="0"/>
              <a:t>3</a:t>
            </a:r>
            <a:r>
              <a:rPr lang="cs-CZ" dirty="0" smtClean="0"/>
              <a:t> </a:t>
            </a:r>
            <a:r>
              <a:rPr lang="cs-CZ" dirty="0"/>
              <a:t>= </a:t>
            </a:r>
            <a:r>
              <a:rPr lang="cs-CZ" dirty="0" smtClean="0"/>
              <a:t>__________ </a:t>
            </a:r>
            <a:r>
              <a:rPr lang="cs-CZ" b="1" dirty="0" smtClean="0"/>
              <a:t>cm</a:t>
            </a:r>
            <a:r>
              <a:rPr lang="cs-CZ" b="1" baseline="30000" dirty="0" smtClean="0"/>
              <a:t>3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20,156</a:t>
            </a:r>
            <a:r>
              <a:rPr lang="cs-CZ" b="1" dirty="0" smtClean="0"/>
              <a:t>m</a:t>
            </a:r>
            <a:r>
              <a:rPr lang="cs-CZ" b="1" baseline="30000" dirty="0" smtClean="0"/>
              <a:t>3</a:t>
            </a:r>
            <a:r>
              <a:rPr lang="cs-CZ" dirty="0" smtClean="0"/>
              <a:t> </a:t>
            </a:r>
            <a:r>
              <a:rPr lang="cs-CZ" dirty="0"/>
              <a:t>= _________ </a:t>
            </a:r>
            <a:r>
              <a:rPr lang="cs-CZ" b="1" dirty="0" smtClean="0"/>
              <a:t>I</a:t>
            </a:r>
            <a:endParaRPr lang="cs-CZ" dirty="0" smtClean="0"/>
          </a:p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520,1 </a:t>
            </a:r>
            <a:r>
              <a:rPr lang="cs-CZ" b="1" dirty="0"/>
              <a:t>mm</a:t>
            </a:r>
            <a:r>
              <a:rPr lang="cs-CZ" b="1" baseline="30000" dirty="0"/>
              <a:t>3</a:t>
            </a:r>
            <a:r>
              <a:rPr lang="cs-CZ" dirty="0"/>
              <a:t> = _______ </a:t>
            </a:r>
            <a:r>
              <a:rPr lang="cs-CZ" b="1" dirty="0" smtClean="0"/>
              <a:t>dl</a:t>
            </a:r>
            <a:endParaRPr lang="cs-CZ" dirty="0" smtClean="0"/>
          </a:p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0,911 </a:t>
            </a:r>
            <a:r>
              <a:rPr lang="cs-CZ" b="1" dirty="0"/>
              <a:t>l</a:t>
            </a:r>
            <a:r>
              <a:rPr lang="cs-CZ" dirty="0"/>
              <a:t> = ____________</a:t>
            </a:r>
            <a:r>
              <a:rPr lang="cs-CZ" b="1" dirty="0"/>
              <a:t>ml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84419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07368"/>
          </a:xfrm>
        </p:spPr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7. Objem krychlového tělesa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484784"/>
            <a:ext cx="8229600" cy="4176464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cs-CZ" dirty="0" smtClean="0"/>
              <a:t>Urči objem </a:t>
            </a:r>
            <a:r>
              <a:rPr lang="cs-CZ" b="1" dirty="0" smtClean="0"/>
              <a:t>krychlového tělesa </a:t>
            </a:r>
            <a:r>
              <a:rPr lang="cs-CZ" dirty="0" smtClean="0"/>
              <a:t>podle plánu: </a:t>
            </a:r>
          </a:p>
          <a:p>
            <a:pPr marL="0" indent="0">
              <a:buNone/>
            </a:pPr>
            <a:r>
              <a:rPr lang="cs-CZ" dirty="0" smtClean="0"/>
              <a:t>    </a:t>
            </a:r>
            <a:r>
              <a:rPr lang="cs-CZ" dirty="0"/>
              <a:t>A. (3b)		B. (4b)                  C. (5b)</a:t>
            </a:r>
          </a:p>
          <a:p>
            <a:pPr marL="457200" indent="-457200">
              <a:buFont typeface="+mj-lt"/>
              <a:buAutoNum type="arabicPeriod"/>
            </a:pPr>
            <a:endParaRPr lang="cs-CZ" dirty="0" smtClean="0"/>
          </a:p>
          <a:p>
            <a:pPr marL="457200" indent="-457200">
              <a:buFont typeface="+mj-lt"/>
              <a:buAutoNum type="arabicPeriod"/>
            </a:pPr>
            <a:endParaRPr lang="cs-CZ" dirty="0"/>
          </a:p>
          <a:p>
            <a:pPr marL="457200" indent="-457200">
              <a:buFont typeface="+mj-lt"/>
              <a:buAutoNum type="arabicPeriod"/>
            </a:pPr>
            <a:endParaRPr lang="cs-CZ" dirty="0" smtClean="0"/>
          </a:p>
          <a:p>
            <a:pPr marL="457200" indent="-457200">
              <a:buFont typeface="+mj-lt"/>
              <a:buAutoNum type="arabicPeriod" startAt="2"/>
            </a:pPr>
            <a:r>
              <a:rPr lang="cs-CZ" dirty="0" smtClean="0"/>
              <a:t>Sestav </a:t>
            </a:r>
            <a:r>
              <a:rPr lang="cs-CZ" b="1" dirty="0" smtClean="0"/>
              <a:t>kvádr</a:t>
            </a:r>
            <a:r>
              <a:rPr lang="cs-CZ" dirty="0" smtClean="0"/>
              <a:t> z jednotkových krychlí. Určí délky jeho stran. Hledej více řešení:</a:t>
            </a:r>
          </a:p>
          <a:p>
            <a:pPr marL="0" indent="0">
              <a:buNone/>
            </a:pPr>
            <a:r>
              <a:rPr lang="cs-CZ" b="1" dirty="0" smtClean="0"/>
              <a:t>      </a:t>
            </a:r>
            <a:r>
              <a:rPr lang="cs-CZ" dirty="0"/>
              <a:t>A. (3b)		B. (4b)                  C. (5b)</a:t>
            </a:r>
          </a:p>
          <a:p>
            <a:pPr marL="0" indent="0">
              <a:buNone/>
            </a:pPr>
            <a:r>
              <a:rPr lang="cs-CZ" b="1" dirty="0" smtClean="0"/>
              <a:t>        </a:t>
            </a:r>
            <a:r>
              <a:rPr lang="cs-CZ" sz="1800" dirty="0"/>
              <a:t>12                     </a:t>
            </a:r>
            <a:r>
              <a:rPr lang="cs-CZ" sz="1800" dirty="0" smtClean="0"/>
              <a:t>            24                                   64 </a:t>
            </a:r>
            <a:endParaRPr lang="cs-CZ" sz="1800" dirty="0"/>
          </a:p>
          <a:p>
            <a:pPr marL="0" indent="0">
              <a:buNone/>
            </a:pPr>
            <a:endParaRPr lang="cs-CZ" sz="1800" dirty="0" smtClean="0"/>
          </a:p>
        </p:txBody>
      </p:sp>
      <p:grpSp>
        <p:nvGrpSpPr>
          <p:cNvPr id="5" name="Skupina 4"/>
          <p:cNvGrpSpPr/>
          <p:nvPr/>
        </p:nvGrpSpPr>
        <p:grpSpPr>
          <a:xfrm>
            <a:off x="755454" y="2431091"/>
            <a:ext cx="1080120" cy="729796"/>
            <a:chOff x="827584" y="2852936"/>
            <a:chExt cx="1080120" cy="729796"/>
          </a:xfrm>
        </p:grpSpPr>
        <p:sp>
          <p:nvSpPr>
            <p:cNvPr id="4" name="Obdélník 3"/>
            <p:cNvSpPr/>
            <p:nvPr/>
          </p:nvSpPr>
          <p:spPr>
            <a:xfrm>
              <a:off x="827584" y="2852936"/>
              <a:ext cx="360040" cy="360040"/>
            </a:xfrm>
            <a:prstGeom prst="rect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cs-CZ" sz="1400" dirty="0" smtClean="0"/>
                <a:t>1,2</a:t>
              </a:r>
              <a:endParaRPr lang="cs-CZ" sz="1400" dirty="0"/>
            </a:p>
          </p:txBody>
        </p:sp>
        <p:sp>
          <p:nvSpPr>
            <p:cNvPr id="15" name="Obdélník 14"/>
            <p:cNvSpPr/>
            <p:nvPr/>
          </p:nvSpPr>
          <p:spPr>
            <a:xfrm>
              <a:off x="1187624" y="2852936"/>
              <a:ext cx="360040" cy="360040"/>
            </a:xfrm>
            <a:prstGeom prst="rect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cs-CZ" sz="1400" dirty="0" smtClean="0"/>
                <a:t>1,2</a:t>
              </a:r>
              <a:endParaRPr lang="cs-CZ" sz="1400" dirty="0"/>
            </a:p>
          </p:txBody>
        </p:sp>
        <p:sp>
          <p:nvSpPr>
            <p:cNvPr id="16" name="Obdélník 15"/>
            <p:cNvSpPr/>
            <p:nvPr/>
          </p:nvSpPr>
          <p:spPr>
            <a:xfrm>
              <a:off x="827584" y="3212976"/>
              <a:ext cx="360040" cy="360040"/>
            </a:xfrm>
            <a:prstGeom prst="rect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cs-CZ" sz="1400" dirty="0" smtClean="0"/>
                <a:t>1</a:t>
              </a:r>
              <a:endParaRPr lang="cs-CZ" sz="1400" dirty="0"/>
            </a:p>
          </p:txBody>
        </p:sp>
        <p:sp>
          <p:nvSpPr>
            <p:cNvPr id="17" name="Obdélník 16"/>
            <p:cNvSpPr/>
            <p:nvPr/>
          </p:nvSpPr>
          <p:spPr>
            <a:xfrm>
              <a:off x="1187624" y="3222692"/>
              <a:ext cx="360040" cy="360040"/>
            </a:xfrm>
            <a:prstGeom prst="rect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cs-CZ" sz="1400" dirty="0" smtClean="0"/>
                <a:t>1,2</a:t>
              </a:r>
              <a:endParaRPr lang="cs-CZ" sz="1400" dirty="0"/>
            </a:p>
          </p:txBody>
        </p:sp>
        <p:sp>
          <p:nvSpPr>
            <p:cNvPr id="18" name="Obdélník 17"/>
            <p:cNvSpPr/>
            <p:nvPr/>
          </p:nvSpPr>
          <p:spPr>
            <a:xfrm>
              <a:off x="1547664" y="3208135"/>
              <a:ext cx="360040" cy="360040"/>
            </a:xfrm>
            <a:prstGeom prst="rect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cs-CZ" sz="1400" dirty="0" smtClean="0"/>
                <a:t>1</a:t>
              </a:r>
              <a:endParaRPr lang="cs-CZ" sz="1400" dirty="0"/>
            </a:p>
          </p:txBody>
        </p:sp>
      </p:grpSp>
      <p:sp>
        <p:nvSpPr>
          <p:cNvPr id="19" name="Obdélník 18"/>
          <p:cNvSpPr/>
          <p:nvPr/>
        </p:nvSpPr>
        <p:spPr>
          <a:xfrm>
            <a:off x="3203848" y="2492896"/>
            <a:ext cx="360040" cy="36004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cs-CZ" sz="1400" dirty="0" smtClean="0"/>
              <a:t>1,2</a:t>
            </a:r>
            <a:endParaRPr lang="cs-CZ" sz="1400" dirty="0"/>
          </a:p>
        </p:txBody>
      </p:sp>
      <p:sp>
        <p:nvSpPr>
          <p:cNvPr id="20" name="Obdélník 19"/>
          <p:cNvSpPr/>
          <p:nvPr/>
        </p:nvSpPr>
        <p:spPr>
          <a:xfrm>
            <a:off x="3563888" y="2492896"/>
            <a:ext cx="360040" cy="36004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cs-CZ" sz="1400" dirty="0" smtClean="0"/>
              <a:t>1,2</a:t>
            </a:r>
            <a:endParaRPr lang="cs-CZ" sz="1400" dirty="0"/>
          </a:p>
        </p:txBody>
      </p:sp>
      <p:sp>
        <p:nvSpPr>
          <p:cNvPr id="21" name="Obdélník 20"/>
          <p:cNvSpPr/>
          <p:nvPr/>
        </p:nvSpPr>
        <p:spPr>
          <a:xfrm>
            <a:off x="3563888" y="2852936"/>
            <a:ext cx="360040" cy="36004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cs-CZ" sz="1200" dirty="0" smtClean="0"/>
              <a:t>1,2,3</a:t>
            </a:r>
            <a:endParaRPr lang="cs-CZ" sz="1200" dirty="0"/>
          </a:p>
        </p:txBody>
      </p:sp>
      <p:sp>
        <p:nvSpPr>
          <p:cNvPr id="22" name="Obdélník 21"/>
          <p:cNvSpPr/>
          <p:nvPr/>
        </p:nvSpPr>
        <p:spPr>
          <a:xfrm>
            <a:off x="3563888" y="3212976"/>
            <a:ext cx="360040" cy="36004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cs-CZ" sz="1400" dirty="0" smtClean="0"/>
              <a:t>1,2</a:t>
            </a:r>
            <a:endParaRPr lang="cs-CZ" sz="1400" dirty="0"/>
          </a:p>
        </p:txBody>
      </p:sp>
      <p:sp>
        <p:nvSpPr>
          <p:cNvPr id="23" name="Obdélník 22"/>
          <p:cNvSpPr/>
          <p:nvPr/>
        </p:nvSpPr>
        <p:spPr>
          <a:xfrm>
            <a:off x="3923928" y="3215349"/>
            <a:ext cx="360040" cy="36004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cs-CZ" sz="1200" dirty="0" smtClean="0"/>
              <a:t>1,2,3</a:t>
            </a:r>
            <a:endParaRPr lang="cs-CZ" sz="1200" dirty="0"/>
          </a:p>
        </p:txBody>
      </p:sp>
      <p:sp>
        <p:nvSpPr>
          <p:cNvPr id="24" name="Obdélník 23"/>
          <p:cNvSpPr/>
          <p:nvPr/>
        </p:nvSpPr>
        <p:spPr>
          <a:xfrm>
            <a:off x="6025609" y="2857195"/>
            <a:ext cx="360040" cy="36004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cs-CZ" sz="1200" dirty="0" smtClean="0"/>
              <a:t>1,2,3</a:t>
            </a:r>
            <a:endParaRPr lang="cs-CZ" sz="1200" dirty="0"/>
          </a:p>
        </p:txBody>
      </p:sp>
      <p:sp>
        <p:nvSpPr>
          <p:cNvPr id="25" name="Obdélník 24"/>
          <p:cNvSpPr/>
          <p:nvPr/>
        </p:nvSpPr>
        <p:spPr>
          <a:xfrm>
            <a:off x="6025609" y="3221231"/>
            <a:ext cx="360040" cy="36004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cs-CZ" sz="1400" dirty="0" smtClean="0"/>
              <a:t>1,2</a:t>
            </a:r>
            <a:endParaRPr lang="cs-CZ" sz="1400" dirty="0"/>
          </a:p>
        </p:txBody>
      </p:sp>
      <p:sp>
        <p:nvSpPr>
          <p:cNvPr id="26" name="Obdélník 25"/>
          <p:cNvSpPr/>
          <p:nvPr/>
        </p:nvSpPr>
        <p:spPr>
          <a:xfrm>
            <a:off x="6372200" y="2852936"/>
            <a:ext cx="360040" cy="36004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cs-CZ" sz="1400" dirty="0" smtClean="0"/>
              <a:t>1,2</a:t>
            </a:r>
            <a:endParaRPr lang="cs-CZ" sz="1400" dirty="0"/>
          </a:p>
        </p:txBody>
      </p:sp>
      <p:sp>
        <p:nvSpPr>
          <p:cNvPr id="27" name="Obdélník 26"/>
          <p:cNvSpPr/>
          <p:nvPr/>
        </p:nvSpPr>
        <p:spPr>
          <a:xfrm>
            <a:off x="5665569" y="2857195"/>
            <a:ext cx="360040" cy="36004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cs-CZ" sz="1400" dirty="0" smtClean="0"/>
              <a:t>1,2</a:t>
            </a:r>
            <a:endParaRPr lang="cs-CZ" sz="1400" dirty="0"/>
          </a:p>
        </p:txBody>
      </p:sp>
      <p:sp>
        <p:nvSpPr>
          <p:cNvPr id="28" name="Obdélník 27"/>
          <p:cNvSpPr/>
          <p:nvPr/>
        </p:nvSpPr>
        <p:spPr>
          <a:xfrm>
            <a:off x="6012160" y="2492896"/>
            <a:ext cx="360040" cy="36004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cs-CZ" sz="1400" dirty="0" smtClean="0"/>
              <a:t>1,2</a:t>
            </a:r>
            <a:endParaRPr lang="cs-CZ" sz="1400" dirty="0"/>
          </a:p>
        </p:txBody>
      </p:sp>
      <p:sp>
        <p:nvSpPr>
          <p:cNvPr id="29" name="Obdélník 28"/>
          <p:cNvSpPr/>
          <p:nvPr/>
        </p:nvSpPr>
        <p:spPr>
          <a:xfrm>
            <a:off x="6385649" y="3221656"/>
            <a:ext cx="360040" cy="36004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cs-CZ" sz="1400" dirty="0" smtClean="0"/>
              <a:t>1,2</a:t>
            </a:r>
            <a:endParaRPr lang="cs-CZ" sz="1400" dirty="0"/>
          </a:p>
        </p:txBody>
      </p:sp>
      <p:sp>
        <p:nvSpPr>
          <p:cNvPr id="30" name="Obdélník 29"/>
          <p:cNvSpPr/>
          <p:nvPr/>
        </p:nvSpPr>
        <p:spPr>
          <a:xfrm>
            <a:off x="6732240" y="3212140"/>
            <a:ext cx="360040" cy="36004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cs-CZ" sz="1200" dirty="0" smtClean="0"/>
              <a:t>1,2,3</a:t>
            </a:r>
            <a:endParaRPr lang="cs-CZ" sz="1200" dirty="0"/>
          </a:p>
        </p:txBody>
      </p:sp>
      <p:sp>
        <p:nvSpPr>
          <p:cNvPr id="31" name="Krychle 30"/>
          <p:cNvSpPr/>
          <p:nvPr/>
        </p:nvSpPr>
        <p:spPr>
          <a:xfrm>
            <a:off x="1457726" y="5085184"/>
            <a:ext cx="200025" cy="200025"/>
          </a:xfrm>
          <a:prstGeom prst="cube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32" name="Krychle 31"/>
          <p:cNvSpPr/>
          <p:nvPr/>
        </p:nvSpPr>
        <p:spPr>
          <a:xfrm>
            <a:off x="3743908" y="5027957"/>
            <a:ext cx="200025" cy="200025"/>
          </a:xfrm>
          <a:prstGeom prst="cube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33" name="Krychle 32"/>
          <p:cNvSpPr/>
          <p:nvPr/>
        </p:nvSpPr>
        <p:spPr>
          <a:xfrm>
            <a:off x="6272187" y="5065766"/>
            <a:ext cx="200025" cy="200025"/>
          </a:xfrm>
          <a:prstGeom prst="cube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0347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8. Objem _ výpočet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980728"/>
            <a:ext cx="8229600" cy="5616624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lphaUcPeriod"/>
            </a:pPr>
            <a:r>
              <a:rPr lang="cs-CZ" dirty="0" smtClean="0"/>
              <a:t>Vypočítej objem krychle na obrázku?</a:t>
            </a:r>
            <a:r>
              <a:rPr lang="cs-CZ" dirty="0" smtClean="0"/>
              <a:t>    (</a:t>
            </a:r>
            <a:r>
              <a:rPr lang="cs-CZ" b="1" dirty="0"/>
              <a:t>3</a:t>
            </a:r>
            <a:r>
              <a:rPr lang="cs-CZ" b="1" dirty="0" smtClean="0"/>
              <a:t>b</a:t>
            </a:r>
            <a:r>
              <a:rPr lang="cs-CZ" dirty="0" smtClean="0"/>
              <a:t>)  </a:t>
            </a:r>
          </a:p>
          <a:p>
            <a:pPr marL="457200" indent="-457200">
              <a:buFont typeface="+mj-lt"/>
              <a:buAutoNum type="alphaUcPeriod"/>
            </a:pPr>
            <a:endParaRPr lang="cs-CZ" dirty="0"/>
          </a:p>
          <a:p>
            <a:pPr marL="457200" indent="-457200">
              <a:buFont typeface="+mj-lt"/>
              <a:buAutoNum type="alphaUcPeriod"/>
            </a:pPr>
            <a:endParaRPr lang="cs-CZ" dirty="0" smtClean="0"/>
          </a:p>
          <a:p>
            <a:pPr marL="457200" indent="-457200">
              <a:buFont typeface="+mj-lt"/>
              <a:buAutoNum type="alphaUcPeriod"/>
            </a:pPr>
            <a:endParaRPr lang="cs-CZ" dirty="0"/>
          </a:p>
          <a:p>
            <a:pPr marL="457200" indent="-457200">
              <a:buFont typeface="+mj-lt"/>
              <a:buAutoNum type="alphaUcPeriod"/>
            </a:pPr>
            <a:r>
              <a:rPr lang="cs-CZ" dirty="0"/>
              <a:t>Jaký objem má toto těleso, které je </a:t>
            </a:r>
            <a:r>
              <a:rPr lang="cs-CZ" dirty="0" smtClean="0"/>
              <a:t>složené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z </a:t>
            </a:r>
            <a:r>
              <a:rPr lang="cs-CZ" dirty="0"/>
              <a:t>krychlí od délce hrany 3cm.    (</a:t>
            </a:r>
            <a:r>
              <a:rPr lang="cs-CZ" b="1" dirty="0"/>
              <a:t>4b</a:t>
            </a:r>
            <a:r>
              <a:rPr lang="cs-CZ" dirty="0"/>
              <a:t>)</a:t>
            </a:r>
          </a:p>
          <a:p>
            <a:pPr marL="457200" indent="-457200">
              <a:buFont typeface="+mj-lt"/>
              <a:buAutoNum type="alphaUcPeriod"/>
            </a:pPr>
            <a:endParaRPr lang="cs-CZ" dirty="0" smtClean="0"/>
          </a:p>
          <a:p>
            <a:pPr marL="457200" indent="-457200">
              <a:buFont typeface="+mj-lt"/>
              <a:buAutoNum type="alphaUcPeriod"/>
            </a:pPr>
            <a:endParaRPr lang="cs-CZ" dirty="0"/>
          </a:p>
          <a:p>
            <a:pPr marL="457200" indent="-457200">
              <a:buFont typeface="+mj-lt"/>
              <a:buAutoNum type="alphaUcPeriod" startAt="3"/>
            </a:pPr>
            <a:r>
              <a:rPr lang="cs-CZ" dirty="0"/>
              <a:t>Jaký objem má toto těleso, které je složené</a:t>
            </a:r>
          </a:p>
          <a:p>
            <a:pPr marL="0" indent="0">
              <a:buNone/>
            </a:pPr>
            <a:r>
              <a:rPr lang="cs-CZ" dirty="0"/>
              <a:t>      z krychlí od délce hrany 3cm.    </a:t>
            </a:r>
            <a:r>
              <a:rPr lang="cs-CZ" dirty="0" smtClean="0"/>
              <a:t>(</a:t>
            </a:r>
            <a:r>
              <a:rPr lang="cs-CZ" b="1" dirty="0" smtClean="0"/>
              <a:t>5b</a:t>
            </a:r>
            <a:r>
              <a:rPr lang="cs-CZ" dirty="0"/>
              <a:t>)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</p:txBody>
      </p:sp>
      <p:pic>
        <p:nvPicPr>
          <p:cNvPr id="5" name="Obrázek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806261"/>
            <a:ext cx="1310754" cy="137895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1070" y="2564904"/>
            <a:ext cx="1669157" cy="1220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7539" y="4221088"/>
            <a:ext cx="1188010" cy="1800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8594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C00000"/>
                </a:solidFill>
              </a:rPr>
              <a:t>9</a:t>
            </a:r>
            <a:r>
              <a:rPr lang="cs-CZ" dirty="0" smtClean="0">
                <a:solidFill>
                  <a:srgbClr val="C00000"/>
                </a:solidFill>
              </a:rPr>
              <a:t>. </a:t>
            </a:r>
            <a:r>
              <a:rPr lang="cs-CZ" dirty="0" smtClean="0">
                <a:solidFill>
                  <a:srgbClr val="C00000"/>
                </a:solidFill>
              </a:rPr>
              <a:t>Slovní úlohy</a:t>
            </a:r>
            <a:endParaRPr lang="cs-CZ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507288" cy="4876800"/>
              </a:xfrm>
            </p:spPr>
            <p:txBody>
              <a:bodyPr/>
              <a:lstStyle/>
              <a:p>
                <a:pPr marL="0" indent="0">
                  <a:buNone/>
                </a:pPr>
                <a:endParaRPr lang="cs-CZ" dirty="0" smtClean="0"/>
              </a:p>
              <a:p>
                <a:pPr marL="457200" indent="-457200">
                  <a:buAutoNum type="alphaUcPeriod"/>
                </a:pPr>
                <a:r>
                  <a:rPr lang="cs-CZ" dirty="0" smtClean="0"/>
                  <a:t>Vejde se 600 l vody do nádrže tvaru kvádru s rozměry dna 2,5m a 1,0m a výškou 0,3m?     </a:t>
                </a:r>
                <a:r>
                  <a:rPr lang="cs-CZ" b="1" dirty="0" smtClean="0"/>
                  <a:t>(3b)</a:t>
                </a:r>
              </a:p>
              <a:p>
                <a:pPr marL="457200" indent="-457200">
                  <a:buAutoNum type="alphaUcPeriod"/>
                </a:pPr>
                <a:r>
                  <a:rPr lang="cs-CZ" dirty="0"/>
                  <a:t>Akvárium ve tvaru krychle o hraně 60 cm je naplněno do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cs-CZ" dirty="0"/>
                  <a:t> své výšky vodou. Kolik litrů vody je v akváriu?</a:t>
                </a:r>
                <a:r>
                  <a:rPr lang="cs-CZ" dirty="0" smtClean="0"/>
                  <a:t>  </a:t>
                </a:r>
                <a:r>
                  <a:rPr lang="cs-CZ" b="1" dirty="0" smtClean="0"/>
                  <a:t>(4b</a:t>
                </a:r>
                <a:r>
                  <a:rPr lang="cs-CZ" b="1" dirty="0" smtClean="0"/>
                  <a:t>)</a:t>
                </a:r>
              </a:p>
              <a:p>
                <a:pPr marL="457200" indent="-457200">
                  <a:buAutoNum type="alphaUcPeriod"/>
                </a:pPr>
                <a:endParaRPr lang="cs-CZ" dirty="0" smtClean="0"/>
              </a:p>
              <a:p>
                <a:pPr marL="457200" indent="-457200">
                  <a:buAutoNum type="alphaUcPeriod"/>
                </a:pPr>
                <a:r>
                  <a:rPr lang="cs-CZ" dirty="0"/>
                  <a:t>Kolik krychlí s hranou délky 0,2m se vejde do krychle, která má hranu dlouhou 0,4m? </a:t>
                </a:r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507288" cy="4876800"/>
              </a:xfrm>
              <a:blipFill rotWithShape="1">
                <a:blip r:embed="rId2"/>
                <a:stretch>
                  <a:fillRect l="-573" r="-193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41844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Pokyny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cs-CZ" dirty="0"/>
              <a:t>Procvič si učivo matematiky za </a:t>
            </a:r>
            <a:r>
              <a:rPr lang="cs-CZ" dirty="0" smtClean="0"/>
              <a:t>2. pololetí </a:t>
            </a:r>
            <a:endParaRPr lang="cs-CZ" dirty="0"/>
          </a:p>
          <a:p>
            <a:pPr>
              <a:lnSpc>
                <a:spcPct val="200000"/>
              </a:lnSpc>
            </a:pPr>
            <a:r>
              <a:rPr lang="cs-CZ" dirty="0"/>
              <a:t>U </a:t>
            </a:r>
            <a:r>
              <a:rPr lang="cs-CZ" dirty="0" smtClean="0"/>
              <a:t>příkladů si </a:t>
            </a:r>
            <a:r>
              <a:rPr lang="cs-CZ" dirty="0"/>
              <a:t>zvol obtížnost A, B nebo C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957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2915"/>
          </a:xfrm>
        </p:spPr>
        <p:txBody>
          <a:bodyPr/>
          <a:lstStyle/>
          <a:p>
            <a:pPr eaLnBrk="1" hangingPunct="1">
              <a:defRPr/>
            </a:pPr>
            <a:r>
              <a:rPr lang="cs-CZ" dirty="0">
                <a:solidFill>
                  <a:srgbClr val="C00000"/>
                </a:solidFill>
              </a:rPr>
              <a:t>1</a:t>
            </a:r>
            <a:r>
              <a:rPr lang="cs-CZ" dirty="0" smtClean="0">
                <a:solidFill>
                  <a:srgbClr val="C00000"/>
                </a:solidFill>
              </a:rPr>
              <a:t>. </a:t>
            </a:r>
            <a:r>
              <a:rPr lang="cs-CZ" dirty="0" err="1" smtClean="0">
                <a:solidFill>
                  <a:srgbClr val="C00000"/>
                </a:solidFill>
              </a:rPr>
              <a:t>Vennovy</a:t>
            </a:r>
            <a:r>
              <a:rPr lang="cs-CZ" dirty="0" smtClean="0">
                <a:solidFill>
                  <a:srgbClr val="C00000"/>
                </a:solidFill>
              </a:rPr>
              <a:t> diagramy</a:t>
            </a:r>
            <a:endParaRPr lang="cs-CZ" sz="4000" dirty="0" smtClean="0">
              <a:solidFill>
                <a:srgbClr val="C00000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3933056"/>
            <a:ext cx="8280920" cy="864096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lphaUcPeriod"/>
            </a:pPr>
            <a:r>
              <a:rPr lang="cs-CZ" sz="1800" b="1" i="1" u="sng" dirty="0" smtClean="0"/>
              <a:t>Vložte do diagramu tato čísla:  (3b) </a:t>
            </a:r>
            <a:r>
              <a:rPr lang="cs-CZ" sz="2400" dirty="0" smtClean="0"/>
              <a:t>	</a:t>
            </a:r>
            <a:endParaRPr lang="cs-CZ" sz="4000" b="1" dirty="0" smtClean="0">
              <a:solidFill>
                <a:srgbClr val="660066"/>
              </a:solidFill>
            </a:endParaRPr>
          </a:p>
          <a:p>
            <a:pPr marL="609600" indent="-609600" eaLnBrk="1" hangingPunct="1">
              <a:lnSpc>
                <a:spcPct val="160000"/>
              </a:lnSpc>
              <a:buNone/>
              <a:defRPr/>
            </a:pPr>
            <a:r>
              <a:rPr lang="cs-CZ" sz="1600" dirty="0"/>
              <a:t> </a:t>
            </a:r>
            <a:r>
              <a:rPr lang="cs-CZ" sz="1600" dirty="0" smtClean="0"/>
              <a:t>    </a:t>
            </a:r>
            <a:r>
              <a:rPr lang="cs-CZ" sz="1200" dirty="0" smtClean="0"/>
              <a:t>12	     15        45           63          121      135       	 130     102   </a:t>
            </a:r>
            <a:endParaRPr lang="cs-CZ" sz="1200" dirty="0" smtClean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454079" y="4869160"/>
            <a:ext cx="7731235" cy="61359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lphaUcPeriod" startAt="2"/>
            </a:pPr>
            <a:r>
              <a:rPr lang="cs-CZ" sz="1600" b="1" i="1" u="sng" dirty="0" smtClean="0"/>
              <a:t>Vložte do diagramu tato čísla  </a:t>
            </a:r>
            <a:r>
              <a:rPr lang="cs-CZ" sz="1900" b="1" i="1" u="sng" dirty="0" smtClean="0"/>
              <a:t>(4b</a:t>
            </a:r>
            <a:r>
              <a:rPr lang="cs-CZ" sz="1900" b="1" i="1" u="sng" dirty="0" smtClean="0"/>
              <a:t>): </a:t>
            </a:r>
            <a:endParaRPr lang="cs-CZ" sz="1900" b="1" i="1" u="sng" dirty="0" smtClean="0"/>
          </a:p>
          <a:p>
            <a:pPr marL="0" indent="0">
              <a:buNone/>
            </a:pPr>
            <a:r>
              <a:rPr lang="cs-CZ" sz="1600" dirty="0" smtClean="0"/>
              <a:t>         25       345     346     58      64      255     30    426</a:t>
            </a:r>
            <a:r>
              <a:rPr lang="cs-CZ" sz="1400" dirty="0" smtClean="0"/>
              <a:t>	</a:t>
            </a:r>
            <a:endParaRPr lang="cs-CZ" sz="1400" b="1" dirty="0" smtClean="0">
              <a:solidFill>
                <a:srgbClr val="660066"/>
              </a:solidFill>
            </a:endParaRPr>
          </a:p>
        </p:txBody>
      </p:sp>
      <p:grpSp>
        <p:nvGrpSpPr>
          <p:cNvPr id="34" name="Skupina 33"/>
          <p:cNvGrpSpPr/>
          <p:nvPr/>
        </p:nvGrpSpPr>
        <p:grpSpPr>
          <a:xfrm>
            <a:off x="4486469" y="936162"/>
            <a:ext cx="4392488" cy="2532137"/>
            <a:chOff x="0" y="0"/>
            <a:chExt cx="2924175" cy="2352675"/>
          </a:xfrm>
        </p:grpSpPr>
        <p:sp>
          <p:nvSpPr>
            <p:cNvPr id="35" name="Obdélník 34"/>
            <p:cNvSpPr/>
            <p:nvPr/>
          </p:nvSpPr>
          <p:spPr>
            <a:xfrm>
              <a:off x="0" y="0"/>
              <a:ext cx="2924175" cy="2352675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36" name="Textové pole 33"/>
            <p:cNvSpPr txBox="1"/>
            <p:nvPr/>
          </p:nvSpPr>
          <p:spPr>
            <a:xfrm>
              <a:off x="123825" y="19050"/>
              <a:ext cx="1047750" cy="440055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400" b="1" i="1" dirty="0">
                  <a:effectLst/>
                  <a:latin typeface="Calibri"/>
                  <a:ea typeface="Calibri"/>
                  <a:cs typeface="Times New Roman"/>
                </a:rPr>
                <a:t>ČÍSLA dělitelná </a:t>
              </a:r>
              <a:r>
                <a:rPr lang="cs-CZ" sz="1400" b="1" i="1" dirty="0" smtClean="0">
                  <a:latin typeface="Calibri"/>
                  <a:ea typeface="Calibri"/>
                  <a:cs typeface="Times New Roman"/>
                </a:rPr>
                <a:t>třemi</a:t>
              </a:r>
              <a:endParaRPr lang="cs-CZ" sz="14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37" name="Textové pole 34"/>
            <p:cNvSpPr txBox="1"/>
            <p:nvPr/>
          </p:nvSpPr>
          <p:spPr>
            <a:xfrm>
              <a:off x="1505266" y="57150"/>
              <a:ext cx="1392963" cy="368935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300" b="1" i="1" dirty="0">
                  <a:effectLst/>
                  <a:latin typeface="Calibri"/>
                  <a:ea typeface="Calibri"/>
                  <a:cs typeface="Times New Roman"/>
                </a:rPr>
                <a:t>ČÍSLA </a:t>
              </a:r>
              <a:r>
                <a:rPr lang="cs-CZ" sz="1300" b="1" i="1" dirty="0" smtClean="0">
                  <a:effectLst/>
                  <a:latin typeface="Calibri"/>
                  <a:ea typeface="Calibri"/>
                  <a:cs typeface="Times New Roman"/>
                </a:rPr>
                <a:t>dělitelná pěti</a:t>
              </a:r>
              <a:endParaRPr lang="cs-CZ" sz="13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38" name="Ovál 37"/>
            <p:cNvSpPr/>
            <p:nvPr/>
          </p:nvSpPr>
          <p:spPr>
            <a:xfrm>
              <a:off x="419100" y="247650"/>
              <a:ext cx="1287137" cy="1221475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39" name="Ovál 38"/>
            <p:cNvSpPr/>
            <p:nvPr/>
          </p:nvSpPr>
          <p:spPr>
            <a:xfrm>
              <a:off x="1009650" y="276225"/>
              <a:ext cx="1287137" cy="1221475"/>
            </a:xfrm>
            <a:prstGeom prst="ellipse">
              <a:avLst/>
            </a:prstGeom>
            <a:noFill/>
            <a:ln>
              <a:solidFill>
                <a:schemeClr val="dk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40" name="Textové pole 37"/>
            <p:cNvSpPr txBox="1"/>
            <p:nvPr/>
          </p:nvSpPr>
          <p:spPr>
            <a:xfrm>
              <a:off x="779371" y="2055172"/>
              <a:ext cx="1365433" cy="297503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400" b="1" i="1" dirty="0" smtClean="0">
                  <a:latin typeface="Calibri"/>
                  <a:ea typeface="Calibri"/>
                  <a:cs typeface="Times New Roman"/>
                </a:rPr>
                <a:t>TROJMÍSTNÁ čísla</a:t>
              </a:r>
              <a:endParaRPr lang="cs-CZ" sz="14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41" name="Ovál 40"/>
            <p:cNvSpPr/>
            <p:nvPr/>
          </p:nvSpPr>
          <p:spPr>
            <a:xfrm>
              <a:off x="723900" y="790575"/>
              <a:ext cx="1286510" cy="1221105"/>
            </a:xfrm>
            <a:prstGeom prst="ellipse">
              <a:avLst/>
            </a:prstGeom>
            <a:noFill/>
            <a:ln>
              <a:solidFill>
                <a:schemeClr val="dk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</p:grpSp>
      <p:sp>
        <p:nvSpPr>
          <p:cNvPr id="42" name="Rectangle 3"/>
          <p:cNvSpPr txBox="1">
            <a:spLocks noChangeArrowheads="1"/>
          </p:cNvSpPr>
          <p:nvPr/>
        </p:nvSpPr>
        <p:spPr>
          <a:xfrm>
            <a:off x="346283" y="5482750"/>
            <a:ext cx="8797717" cy="1220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SzPct val="67000"/>
              <a:buFont typeface="+mj-lt"/>
              <a:buAutoNum type="alphaUcPeriod" startAt="3"/>
            </a:pPr>
            <a:r>
              <a:rPr lang="cs-CZ" b="1" i="1" u="sng" dirty="0" smtClean="0"/>
              <a:t> </a:t>
            </a:r>
            <a:r>
              <a:rPr lang="cs-CZ" sz="1400" b="1" i="1" u="sng" dirty="0"/>
              <a:t>Vložte do diagramu tato čísla </a:t>
            </a:r>
            <a:r>
              <a:rPr lang="cs-CZ" sz="1400" b="1" i="1" u="sng" dirty="0" smtClean="0"/>
              <a:t>: </a:t>
            </a:r>
            <a:endParaRPr lang="cs-CZ" sz="1400" b="1" i="1" u="sng" dirty="0"/>
          </a:p>
          <a:p>
            <a:pPr marL="0" indent="0">
              <a:buNone/>
            </a:pPr>
            <a:r>
              <a:rPr lang="cs-CZ" sz="1400" dirty="0"/>
              <a:t>         25       345     346     58      64      255     30    </a:t>
            </a:r>
            <a:r>
              <a:rPr lang="cs-CZ" sz="1400" dirty="0" smtClean="0"/>
              <a:t>426   </a:t>
            </a:r>
            <a:r>
              <a:rPr lang="cs-CZ" sz="1400" b="1" i="1" u="sng" dirty="0" smtClean="0"/>
              <a:t>A doplň do diagramu další čísla tak, aby v   </a:t>
            </a:r>
          </a:p>
          <a:p>
            <a:pPr marL="0" indent="0">
              <a:buNone/>
            </a:pPr>
            <a:r>
              <a:rPr lang="cs-CZ" sz="1400" b="1" i="1" u="sng" dirty="0"/>
              <a:t> </a:t>
            </a:r>
            <a:r>
              <a:rPr lang="cs-CZ" sz="1400" b="1" i="1" dirty="0" smtClean="0"/>
              <a:t>                                                                                        </a:t>
            </a:r>
            <a:r>
              <a:rPr lang="cs-CZ" sz="1400" b="1" i="1" u="sng" dirty="0" smtClean="0"/>
              <a:t>  každé jeho oblasti byl stejný počet čísel </a:t>
            </a:r>
            <a:r>
              <a:rPr lang="cs-CZ" sz="1400" b="1" i="1" u="sng" dirty="0"/>
              <a:t>(</a:t>
            </a:r>
            <a:r>
              <a:rPr lang="cs-CZ" sz="1800" b="1" i="1" u="sng" dirty="0"/>
              <a:t>5b)</a:t>
            </a:r>
            <a:endParaRPr lang="cs-CZ" sz="1800" b="1" i="1" u="sng" dirty="0" smtClean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6002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C00000"/>
                </a:solidFill>
              </a:rPr>
              <a:t>2</a:t>
            </a:r>
            <a:r>
              <a:rPr lang="cs-CZ" dirty="0" smtClean="0">
                <a:solidFill>
                  <a:srgbClr val="C00000"/>
                </a:solidFill>
              </a:rPr>
              <a:t>. Znaky dělitelnosti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cs-CZ" dirty="0"/>
              <a:t>Najdi tři přirozená čísla, která:</a:t>
            </a:r>
          </a:p>
          <a:p>
            <a:pPr marL="731520" lvl="1" indent="-457200">
              <a:buFont typeface="+mj-lt"/>
              <a:buAutoNum type="alphaUcPeriod"/>
            </a:pPr>
            <a:r>
              <a:rPr lang="cs-CZ" dirty="0"/>
              <a:t>jsou dělitelná 2 a nejsou dělitelná 5 </a:t>
            </a:r>
            <a:r>
              <a:rPr lang="cs-CZ" b="1" dirty="0"/>
              <a:t>(3b)</a:t>
            </a:r>
            <a:endParaRPr lang="cs-CZ" dirty="0"/>
          </a:p>
          <a:p>
            <a:pPr marL="731520" lvl="1" indent="-457200">
              <a:buFont typeface="+mj-lt"/>
              <a:buAutoNum type="alphaUcPeriod"/>
            </a:pPr>
            <a:r>
              <a:rPr lang="cs-CZ" dirty="0"/>
              <a:t>jsou dělitelná 5 a nejsou dělitelná 2 </a:t>
            </a:r>
            <a:r>
              <a:rPr lang="cs-CZ" b="1" dirty="0"/>
              <a:t>(4b)</a:t>
            </a:r>
            <a:endParaRPr lang="cs-CZ" dirty="0"/>
          </a:p>
          <a:p>
            <a:pPr marL="731520" lvl="1" indent="-457200">
              <a:buFont typeface="+mj-lt"/>
              <a:buAutoNum type="alphaUcPeriod"/>
            </a:pPr>
            <a:r>
              <a:rPr lang="cs-CZ" dirty="0"/>
              <a:t> jsou dělitelná 2 i 5, ale nejsou dělitelná 10 </a:t>
            </a:r>
            <a:r>
              <a:rPr lang="cs-CZ" b="1" dirty="0"/>
              <a:t>(6b)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39305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3. Tleskni, dupni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Žáci hráli hru „tleskni, dupni“. Zjisti, kolikrát se tlesklo, kolikrát se duplo, kolikrát se zároveň tlesklo i duplo, když hráli:</a:t>
            </a:r>
          </a:p>
          <a:p>
            <a:pPr marL="457200" indent="-457200">
              <a:buFont typeface="+mj-lt"/>
              <a:buAutoNum type="alphaUcPeriod"/>
            </a:pPr>
            <a:r>
              <a:rPr lang="cs-CZ" dirty="0" smtClean="0"/>
              <a:t>tleskni 2, dupni 5 a napočítali do 42</a:t>
            </a:r>
          </a:p>
          <a:p>
            <a:pPr marL="457200" indent="-457200">
              <a:buFont typeface="+mj-lt"/>
              <a:buAutoNum type="alphaUcPeriod"/>
            </a:pPr>
            <a:r>
              <a:rPr lang="cs-CZ" dirty="0"/>
              <a:t>t</a:t>
            </a:r>
            <a:r>
              <a:rPr lang="cs-CZ" dirty="0" smtClean="0"/>
              <a:t>leskni 3, dupni 5 a napočítali do 89</a:t>
            </a:r>
          </a:p>
          <a:p>
            <a:pPr marL="457200" indent="-457200">
              <a:buFont typeface="+mj-lt"/>
              <a:buAutoNum type="alphaUcPeriod"/>
            </a:pPr>
            <a:r>
              <a:rPr lang="cs-CZ" dirty="0"/>
              <a:t>t</a:t>
            </a:r>
            <a:r>
              <a:rPr lang="cs-CZ" dirty="0" smtClean="0"/>
              <a:t>leskni 6, dupni 8 a napočítali do 160</a:t>
            </a:r>
          </a:p>
          <a:p>
            <a:pPr marL="457200" indent="-457200">
              <a:buFont typeface="+mj-lt"/>
              <a:buAutoNum type="alphaU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921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C00000"/>
                </a:solidFill>
              </a:rPr>
              <a:t>3</a:t>
            </a:r>
            <a:r>
              <a:rPr lang="cs-CZ" dirty="0" smtClean="0">
                <a:solidFill>
                  <a:srgbClr val="C00000"/>
                </a:solidFill>
              </a:rPr>
              <a:t>. </a:t>
            </a:r>
            <a:r>
              <a:rPr lang="cs-CZ" dirty="0" err="1" smtClean="0">
                <a:solidFill>
                  <a:srgbClr val="C00000"/>
                </a:solidFill>
              </a:rPr>
              <a:t>Ciferný</a:t>
            </a:r>
            <a:r>
              <a:rPr lang="cs-CZ" dirty="0" smtClean="0">
                <a:solidFill>
                  <a:srgbClr val="C00000"/>
                </a:solidFill>
              </a:rPr>
              <a:t> součet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cs-CZ" dirty="0"/>
              <a:t>Zjisti, kolik dvojmístných čísel s </a:t>
            </a:r>
            <a:r>
              <a:rPr lang="cs-CZ" dirty="0" err="1"/>
              <a:t>ciferným</a:t>
            </a:r>
            <a:r>
              <a:rPr lang="cs-CZ" dirty="0"/>
              <a:t> součtem (všechna čísla vypiš):</a:t>
            </a:r>
          </a:p>
          <a:p>
            <a:pPr marL="731520" lvl="1" indent="-457200">
              <a:buFont typeface="+mj-lt"/>
              <a:buAutoNum type="alphaUcPeriod"/>
            </a:pPr>
            <a:r>
              <a:rPr lang="cs-CZ" dirty="0"/>
              <a:t>5 </a:t>
            </a:r>
            <a:r>
              <a:rPr lang="cs-CZ" b="1" dirty="0"/>
              <a:t>(3b)</a:t>
            </a:r>
            <a:endParaRPr lang="cs-CZ" dirty="0"/>
          </a:p>
          <a:p>
            <a:pPr marL="731520" lvl="1" indent="-457200">
              <a:buFont typeface="+mj-lt"/>
              <a:buAutoNum type="alphaUcPeriod"/>
            </a:pPr>
            <a:r>
              <a:rPr lang="cs-CZ" dirty="0"/>
              <a:t>8 </a:t>
            </a:r>
            <a:r>
              <a:rPr lang="cs-CZ" b="1" dirty="0"/>
              <a:t>(4b)</a:t>
            </a:r>
            <a:endParaRPr lang="cs-CZ" dirty="0"/>
          </a:p>
          <a:p>
            <a:pPr marL="731520" lvl="1" indent="-457200">
              <a:buFont typeface="+mj-lt"/>
              <a:buAutoNum type="alphaUcPeriod"/>
            </a:pPr>
            <a:r>
              <a:rPr lang="cs-CZ" dirty="0"/>
              <a:t>12 </a:t>
            </a:r>
            <a:r>
              <a:rPr lang="cs-CZ" b="1" dirty="0"/>
              <a:t>(6b)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je dělitelných číslem 3.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611668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4. </a:t>
            </a:r>
            <a:r>
              <a:rPr lang="cs-CZ" dirty="0" smtClean="0">
                <a:solidFill>
                  <a:srgbClr val="C00000"/>
                </a:solidFill>
              </a:rPr>
              <a:t>Dělitel a násobek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lphaUcPeriod"/>
            </a:pPr>
            <a:r>
              <a:rPr lang="cs-CZ" dirty="0" smtClean="0"/>
              <a:t>Najdi </a:t>
            </a:r>
            <a:r>
              <a:rPr lang="cs-CZ" dirty="0" smtClean="0"/>
              <a:t>n(5, 8)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 </a:t>
            </a:r>
            <a:r>
              <a:rPr lang="cs-CZ" dirty="0" smtClean="0"/>
              <a:t>D(18, 24) </a:t>
            </a:r>
            <a:r>
              <a:rPr lang="cs-CZ" b="1" dirty="0"/>
              <a:t>(3b)</a:t>
            </a:r>
          </a:p>
          <a:p>
            <a:pPr marL="0" indent="0">
              <a:buNone/>
            </a:pPr>
            <a:endParaRPr lang="cs-CZ" b="1" dirty="0" smtClean="0"/>
          </a:p>
          <a:p>
            <a:pPr marL="457200" indent="-457200">
              <a:buFont typeface="+mj-lt"/>
              <a:buAutoNum type="alphaUcPeriod" startAt="2"/>
            </a:pPr>
            <a:r>
              <a:rPr lang="cs-CZ" dirty="0" smtClean="0"/>
              <a:t>Najdi </a:t>
            </a:r>
            <a:r>
              <a:rPr lang="cs-CZ" dirty="0" smtClean="0"/>
              <a:t>n(25</a:t>
            </a:r>
            <a:r>
              <a:rPr lang="cs-CZ" dirty="0"/>
              <a:t>, 30)  	</a:t>
            </a:r>
            <a:r>
              <a:rPr lang="cs-CZ" dirty="0" smtClean="0"/>
              <a:t>  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D(52</a:t>
            </a:r>
            <a:r>
              <a:rPr lang="cs-CZ" dirty="0"/>
              <a:t>, 65</a:t>
            </a:r>
            <a:r>
              <a:rPr lang="cs-CZ" dirty="0" smtClean="0"/>
              <a:t>)              </a:t>
            </a:r>
            <a:r>
              <a:rPr lang="cs-CZ" dirty="0" smtClean="0"/>
              <a:t> </a:t>
            </a:r>
            <a:r>
              <a:rPr lang="cs-CZ" b="1" dirty="0" smtClean="0"/>
              <a:t>(</a:t>
            </a:r>
            <a:r>
              <a:rPr lang="cs-CZ" b="1" dirty="0" smtClean="0"/>
              <a:t>4b)</a:t>
            </a:r>
          </a:p>
          <a:p>
            <a:pPr marL="457200" indent="-457200">
              <a:buFont typeface="+mj-lt"/>
              <a:buAutoNum type="alphaUcPeriod"/>
            </a:pPr>
            <a:endParaRPr lang="cs-CZ" b="1" dirty="0" smtClean="0"/>
          </a:p>
          <a:p>
            <a:pPr marL="457200" indent="-457200">
              <a:buFont typeface="+mj-lt"/>
              <a:buAutoNum type="alphaUcPeriod" startAt="3"/>
            </a:pPr>
            <a:r>
              <a:rPr lang="cs-CZ" dirty="0" smtClean="0"/>
              <a:t>Najdi n (9</a:t>
            </a:r>
            <a:r>
              <a:rPr lang="cs-CZ" dirty="0"/>
              <a:t>, 6, 15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 smtClean="0"/>
              <a:t>               D(54</a:t>
            </a:r>
            <a:r>
              <a:rPr lang="cs-CZ" dirty="0"/>
              <a:t>, 81, 135</a:t>
            </a:r>
            <a:r>
              <a:rPr lang="cs-CZ" dirty="0" smtClean="0"/>
              <a:t>)     </a:t>
            </a:r>
            <a:r>
              <a:rPr lang="cs-CZ" b="1" dirty="0" smtClean="0"/>
              <a:t> (</a:t>
            </a:r>
            <a:r>
              <a:rPr lang="cs-CZ" b="1" dirty="0" smtClean="0"/>
              <a:t>5b)</a:t>
            </a:r>
            <a:endParaRPr lang="cs-CZ" b="1" dirty="0"/>
          </a:p>
          <a:p>
            <a:pPr marL="457200" indent="-457200">
              <a:buFont typeface="+mj-lt"/>
              <a:buAutoNum type="alphaUcPeriod" startAt="3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6553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rgbClr val="C00000"/>
                </a:solidFill>
              </a:rPr>
              <a:t>5</a:t>
            </a:r>
            <a:r>
              <a:rPr lang="cs-CZ" dirty="0" smtClean="0">
                <a:solidFill>
                  <a:srgbClr val="C00000"/>
                </a:solidFill>
              </a:rPr>
              <a:t>. </a:t>
            </a:r>
            <a:r>
              <a:rPr lang="cs-CZ" dirty="0" smtClean="0">
                <a:solidFill>
                  <a:srgbClr val="C00000"/>
                </a:solidFill>
              </a:rPr>
              <a:t>Slovní úlohy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1600200"/>
            <a:ext cx="8784976" cy="485313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A.  </a:t>
            </a:r>
            <a:r>
              <a:rPr lang="cs-CZ" sz="2000" b="1" dirty="0" smtClean="0"/>
              <a:t>24 </a:t>
            </a:r>
            <a:r>
              <a:rPr lang="cs-CZ" sz="2000" dirty="0"/>
              <a:t>pomerančů a </a:t>
            </a:r>
            <a:r>
              <a:rPr lang="cs-CZ" sz="2000" b="1" dirty="0" smtClean="0"/>
              <a:t>36</a:t>
            </a:r>
            <a:r>
              <a:rPr lang="cs-CZ" sz="2000" dirty="0" smtClean="0"/>
              <a:t> </a:t>
            </a:r>
            <a:r>
              <a:rPr lang="cs-CZ" sz="2000" dirty="0"/>
              <a:t>jablek máme rozdělit stejným dílem mezi co nejvíce </a:t>
            </a:r>
            <a:r>
              <a:rPr lang="cs-CZ" sz="2000" dirty="0" smtClean="0"/>
              <a:t>  dětí</a:t>
            </a:r>
            <a:r>
              <a:rPr lang="cs-CZ" sz="2000" dirty="0"/>
              <a:t>. Mezi kolik dětí ovoce rozdělíme? Kolik pomerančů a kolik jablek dostane každé dítě</a:t>
            </a:r>
            <a:r>
              <a:rPr lang="cs-CZ" sz="2000" dirty="0" smtClean="0"/>
              <a:t>?</a:t>
            </a:r>
            <a:r>
              <a:rPr lang="cs-CZ" sz="2000" dirty="0" smtClean="0"/>
              <a:t>         </a:t>
            </a:r>
            <a:r>
              <a:rPr lang="cs-CZ" sz="2000" b="1" dirty="0" smtClean="0"/>
              <a:t>(3b)</a:t>
            </a:r>
          </a:p>
          <a:p>
            <a:pPr marL="0" indent="0">
              <a:buNone/>
            </a:pPr>
            <a:r>
              <a:rPr lang="cs-CZ" sz="2000" dirty="0" smtClean="0"/>
              <a:t>      </a:t>
            </a:r>
            <a:r>
              <a:rPr lang="cs-CZ" dirty="0" smtClean="0"/>
              <a:t>   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B.</a:t>
            </a:r>
            <a:r>
              <a:rPr lang="cs-CZ" dirty="0" smtClean="0"/>
              <a:t> </a:t>
            </a:r>
            <a:r>
              <a:rPr lang="cs-CZ" sz="2000" dirty="0" smtClean="0"/>
              <a:t>V květinářství dostali 72 bílých a 96 červených růží. Kolik kytic nejvýše mohou svázat ze všech těchto růží, jestliže každá kytice má mít stejný počet bílých a stejný počet červených růží? </a:t>
            </a:r>
            <a:r>
              <a:rPr lang="cs-CZ" sz="2000" b="1" dirty="0" smtClean="0"/>
              <a:t>4b</a:t>
            </a:r>
            <a:r>
              <a:rPr lang="cs-CZ" sz="2000" b="1" dirty="0" smtClean="0"/>
              <a:t>)</a:t>
            </a:r>
            <a:endParaRPr lang="cs-CZ" sz="2000" b="1" dirty="0"/>
          </a:p>
          <a:p>
            <a:pPr marL="0" indent="0">
              <a:buNone/>
            </a:pPr>
            <a:r>
              <a:rPr lang="cs-CZ" sz="2000" dirty="0" smtClean="0"/>
              <a:t>     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C.</a:t>
            </a:r>
            <a:r>
              <a:rPr lang="cs-CZ" dirty="0" smtClean="0"/>
              <a:t> </a:t>
            </a:r>
            <a:r>
              <a:rPr lang="cs-CZ" sz="2000" dirty="0"/>
              <a:t>Podlahu terasy o rozměrech 4,5m a 7,5m chce chalupář vydláždit stejnými čtvercovými dlaždicemi. Čím jsou dlaždice, jimiž se terasa vydláždí, tím nižší je cena celého dláždění. Na skladě jsou pouze čtvercové dlaždice o délce strany 10cm, 12cm, 15cm, 18, cm nebo 20cm.</a:t>
            </a:r>
          </a:p>
          <a:p>
            <a:pPr marL="0" indent="0">
              <a:buNone/>
            </a:pPr>
            <a:r>
              <a:rPr lang="cs-CZ" sz="2000" dirty="0"/>
              <a:t>   </a:t>
            </a:r>
            <a:r>
              <a:rPr lang="cs-CZ" sz="2000" dirty="0" smtClean="0"/>
              <a:t>   a</a:t>
            </a:r>
            <a:r>
              <a:rPr lang="cs-CZ" sz="2000" dirty="0"/>
              <a:t>) Jaké největší dlaždice zakoupíme, jestliže se      </a:t>
            </a:r>
          </a:p>
          <a:p>
            <a:pPr marL="0" indent="0">
              <a:buNone/>
            </a:pPr>
            <a:r>
              <a:rPr lang="cs-CZ" sz="2000" dirty="0"/>
              <a:t>        chceme vyhnout řezání dlaždic?</a:t>
            </a:r>
          </a:p>
          <a:p>
            <a:pPr marL="0" indent="0">
              <a:buNone/>
            </a:pPr>
            <a:r>
              <a:rPr lang="cs-CZ" sz="2000" dirty="0"/>
              <a:t>  </a:t>
            </a:r>
            <a:r>
              <a:rPr lang="cs-CZ" sz="2000" dirty="0" smtClean="0"/>
              <a:t>    </a:t>
            </a:r>
            <a:r>
              <a:rPr lang="cs-CZ" sz="2000" dirty="0"/>
              <a:t>b) Kolik takových dlaždic bude potřeba? </a:t>
            </a:r>
            <a:r>
              <a:rPr lang="cs-CZ" sz="2000" b="1" dirty="0" smtClean="0"/>
              <a:t>(</a:t>
            </a:r>
            <a:r>
              <a:rPr lang="cs-CZ" sz="2000" b="1" dirty="0" smtClean="0"/>
              <a:t>5b)</a:t>
            </a:r>
            <a:endParaRPr lang="cs-CZ" sz="2000" b="1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325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476739"/>
            <a:ext cx="8229600" cy="990600"/>
          </a:xfrm>
        </p:spPr>
        <p:txBody>
          <a:bodyPr/>
          <a:lstStyle/>
          <a:p>
            <a:r>
              <a:rPr lang="cs-CZ" dirty="0">
                <a:solidFill>
                  <a:srgbClr val="C00000"/>
                </a:solidFill>
              </a:rPr>
              <a:t>6</a:t>
            </a:r>
            <a:r>
              <a:rPr lang="cs-CZ" dirty="0" smtClean="0">
                <a:solidFill>
                  <a:srgbClr val="C00000"/>
                </a:solidFill>
              </a:rPr>
              <a:t>. </a:t>
            </a:r>
            <a:r>
              <a:rPr lang="cs-CZ" dirty="0" smtClean="0">
                <a:solidFill>
                  <a:srgbClr val="C00000"/>
                </a:solidFill>
              </a:rPr>
              <a:t>Převody jednotek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107504" y="1484784"/>
            <a:ext cx="8784976" cy="37010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A</a:t>
            </a: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. </a:t>
            </a:r>
            <a:r>
              <a:rPr lang="cs-CZ" dirty="0" smtClean="0"/>
              <a:t>Co je víc? 1“deci-den“ nebo 1 hodina? (3b)</a:t>
            </a:r>
            <a:endParaRPr lang="cs-CZ" sz="2000" dirty="0" smtClean="0"/>
          </a:p>
          <a:p>
            <a:pPr marL="0" indent="0">
              <a:buFont typeface="Arial" pitchFamily="34" charset="0"/>
              <a:buNone/>
            </a:pPr>
            <a:r>
              <a:rPr lang="cs-CZ" dirty="0" smtClean="0"/>
              <a:t>    </a:t>
            </a:r>
            <a:r>
              <a:rPr lang="cs-CZ" dirty="0" smtClean="0"/>
              <a:t>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B.</a:t>
            </a:r>
            <a:r>
              <a:rPr lang="cs-CZ" dirty="0" smtClean="0"/>
              <a:t> </a:t>
            </a:r>
            <a:r>
              <a:rPr lang="cs-CZ" dirty="0"/>
              <a:t>Co je víc? 1“centi-den“ nebo čtvrthodina? (</a:t>
            </a:r>
            <a:r>
              <a:rPr lang="cs-CZ" dirty="0" smtClean="0"/>
              <a:t>4b)</a:t>
            </a:r>
            <a:endParaRPr lang="cs-CZ" sz="2000" dirty="0"/>
          </a:p>
          <a:p>
            <a:pPr marL="0" indent="0">
              <a:buFont typeface="Arial" pitchFamily="34" charset="0"/>
              <a:buNone/>
            </a:pPr>
            <a:endParaRPr lang="cs-CZ" sz="2000" dirty="0" smtClean="0"/>
          </a:p>
          <a:p>
            <a:pPr marL="0" indent="0">
              <a:buNone/>
            </a:pP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C.</a:t>
            </a:r>
            <a:r>
              <a:rPr lang="cs-CZ" dirty="0" smtClean="0"/>
              <a:t> </a:t>
            </a:r>
            <a:r>
              <a:rPr lang="cs-CZ" dirty="0"/>
              <a:t>Co je víc? 4“centi-roky“ nebo 2 týdny? </a:t>
            </a:r>
            <a:r>
              <a:rPr lang="cs-CZ" dirty="0" smtClean="0"/>
              <a:t>        </a:t>
            </a:r>
            <a:r>
              <a:rPr lang="cs-CZ" sz="2000" b="1" dirty="0" smtClean="0"/>
              <a:t>(5b</a:t>
            </a:r>
            <a:r>
              <a:rPr lang="cs-CZ" sz="2000" b="1" dirty="0"/>
              <a:t>)</a:t>
            </a:r>
          </a:p>
          <a:p>
            <a:pPr marL="0" indent="0">
              <a:buNone/>
            </a:pPr>
            <a:r>
              <a:rPr lang="cs-CZ" sz="2000" dirty="0"/>
              <a:t>     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77408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řehlednost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řehlednos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800</TotalTime>
  <Words>620</Words>
  <Application>Microsoft Office PowerPoint</Application>
  <PresentationFormat>Předvádění na obrazovce (4:3)</PresentationFormat>
  <Paragraphs>113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Přehlednost</vt:lpstr>
      <vt:lpstr>Opakování na 4.písmenou práci 6.ročník</vt:lpstr>
      <vt:lpstr>Pokyny</vt:lpstr>
      <vt:lpstr>1. Vennovy diagramy</vt:lpstr>
      <vt:lpstr>2. Znaky dělitelnosti</vt:lpstr>
      <vt:lpstr>3. Tleskni, dupni</vt:lpstr>
      <vt:lpstr>3. Ciferný součet</vt:lpstr>
      <vt:lpstr>4. Dělitel a násobek</vt:lpstr>
      <vt:lpstr>5. Slovní úlohy</vt:lpstr>
      <vt:lpstr>6. Převody jednotek</vt:lpstr>
      <vt:lpstr>7. Jednotky objemu a povrchu</vt:lpstr>
      <vt:lpstr>7. Objem krychlového tělesa</vt:lpstr>
      <vt:lpstr>8. Objem _ výpočet</vt:lpstr>
      <vt:lpstr>9. Slovní úlohy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Opakování na 3.písmenou práci 6.ročník</dc:title>
  <dc:creator>petra</dc:creator>
  <cp:lastModifiedBy>petra</cp:lastModifiedBy>
  <cp:revision>49</cp:revision>
  <dcterms:created xsi:type="dcterms:W3CDTF">2015-04-12T06:09:04Z</dcterms:created>
  <dcterms:modified xsi:type="dcterms:W3CDTF">2017-06-10T11:33:13Z</dcterms:modified>
</cp:coreProperties>
</file>