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6" r:id="rId3"/>
    <p:sldId id="265" r:id="rId4"/>
    <p:sldId id="278" r:id="rId5"/>
    <p:sldId id="279" r:id="rId6"/>
    <p:sldId id="280" r:id="rId7"/>
    <p:sldId id="277" r:id="rId8"/>
    <p:sldId id="281" r:id="rId9"/>
    <p:sldId id="282" r:id="rId10"/>
    <p:sldId id="259" r:id="rId11"/>
    <p:sldId id="274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Styl Světlá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D0C4807-8D5F-4B31-BCFA-323C247A1974}" type="datetimeFigureOut">
              <a:rPr lang="cs-CZ" smtClean="0"/>
              <a:t>15. 4. 2018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C4807-8D5F-4B31-BCFA-323C247A1974}" type="datetimeFigureOut">
              <a:rPr lang="cs-CZ" smtClean="0"/>
              <a:t>15. 4. 2018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C4807-8D5F-4B31-BCFA-323C247A1974}" type="datetimeFigureOut">
              <a:rPr lang="cs-CZ" smtClean="0"/>
              <a:t>15. 4. 2018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D0C4807-8D5F-4B31-BCFA-323C247A1974}" type="datetimeFigureOut">
              <a:rPr lang="cs-CZ" smtClean="0"/>
              <a:t>15. 4. 2018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D0C4807-8D5F-4B31-BCFA-323C247A1974}" type="datetimeFigureOut">
              <a:rPr lang="cs-CZ" smtClean="0"/>
              <a:t>15. 4. 2018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C4807-8D5F-4B31-BCFA-323C247A1974}" type="datetimeFigureOut">
              <a:rPr lang="cs-CZ" smtClean="0"/>
              <a:t>15. 4. 2018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C4807-8D5F-4B31-BCFA-323C247A1974}" type="datetimeFigureOut">
              <a:rPr lang="cs-CZ" smtClean="0"/>
              <a:t>15. 4. 2018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D0C4807-8D5F-4B31-BCFA-323C247A1974}" type="datetimeFigureOut">
              <a:rPr lang="cs-CZ" smtClean="0"/>
              <a:t>15. 4. 2018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C4807-8D5F-4B31-BCFA-323C247A1974}" type="datetimeFigureOut">
              <a:rPr lang="cs-CZ" smtClean="0"/>
              <a:t>15. 4. 2018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D0C4807-8D5F-4B31-BCFA-323C247A1974}" type="datetimeFigureOut">
              <a:rPr lang="cs-CZ" smtClean="0"/>
              <a:t>15. 4. 2018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D0C4807-8D5F-4B31-BCFA-323C247A1974}" type="datetimeFigureOut">
              <a:rPr lang="cs-CZ" smtClean="0"/>
              <a:t>15. 4. 2018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D0C4807-8D5F-4B31-BCFA-323C247A1974}" type="datetimeFigureOut">
              <a:rPr lang="cs-CZ" smtClean="0"/>
              <a:t>15. 4. 2018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594277C-654E-4A8C-98E6-E6C5EE28A4EB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Opakování 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Příprava na 3. čtvrtletní písemnou práci</a:t>
            </a:r>
          </a:p>
        </p:txBody>
      </p:sp>
    </p:spTree>
    <p:extLst>
      <p:ext uri="{BB962C8B-B14F-4D97-AF65-F5344CB8AC3E}">
        <p14:creationId xmlns:p14="http://schemas.microsoft.com/office/powerpoint/2010/main" val="42358430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56151"/>
            <a:ext cx="7467600" cy="724942"/>
          </a:xfrm>
        </p:spPr>
        <p:txBody>
          <a:bodyPr/>
          <a:lstStyle/>
          <a:p>
            <a:pPr algn="ctr"/>
            <a:r>
              <a:rPr lang="cs-CZ" dirty="0">
                <a:solidFill>
                  <a:srgbClr val="C00000"/>
                </a:solidFill>
              </a:rPr>
              <a:t>8. Záporná čísla 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67544" y="2996952"/>
            <a:ext cx="2592288" cy="1512168"/>
          </a:xfrm>
        </p:spPr>
        <p:txBody>
          <a:bodyPr>
            <a:normAutofit fontScale="400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cs-CZ" sz="2500" dirty="0"/>
              <a:t>a)  4  _______ = - 7	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cs-CZ" sz="2500" dirty="0"/>
              <a:t>b)   _______ + 4 = - 4                                      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cs-CZ" sz="2500" dirty="0"/>
              <a:t>c)   –11 _______ = -23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cs-CZ" sz="2500" dirty="0"/>
              <a:t>d)   –6 _______ = + 4                                      e) ________ + 8 = + 5</a:t>
            </a:r>
            <a:r>
              <a:rPr lang="cs-CZ" sz="2000" dirty="0"/>
              <a:t>	</a:t>
            </a:r>
          </a:p>
          <a:p>
            <a:pPr marL="0" indent="0">
              <a:buNone/>
            </a:pPr>
            <a:endParaRPr lang="cs-CZ" sz="1400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274400" y="980728"/>
            <a:ext cx="7898000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buClr>
                <a:schemeClr val="accent1"/>
              </a:buClr>
              <a:buFont typeface="+mj-lt"/>
              <a:buAutoNum type="alphaUcPeriod"/>
            </a:pPr>
            <a:r>
              <a:rPr lang="cs-CZ" sz="1800" dirty="0"/>
              <a:t>  V</a:t>
            </a:r>
            <a:r>
              <a:rPr lang="cs-CZ" sz="1800" u="sng" dirty="0"/>
              <a:t>ypočítej </a:t>
            </a:r>
            <a:r>
              <a:rPr lang="cs-CZ" sz="1800" dirty="0"/>
              <a:t>                                                                               </a:t>
            </a:r>
            <a:r>
              <a:rPr lang="cs-CZ" sz="1800" b="1" dirty="0"/>
              <a:t>3body</a:t>
            </a:r>
            <a:endParaRPr lang="cs-CZ" sz="1800" dirty="0"/>
          </a:p>
        </p:txBody>
      </p:sp>
      <p:sp>
        <p:nvSpPr>
          <p:cNvPr id="8" name="Nadpis 1"/>
          <p:cNvSpPr txBox="1">
            <a:spLocks/>
          </p:cNvSpPr>
          <p:nvPr/>
        </p:nvSpPr>
        <p:spPr>
          <a:xfrm>
            <a:off x="386168" y="4689140"/>
            <a:ext cx="8354982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buClr>
                <a:schemeClr val="accent1"/>
              </a:buClr>
              <a:buFont typeface="+mj-lt"/>
              <a:buAutoNum type="alphaUcPeriod" startAt="3"/>
            </a:pPr>
            <a:r>
              <a:rPr lang="cs-CZ" sz="1800" u="sng" dirty="0"/>
              <a:t>Vyřeš rovnice, můžeš přepsat do šipek</a:t>
            </a:r>
            <a:r>
              <a:rPr lang="cs-CZ" sz="1800" dirty="0"/>
              <a:t>:                           </a:t>
            </a:r>
            <a:r>
              <a:rPr lang="cs-CZ" sz="1800" b="1" i="1" dirty="0"/>
              <a:t>6 bodů                                           </a:t>
            </a:r>
            <a:endParaRPr lang="cs-CZ" sz="14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623210" y="1577007"/>
            <a:ext cx="4308830" cy="853009"/>
          </a:xfrm>
          <a:prstGeom prst="rect">
            <a:avLst/>
          </a:prstGeom>
        </p:spPr>
        <p:txBody>
          <a:bodyPr vert="horz">
            <a:normAutofit fontScale="85000" lnSpcReduction="2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/>
              <a:buAutoNum type="alphaLcParenR"/>
            </a:pPr>
            <a:r>
              <a:rPr lang="cs-CZ" sz="1400" dirty="0"/>
              <a:t>0 – 17 + 12 =			 </a:t>
            </a:r>
          </a:p>
          <a:p>
            <a:pPr marL="342900" indent="-342900">
              <a:buFont typeface="Wingdings"/>
              <a:buAutoNum type="alphaLcParenR"/>
            </a:pPr>
            <a:r>
              <a:rPr lang="cs-CZ" sz="1400" dirty="0"/>
              <a:t>3 – 18 + 9 =</a:t>
            </a:r>
          </a:p>
          <a:p>
            <a:pPr marL="342900" indent="-342900">
              <a:buFont typeface="Wingdings"/>
              <a:buAutoNum type="alphaLcParenR"/>
            </a:pPr>
            <a:r>
              <a:rPr lang="cs-CZ" sz="1400" dirty="0"/>
              <a:t>10 – (- 4) = 					</a:t>
            </a:r>
          </a:p>
          <a:p>
            <a:pPr marL="0" indent="0">
              <a:buNone/>
            </a:pPr>
            <a:endParaRPr lang="cs-CZ" sz="1400" dirty="0"/>
          </a:p>
          <a:p>
            <a:pPr marL="342900" indent="-342900">
              <a:buFont typeface="Wingdings"/>
              <a:buAutoNum type="alphaLcParenR"/>
            </a:pPr>
            <a:endParaRPr lang="cs-CZ" sz="1400" dirty="0"/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274508" y="2477054"/>
            <a:ext cx="8578302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buClr>
                <a:schemeClr val="accent1"/>
              </a:buClr>
            </a:pPr>
            <a:r>
              <a:rPr lang="cs-CZ" sz="1800" dirty="0">
                <a:solidFill>
                  <a:schemeClr val="bg2">
                    <a:lumMod val="75000"/>
                  </a:schemeClr>
                </a:solidFill>
              </a:rPr>
              <a:t>B.</a:t>
            </a:r>
            <a:r>
              <a:rPr lang="cs-CZ" sz="1800" dirty="0"/>
              <a:t> </a:t>
            </a:r>
            <a:r>
              <a:rPr lang="cs-CZ" sz="1800" u="sng" dirty="0"/>
              <a:t>Doplň celé číslo tak, aby platila rovnost</a:t>
            </a:r>
            <a:r>
              <a:rPr lang="cs-CZ" sz="1800" dirty="0"/>
              <a:t>:                           </a:t>
            </a:r>
            <a:r>
              <a:rPr lang="cs-CZ" sz="1800" b="1" i="1" dirty="0"/>
              <a:t>5 </a:t>
            </a:r>
            <a:r>
              <a:rPr lang="cs-CZ" sz="1800" b="1" dirty="0"/>
              <a:t>bodů</a:t>
            </a:r>
            <a:endParaRPr lang="cs-CZ" sz="1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Zástupný symbol pro obsah 2"/>
              <p:cNvSpPr txBox="1">
                <a:spLocks/>
              </p:cNvSpPr>
              <p:nvPr/>
            </p:nvSpPr>
            <p:spPr>
              <a:xfrm>
                <a:off x="539552" y="5240234"/>
                <a:ext cx="6552946" cy="1289876"/>
              </a:xfrm>
              <a:prstGeom prst="rect">
                <a:avLst/>
              </a:prstGeom>
            </p:spPr>
            <p:txBody>
              <a:bodyPr vert="horz">
                <a:normAutofit fontScale="92500" lnSpcReduction="20000"/>
              </a:bodyPr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0000"/>
                  <a:buFont typeface="Wingdings"/>
                  <a:buChar char="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7432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80000"/>
                  <a:buFont typeface="Wingdings 2"/>
                  <a:buChar char=""/>
                  <a:defRPr kumimoji="0"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1887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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63040" indent="-182880" algn="l" rtl="0" eaLnBrk="1" latinLnBrk="0" hangingPunct="1">
                  <a:spcBef>
                    <a:spcPct val="20000"/>
                  </a:spcBef>
                  <a:buClr>
                    <a:schemeClr val="accent2">
                      <a:tint val="60000"/>
                    </a:schemeClr>
                  </a:buClr>
                  <a:buSzPct val="68000"/>
                  <a:buFont typeface="Wingdings 2"/>
                  <a:buChar char="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Char char="•"/>
                  <a:defRPr kumimoji="0" sz="1600" kern="120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6pPr>
                <a:lvl7pPr marL="201168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tint val="60000"/>
                    </a:schemeClr>
                  </a:buClr>
                  <a:buSzPct val="60000"/>
                  <a:buFont typeface="Wingdings"/>
                  <a:buChar char="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7pPr>
                <a:lvl8pPr marL="2286000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Char char="•"/>
                  <a:defRPr kumimoji="0" sz="1400" kern="1200" cap="small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8pPr>
                <a:lvl9pPr marL="2560320" indent="-182880" algn="l" rtl="0" eaLnBrk="1" latinLnBrk="0" hangingPunct="1">
                  <a:spcBef>
                    <a:spcPct val="20000"/>
                  </a:spcBef>
                  <a:buClr>
                    <a:schemeClr val="accent1">
                      <a:shade val="75000"/>
                    </a:schemeClr>
                  </a:buClr>
                  <a:buChar char="•"/>
                  <a:defRPr kumimoji="0" sz="1400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708660" lvl="1" indent="-342900">
                  <a:buFont typeface="+mj-lt"/>
                  <a:buAutoNum type="alphaLcParenR"/>
                </a:pPr>
                <a:r>
                  <a:rPr lang="cs-CZ" sz="1400" dirty="0"/>
                  <a:t>	</a:t>
                </a:r>
                <a14:m>
                  <m:oMath xmlns:m="http://schemas.openxmlformats.org/officeDocument/2006/math">
                    <m:r>
                      <a:rPr lang="cs-CZ" sz="2400" i="1">
                        <a:latin typeface="Cambria Math" panose="02040503050406030204" pitchFamily="18" charset="0"/>
                      </a:rPr>
                      <m:t>4−</m:t>
                    </m:r>
                    <m:d>
                      <m:dPr>
                        <m:ctrlPr>
                          <a:rPr lang="cs-CZ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cs-CZ" sz="2400" i="1">
                            <a:latin typeface="Cambria Math" panose="02040503050406030204" pitchFamily="18" charset="0"/>
                          </a:rPr>
                          <m:t>+3</m:t>
                        </m:r>
                      </m:e>
                    </m:d>
                    <m:r>
                      <a:rPr lang="cs-CZ" sz="2400" i="1">
                        <a:latin typeface="Cambria Math" panose="02040503050406030204" pitchFamily="18" charset="0"/>
                      </a:rPr>
                      <m:t>=−2</m:t>
                    </m:r>
                  </m:oMath>
                </a14:m>
                <a:endParaRPr lang="cs-CZ" sz="2000" dirty="0"/>
              </a:p>
              <a:p>
                <a:pPr marL="822960" lvl="1" indent="-457200">
                  <a:buFont typeface="+mj-lt"/>
                  <a:buAutoNum type="alphaLcParenR"/>
                </a:pPr>
                <a14:m>
                  <m:oMath xmlns:m="http://schemas.openxmlformats.org/officeDocument/2006/math">
                    <m:r>
                      <a:rPr lang="cs-CZ" sz="2400" i="1">
                        <a:latin typeface="Cambria Math" panose="02040503050406030204" pitchFamily="18" charset="0"/>
                      </a:rPr>
                      <m:t>1−</m:t>
                    </m:r>
                    <m:d>
                      <m:dPr>
                        <m:ctrlPr>
                          <a:rPr lang="cs-CZ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cs-CZ" sz="2400" i="1">
                        <a:latin typeface="Cambria Math" panose="02040503050406030204" pitchFamily="18" charset="0"/>
                      </a:rPr>
                      <m:t>+2=8</m:t>
                    </m:r>
                  </m:oMath>
                </a14:m>
                <a:endParaRPr lang="cs-CZ" sz="2000" dirty="0"/>
              </a:p>
              <a:p>
                <a:pPr marL="822960" lvl="1" indent="-457200">
                  <a:buFont typeface="+mj-lt"/>
                  <a:buAutoNum type="alphaLcParenR"/>
                </a:pPr>
                <a14:m>
                  <m:oMath xmlns:m="http://schemas.openxmlformats.org/officeDocument/2006/math">
                    <m:r>
                      <a:rPr lang="cs-CZ" sz="2400" i="1">
                        <a:latin typeface="Cambria Math" panose="02040503050406030204" pitchFamily="18" charset="0"/>
                      </a:rPr>
                      <m:t>−4−</m:t>
                    </m:r>
                    <m:d>
                      <m:dPr>
                        <m:ctrlPr>
                          <a:rPr lang="cs-CZ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400" i="1">
                            <a:latin typeface="Cambria Math" panose="02040503050406030204" pitchFamily="18" charset="0"/>
                          </a:rPr>
                          <m:t>5+</m:t>
                        </m:r>
                        <m:r>
                          <a:rPr lang="cs-CZ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cs-CZ" sz="2400" i="1">
                        <a:latin typeface="Cambria Math" panose="02040503050406030204" pitchFamily="18" charset="0"/>
                      </a:rPr>
                      <m:t>=−2</m:t>
                    </m:r>
                  </m:oMath>
                </a14:m>
                <a:endParaRPr lang="cs-CZ" sz="2000" dirty="0"/>
              </a:p>
              <a:p>
                <a:pPr marL="0" indent="0">
                  <a:buNone/>
                </a:pPr>
                <a:r>
                  <a:rPr lang="cs-CZ" sz="1400" dirty="0"/>
                  <a:t>			</a:t>
                </a:r>
              </a:p>
              <a:p>
                <a:pPr marL="0" indent="0">
                  <a:buFont typeface="Wingdings"/>
                  <a:buNone/>
                </a:pPr>
                <a:endParaRPr lang="cs-CZ" sz="1400" dirty="0"/>
              </a:p>
            </p:txBody>
          </p:sp>
        </mc:Choice>
        <mc:Fallback xmlns="">
          <p:sp>
            <p:nvSpPr>
              <p:cNvPr id="11" name="Zástupný symbol pro obsah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5240234"/>
                <a:ext cx="6552946" cy="128987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>
                <a:extLst>
                  <a:ext uri="{FF2B5EF4-FFF2-40B4-BE49-F238E27FC236}">
                    <a16:creationId xmlns:a16="http://schemas.microsoft.com/office/drawing/2014/main" id="{248814C1-0C26-462A-8756-386FEF5084C9}"/>
                  </a:ext>
                </a:extLst>
              </p:cNvPr>
              <p:cNvSpPr txBox="1"/>
              <p:nvPr/>
            </p:nvSpPr>
            <p:spPr>
              <a:xfrm>
                <a:off x="3563888" y="2887776"/>
                <a:ext cx="3240360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1"/>
                <a:r>
                  <a:rPr lang="cs-CZ" dirty="0"/>
                  <a:t>e)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 panose="02040503050406030204" pitchFamily="18" charset="0"/>
                      </a:rPr>
                      <m:t>10−</m:t>
                    </m:r>
                    <m:d>
                      <m:d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i="1">
                            <a:latin typeface="Cambria Math" panose="02040503050406030204" pitchFamily="18" charset="0"/>
                          </a:rPr>
                          <m:t>−4</m:t>
                        </m:r>
                      </m:e>
                    </m:d>
                    <m:r>
                      <a:rPr lang="cs-CZ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cs-CZ" sz="1600" dirty="0"/>
              </a:p>
              <a:p>
                <a:pPr lvl="1"/>
                <a:r>
                  <a:rPr lang="cs-CZ" dirty="0"/>
                  <a:t>f)  </a:t>
                </a:r>
                <a14:m>
                  <m:oMath xmlns:m="http://schemas.openxmlformats.org/officeDocument/2006/math">
                    <m:r>
                      <a:rPr lang="cs-CZ" i="1">
                        <a:latin typeface="Cambria Math" panose="02040503050406030204" pitchFamily="18" charset="0"/>
                      </a:rPr>
                      <m:t>5−</m:t>
                    </m:r>
                    <m:d>
                      <m:d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i="1">
                            <a:latin typeface="Cambria Math" panose="02040503050406030204" pitchFamily="18" charset="0"/>
                          </a:rPr>
                          <m:t>+3</m:t>
                        </m:r>
                      </m:e>
                    </m:d>
                    <m:r>
                      <a:rPr lang="cs-CZ" i="1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i="1">
                            <a:latin typeface="Cambria Math" panose="02040503050406030204" pitchFamily="18" charset="0"/>
                          </a:rPr>
                          <m:t>−2</m:t>
                        </m:r>
                      </m:e>
                    </m:d>
                    <m:r>
                      <a:rPr lang="cs-CZ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cs-CZ" sz="1600" dirty="0"/>
              </a:p>
              <a:p>
                <a:pPr marL="800100" lvl="1" indent="-342900">
                  <a:buAutoNum type="alphaLcParenR" startAt="7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 panose="02040503050406030204" pitchFamily="18" charset="0"/>
                      </a:rPr>
                      <m:t>4−(2−</m:t>
                    </m:r>
                    <m:d>
                      <m:d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i="1">
                            <a:latin typeface="Cambria Math" panose="02040503050406030204" pitchFamily="18" charset="0"/>
                          </a:rPr>
                          <m:t>+3</m:t>
                        </m:r>
                      </m:e>
                    </m:d>
                    <m:r>
                      <a:rPr lang="cs-CZ" i="1">
                        <a:latin typeface="Cambria Math" panose="02040503050406030204" pitchFamily="18" charset="0"/>
                      </a:rPr>
                      <m:t>)=</m:t>
                    </m:r>
                  </m:oMath>
                </a14:m>
                <a:endParaRPr lang="cs-CZ" sz="1600" dirty="0"/>
              </a:p>
              <a:p>
                <a:pPr marL="800100" lvl="1" indent="-342900">
                  <a:buAutoNum type="alphaLcParenR" startAt="7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 panose="02040503050406030204" pitchFamily="18" charset="0"/>
                      </a:rPr>
                      <m:t>10−(4−</m:t>
                    </m:r>
                    <m:d>
                      <m:d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i="1">
                            <a:latin typeface="Cambria Math" panose="02040503050406030204" pitchFamily="18" charset="0"/>
                          </a:rPr>
                          <m:t>2−3</m:t>
                        </m:r>
                      </m:e>
                    </m:d>
                    <m:r>
                      <a:rPr lang="cs-CZ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cs-CZ" dirty="0"/>
              </a:p>
              <a:p>
                <a:pPr marL="800100" lvl="1" indent="-342900">
                  <a:buFontTx/>
                  <a:buAutoNum type="alphaLcParenR" startAt="7"/>
                </a:pPr>
                <a14:m>
                  <m:oMath xmlns:m="http://schemas.openxmlformats.org/officeDocument/2006/math">
                    <m:r>
                      <a:rPr lang="cs-CZ" i="1">
                        <a:latin typeface="Cambria Math" panose="02040503050406030204" pitchFamily="18" charset="0"/>
                      </a:rPr>
                      <m:t>2−</m:t>
                    </m:r>
                    <m:d>
                      <m:d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i="1">
                            <a:latin typeface="Cambria Math" panose="02040503050406030204" pitchFamily="18" charset="0"/>
                          </a:rPr>
                          <m:t>+7</m:t>
                        </m:r>
                      </m:e>
                    </m:d>
                    <m:r>
                      <a:rPr lang="cs-CZ" i="1"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ctrlPr>
                          <a:rPr lang="cs-CZ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i="1">
                            <a:latin typeface="Cambria Math" panose="02040503050406030204" pitchFamily="18" charset="0"/>
                          </a:rPr>
                          <m:t>−3</m:t>
                        </m:r>
                      </m:e>
                    </m:d>
                    <m:r>
                      <a:rPr lang="cs-CZ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cs-CZ" sz="1600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5" name="TextovéPole 4">
                <a:extLst>
                  <a:ext uri="{FF2B5EF4-FFF2-40B4-BE49-F238E27FC236}">
                    <a16:creationId xmlns:a16="http://schemas.microsoft.com/office/drawing/2014/main" id="{248814C1-0C26-462A-8756-386FEF5084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3888" y="2887776"/>
                <a:ext cx="3240360" cy="1754326"/>
              </a:xfrm>
              <a:prstGeom prst="rect">
                <a:avLst/>
              </a:prstGeom>
              <a:blipFill>
                <a:blip r:embed="rId3"/>
                <a:stretch>
                  <a:fillRect t="-209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574836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C00000"/>
                </a:solidFill>
              </a:rPr>
              <a:t>HODNOCENÍ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40 a více  výborně</a:t>
            </a:r>
          </a:p>
          <a:p>
            <a:r>
              <a:rPr lang="cs-CZ" dirty="0"/>
              <a:t>39 – 34  skvělá práce</a:t>
            </a:r>
          </a:p>
          <a:p>
            <a:r>
              <a:rPr lang="cs-CZ" dirty="0"/>
              <a:t>32 – 24 dobrý výkon</a:t>
            </a:r>
          </a:p>
          <a:p>
            <a:r>
              <a:rPr lang="cs-CZ" dirty="0"/>
              <a:t>23 – 14 ještě opakuj</a:t>
            </a:r>
          </a:p>
          <a:p>
            <a:r>
              <a:rPr lang="cs-CZ"/>
              <a:t>15 </a:t>
            </a:r>
            <a:r>
              <a:rPr lang="cs-CZ" dirty="0"/>
              <a:t>– 0 projdi si znova všechny příklady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9486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Pokyny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19256" cy="4873752"/>
          </a:xfrm>
        </p:spPr>
        <p:txBody>
          <a:bodyPr/>
          <a:lstStyle/>
          <a:p>
            <a:r>
              <a:rPr lang="cs-CZ" dirty="0"/>
              <a:t>U každé úlohy si zvol obtížnost zadání A, B nebo C. </a:t>
            </a:r>
          </a:p>
          <a:p>
            <a:r>
              <a:rPr lang="cs-CZ" dirty="0"/>
              <a:t>Úlohy A jsou za 3body, úlohy B za 5bodů a C za 6bodů. </a:t>
            </a:r>
          </a:p>
          <a:p>
            <a:r>
              <a:rPr lang="cs-CZ" dirty="0"/>
              <a:t>Není nutné počítat, všechny úrovně příkladu A – C, protože do bodového hodnocení příkladu ti bude započítána pouze tebou zvolená nejvyšší úroveň. Tzn. max. bodů, které můžeš získat za jeden příklad je 6 bodů. Záleží na tvém zvážení, na jakou úroveň se cítíš.</a:t>
            </a:r>
          </a:p>
          <a:p>
            <a:r>
              <a:rPr lang="cs-CZ" dirty="0"/>
              <a:t>Max. počet bodů za celý test </a:t>
            </a:r>
            <a:r>
              <a:rPr lang="cs-CZ"/>
              <a:t>je 4</a:t>
            </a:r>
            <a:r>
              <a:rPr lang="cs-CZ" dirty="0"/>
              <a:t>8</a:t>
            </a:r>
          </a:p>
        </p:txBody>
      </p:sp>
      <p:sp>
        <p:nvSpPr>
          <p:cNvPr id="4" name="Zástupný symbol pro zápatí 2"/>
          <p:cNvSpPr>
            <a:spLocks noGrp="1"/>
          </p:cNvSpPr>
          <p:nvPr>
            <p:ph type="ftr" sz="quarter" idx="4294967295"/>
          </p:nvPr>
        </p:nvSpPr>
        <p:spPr>
          <a:xfrm>
            <a:off x="1182836" y="6407944"/>
            <a:ext cx="5547917" cy="365125"/>
          </a:xfrm>
          <a:prstGeom prst="rect">
            <a:avLst/>
          </a:prstGeom>
        </p:spPr>
        <p:txBody>
          <a:bodyPr/>
          <a:lstStyle/>
          <a:p>
            <a:r>
              <a:rPr lang="cs-CZ" dirty="0"/>
              <a:t>Vypracovala Petra Antlová</a:t>
            </a:r>
          </a:p>
        </p:txBody>
      </p:sp>
    </p:spTree>
    <p:extLst>
      <p:ext uri="{BB962C8B-B14F-4D97-AF65-F5344CB8AC3E}">
        <p14:creationId xmlns:p14="http://schemas.microsoft.com/office/powerpoint/2010/main" val="2876911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56151"/>
            <a:ext cx="7467600" cy="724942"/>
          </a:xfrm>
        </p:spPr>
        <p:txBody>
          <a:bodyPr/>
          <a:lstStyle/>
          <a:p>
            <a:pPr algn="ctr"/>
            <a:r>
              <a:rPr lang="cs-CZ" dirty="0">
                <a:solidFill>
                  <a:srgbClr val="C00000"/>
                </a:solidFill>
              </a:rPr>
              <a:t>1.Poměr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67748" y="1232399"/>
            <a:ext cx="8229600" cy="4820206"/>
          </a:xfrm>
        </p:spPr>
        <p:txBody>
          <a:bodyPr>
            <a:normAutofit/>
          </a:bodyPr>
          <a:lstStyle/>
          <a:p>
            <a:pPr marL="457200" indent="-457200">
              <a:buSzPct val="75000"/>
              <a:buFont typeface="+mj-lt"/>
              <a:buAutoNum type="alphaUcPeriod"/>
            </a:pPr>
            <a:r>
              <a:rPr lang="cs-CZ" sz="1600" dirty="0">
                <a:latin typeface="Calibri" panose="020F0502020204030204" pitchFamily="34" charset="0"/>
              </a:rPr>
              <a:t>Urči v jakém poměru jsou objekty na obrázcích.                           3</a:t>
            </a:r>
            <a:r>
              <a:rPr lang="cs-CZ" sz="1600" b="1" dirty="0">
                <a:latin typeface="Calibri" panose="020F0502020204030204" pitchFamily="34" charset="0"/>
              </a:rPr>
              <a:t> body</a:t>
            </a:r>
            <a:r>
              <a:rPr lang="cs-CZ" sz="1600" dirty="0">
                <a:latin typeface="Calibri" panose="020F0502020204030204" pitchFamily="34" charset="0"/>
              </a:rPr>
              <a:t>                                                a)			b)		        c)</a:t>
            </a:r>
            <a:endParaRPr lang="cs-CZ" sz="1600" b="1" dirty="0">
              <a:latin typeface="Calibri" panose="020F0502020204030204" pitchFamily="34" charset="0"/>
            </a:endParaRPr>
          </a:p>
          <a:p>
            <a:pPr marL="457200" indent="-457200">
              <a:buSzPct val="75000"/>
              <a:buFont typeface="+mj-lt"/>
              <a:buAutoNum type="alphaUcPeriod"/>
            </a:pPr>
            <a:endParaRPr lang="cs-CZ" sz="1600" b="1" dirty="0">
              <a:latin typeface="Calibri" panose="020F0502020204030204" pitchFamily="34" charset="0"/>
            </a:endParaRPr>
          </a:p>
          <a:p>
            <a:pPr marL="457200" indent="-457200">
              <a:buSzPct val="75000"/>
              <a:buFont typeface="+mj-lt"/>
              <a:buAutoNum type="alphaUcPeriod"/>
            </a:pPr>
            <a:endParaRPr lang="cs-CZ" sz="1600" b="1" dirty="0">
              <a:latin typeface="Calibri" panose="020F0502020204030204" pitchFamily="34" charset="0"/>
            </a:endParaRPr>
          </a:p>
          <a:p>
            <a:pPr marL="457200" indent="-457200">
              <a:buSzPct val="75000"/>
              <a:buFont typeface="+mj-lt"/>
              <a:buAutoNum type="alphaUcPeriod"/>
            </a:pPr>
            <a:endParaRPr lang="cs-CZ" sz="1600" b="1" dirty="0">
              <a:latin typeface="Calibri" panose="020F0502020204030204" pitchFamily="34" charset="0"/>
            </a:endParaRPr>
          </a:p>
          <a:p>
            <a:pPr marL="457200" indent="-457200">
              <a:buSzPct val="75000"/>
              <a:buFont typeface="+mj-lt"/>
              <a:buAutoNum type="alphaUcPeriod"/>
            </a:pPr>
            <a:endParaRPr lang="cs-CZ" sz="1600" b="1" dirty="0">
              <a:latin typeface="Calibri" panose="020F0502020204030204" pitchFamily="34" charset="0"/>
            </a:endParaRPr>
          </a:p>
          <a:p>
            <a:pPr marL="457200" indent="-457200">
              <a:buSzPct val="75000"/>
              <a:buFont typeface="+mj-lt"/>
              <a:buAutoNum type="alphaUcPeriod"/>
            </a:pPr>
            <a:r>
              <a:rPr lang="cs-CZ" sz="1600" dirty="0">
                <a:latin typeface="Calibri" panose="020F0502020204030204" pitchFamily="34" charset="0"/>
              </a:rPr>
              <a:t>Změň číslo v daném poměru. Doplň hada.			           5</a:t>
            </a:r>
            <a:r>
              <a:rPr lang="cs-CZ" sz="1600" b="1" dirty="0">
                <a:latin typeface="Calibri" panose="020F0502020204030204" pitchFamily="34" charset="0"/>
              </a:rPr>
              <a:t> bodů                              </a:t>
            </a:r>
          </a:p>
          <a:p>
            <a:pPr marL="457200" indent="-457200">
              <a:buSzPct val="75000"/>
              <a:buFont typeface="+mj-lt"/>
              <a:buAutoNum type="alphaUcPeriod"/>
            </a:pPr>
            <a:endParaRPr lang="cs-CZ" sz="1600" b="1" dirty="0">
              <a:latin typeface="Calibri" panose="020F0502020204030204" pitchFamily="34" charset="0"/>
            </a:endParaRPr>
          </a:p>
          <a:p>
            <a:pPr marL="457200" indent="-457200">
              <a:buSzPct val="75000"/>
              <a:buFont typeface="+mj-lt"/>
              <a:buAutoNum type="alphaUcPeriod"/>
            </a:pPr>
            <a:endParaRPr lang="cs-CZ" b="1" dirty="0"/>
          </a:p>
          <a:p>
            <a:pPr marL="457200" indent="-457200">
              <a:buSzPct val="75000"/>
              <a:buFont typeface="+mj-lt"/>
              <a:buAutoNum type="alphaUcPeriod"/>
            </a:pPr>
            <a:r>
              <a:rPr lang="cs-CZ" sz="1600" dirty="0">
                <a:latin typeface="Calibri" panose="020F0502020204030204" pitchFamily="34" charset="0"/>
              </a:rPr>
              <a:t>Máme tři obrázky dortů. Obrázky mají stejný tvar, ale různou velikost. V každém obrázku známe obsahy dvou ze čtyř pater dortu. Obsah je zapsán číslem, jednotka (např. cm</a:t>
            </a:r>
            <a:r>
              <a:rPr lang="cs-CZ" sz="1600" baseline="30000" dirty="0">
                <a:latin typeface="Calibri" panose="020F0502020204030204" pitchFamily="34" charset="0"/>
              </a:rPr>
              <a:t>2</a:t>
            </a:r>
            <a:r>
              <a:rPr lang="cs-CZ" sz="1600" dirty="0">
                <a:latin typeface="Calibri" panose="020F0502020204030204" pitchFamily="34" charset="0"/>
              </a:rPr>
              <a:t>) uvedena není. Zjistěte obsahy 6 dalších pater dortů.    </a:t>
            </a:r>
            <a:r>
              <a:rPr lang="cs-CZ" dirty="0"/>
              <a:t>				</a:t>
            </a:r>
            <a:r>
              <a:rPr lang="cs-CZ" sz="1500" b="1" dirty="0"/>
              <a:t>6 bodů</a:t>
            </a:r>
          </a:p>
          <a:p>
            <a:pPr marL="0" indent="0">
              <a:buNone/>
            </a:pPr>
            <a:endParaRPr lang="cs-CZ" dirty="0"/>
          </a:p>
        </p:txBody>
      </p:sp>
      <p:grpSp>
        <p:nvGrpSpPr>
          <p:cNvPr id="23" name="Skupina 22">
            <a:extLst>
              <a:ext uri="{FF2B5EF4-FFF2-40B4-BE49-F238E27FC236}">
                <a16:creationId xmlns:a16="http://schemas.microsoft.com/office/drawing/2014/main" id="{A4B0AB07-D6BA-4443-802D-558AFCEDD533}"/>
              </a:ext>
            </a:extLst>
          </p:cNvPr>
          <p:cNvGrpSpPr/>
          <p:nvPr/>
        </p:nvGrpSpPr>
        <p:grpSpPr>
          <a:xfrm>
            <a:off x="3851920" y="4409722"/>
            <a:ext cx="4164635" cy="2072012"/>
            <a:chOff x="755576" y="4293096"/>
            <a:chExt cx="4164635" cy="2072012"/>
          </a:xfrm>
        </p:grpSpPr>
        <p:grpSp>
          <p:nvGrpSpPr>
            <p:cNvPr id="10" name="Skupina 9">
              <a:extLst>
                <a:ext uri="{FF2B5EF4-FFF2-40B4-BE49-F238E27FC236}">
                  <a16:creationId xmlns:a16="http://schemas.microsoft.com/office/drawing/2014/main" id="{57C7D413-972B-42F9-921A-3EEE93625E9F}"/>
                </a:ext>
              </a:extLst>
            </p:cNvPr>
            <p:cNvGrpSpPr/>
            <p:nvPr/>
          </p:nvGrpSpPr>
          <p:grpSpPr>
            <a:xfrm>
              <a:off x="3487137" y="4293096"/>
              <a:ext cx="1433074" cy="2072012"/>
              <a:chOff x="5221098" y="3219986"/>
              <a:chExt cx="1837369" cy="2685610"/>
            </a:xfrm>
          </p:grpSpPr>
          <p:pic>
            <p:nvPicPr>
              <p:cNvPr id="6" name="Obrázek 5">
                <a:extLst>
                  <a:ext uri="{FF2B5EF4-FFF2-40B4-BE49-F238E27FC236}">
                    <a16:creationId xmlns:a16="http://schemas.microsoft.com/office/drawing/2014/main" id="{ACCEF4F2-A56C-4E8E-A9A9-05E24C88043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5336474" y="3219986"/>
                <a:ext cx="1606618" cy="2008273"/>
              </a:xfrm>
              <a:prstGeom prst="rect">
                <a:avLst/>
              </a:prstGeom>
            </p:spPr>
          </p:pic>
          <p:pic>
            <p:nvPicPr>
              <p:cNvPr id="9" name="Obrázek 8">
                <a:extLst>
                  <a:ext uri="{FF2B5EF4-FFF2-40B4-BE49-F238E27FC236}">
                    <a16:creationId xmlns:a16="http://schemas.microsoft.com/office/drawing/2014/main" id="{C283F432-3319-426E-B7CB-CC26AF334E5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221098" y="4928272"/>
                <a:ext cx="1837369" cy="977324"/>
              </a:xfrm>
              <a:prstGeom prst="rect">
                <a:avLst/>
              </a:prstGeom>
            </p:spPr>
          </p:pic>
        </p:grpSp>
        <p:grpSp>
          <p:nvGrpSpPr>
            <p:cNvPr id="11" name="Skupina 10">
              <a:extLst>
                <a:ext uri="{FF2B5EF4-FFF2-40B4-BE49-F238E27FC236}">
                  <a16:creationId xmlns:a16="http://schemas.microsoft.com/office/drawing/2014/main" id="{F7E87412-9512-4101-9481-51F3D5EBC7C7}"/>
                </a:ext>
              </a:extLst>
            </p:cNvPr>
            <p:cNvGrpSpPr/>
            <p:nvPr/>
          </p:nvGrpSpPr>
          <p:grpSpPr>
            <a:xfrm>
              <a:off x="755576" y="5106684"/>
              <a:ext cx="919123" cy="1195740"/>
              <a:chOff x="5221098" y="3219986"/>
              <a:chExt cx="1837369" cy="2685610"/>
            </a:xfrm>
          </p:grpSpPr>
          <p:pic>
            <p:nvPicPr>
              <p:cNvPr id="12" name="Obrázek 11">
                <a:extLst>
                  <a:ext uri="{FF2B5EF4-FFF2-40B4-BE49-F238E27FC236}">
                    <a16:creationId xmlns:a16="http://schemas.microsoft.com/office/drawing/2014/main" id="{71B9936B-C79E-4CC3-8AB9-C1F788B7C1A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5336474" y="3219986"/>
                <a:ext cx="1606618" cy="2008273"/>
              </a:xfrm>
              <a:prstGeom prst="rect">
                <a:avLst/>
              </a:prstGeom>
            </p:spPr>
          </p:pic>
          <p:pic>
            <p:nvPicPr>
              <p:cNvPr id="13" name="Obrázek 12">
                <a:extLst>
                  <a:ext uri="{FF2B5EF4-FFF2-40B4-BE49-F238E27FC236}">
                    <a16:creationId xmlns:a16="http://schemas.microsoft.com/office/drawing/2014/main" id="{A5F9BA5B-C23E-494E-BF15-20D07730302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221098" y="4928272"/>
                <a:ext cx="1837369" cy="977324"/>
              </a:xfrm>
              <a:prstGeom prst="rect">
                <a:avLst/>
              </a:prstGeom>
            </p:spPr>
          </p:pic>
        </p:grpSp>
        <p:grpSp>
          <p:nvGrpSpPr>
            <p:cNvPr id="14" name="Skupina 13">
              <a:extLst>
                <a:ext uri="{FF2B5EF4-FFF2-40B4-BE49-F238E27FC236}">
                  <a16:creationId xmlns:a16="http://schemas.microsoft.com/office/drawing/2014/main" id="{859C969F-9147-41E1-AA77-9F30A4033449}"/>
                </a:ext>
              </a:extLst>
            </p:cNvPr>
            <p:cNvGrpSpPr/>
            <p:nvPr/>
          </p:nvGrpSpPr>
          <p:grpSpPr>
            <a:xfrm>
              <a:off x="1907704" y="4722457"/>
              <a:ext cx="1222279" cy="1642651"/>
              <a:chOff x="5221098" y="3219986"/>
              <a:chExt cx="1837369" cy="2685610"/>
            </a:xfrm>
          </p:grpSpPr>
          <p:pic>
            <p:nvPicPr>
              <p:cNvPr id="15" name="Obrázek 14">
                <a:extLst>
                  <a:ext uri="{FF2B5EF4-FFF2-40B4-BE49-F238E27FC236}">
                    <a16:creationId xmlns:a16="http://schemas.microsoft.com/office/drawing/2014/main" id="{3955BAB5-FEF2-4E32-BCFF-541F2A3A691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5336474" y="3219986"/>
                <a:ext cx="1606618" cy="2008273"/>
              </a:xfrm>
              <a:prstGeom prst="rect">
                <a:avLst/>
              </a:prstGeom>
            </p:spPr>
          </p:pic>
          <p:pic>
            <p:nvPicPr>
              <p:cNvPr id="16" name="Obrázek 15">
                <a:extLst>
                  <a:ext uri="{FF2B5EF4-FFF2-40B4-BE49-F238E27FC236}">
                    <a16:creationId xmlns:a16="http://schemas.microsoft.com/office/drawing/2014/main" id="{896B1756-E13E-4C3E-B1D7-8F133FABADD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221098" y="4928272"/>
                <a:ext cx="1837369" cy="977324"/>
              </a:xfrm>
              <a:prstGeom prst="rect">
                <a:avLst/>
              </a:prstGeom>
            </p:spPr>
          </p:pic>
        </p:grpSp>
        <p:sp>
          <p:nvSpPr>
            <p:cNvPr id="17" name="Ovál 16">
              <a:extLst>
                <a:ext uri="{FF2B5EF4-FFF2-40B4-BE49-F238E27FC236}">
                  <a16:creationId xmlns:a16="http://schemas.microsoft.com/office/drawing/2014/main" id="{42A722D2-B403-4977-8A7A-A6401A1A9DE8}"/>
                </a:ext>
              </a:extLst>
            </p:cNvPr>
            <p:cNvSpPr/>
            <p:nvPr/>
          </p:nvSpPr>
          <p:spPr>
            <a:xfrm>
              <a:off x="1076328" y="5994592"/>
              <a:ext cx="243538" cy="249219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cs-CZ" sz="1000" b="1" dirty="0">
                  <a:solidFill>
                    <a:schemeClr val="tx1"/>
                  </a:solidFill>
                </a:rPr>
                <a:t>32</a:t>
              </a:r>
            </a:p>
          </p:txBody>
        </p:sp>
        <p:sp>
          <p:nvSpPr>
            <p:cNvPr id="18" name="Ovál 17">
              <a:extLst>
                <a:ext uri="{FF2B5EF4-FFF2-40B4-BE49-F238E27FC236}">
                  <a16:creationId xmlns:a16="http://schemas.microsoft.com/office/drawing/2014/main" id="{3800D27C-A52A-4A80-8E0F-C01A557BC218}"/>
                </a:ext>
              </a:extLst>
            </p:cNvPr>
            <p:cNvSpPr/>
            <p:nvPr/>
          </p:nvSpPr>
          <p:spPr>
            <a:xfrm>
              <a:off x="1151998" y="5299614"/>
              <a:ext cx="234206" cy="183600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cs-CZ" sz="1000" b="1" dirty="0">
                  <a:solidFill>
                    <a:schemeClr val="tx1"/>
                  </a:solidFill>
                </a:rPr>
                <a:t>28</a:t>
              </a:r>
            </a:p>
          </p:txBody>
        </p:sp>
        <p:sp>
          <p:nvSpPr>
            <p:cNvPr id="19" name="Ovál 18">
              <a:extLst>
                <a:ext uri="{FF2B5EF4-FFF2-40B4-BE49-F238E27FC236}">
                  <a16:creationId xmlns:a16="http://schemas.microsoft.com/office/drawing/2014/main" id="{8512BF32-871D-41C5-A621-132287FF4CFA}"/>
                </a:ext>
              </a:extLst>
            </p:cNvPr>
            <p:cNvSpPr/>
            <p:nvPr/>
          </p:nvSpPr>
          <p:spPr>
            <a:xfrm>
              <a:off x="2516104" y="5035233"/>
              <a:ext cx="234206" cy="183600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cs-CZ" sz="1000" b="1" dirty="0">
                  <a:solidFill>
                    <a:schemeClr val="tx1"/>
                  </a:solidFill>
                </a:rPr>
                <a:t>35</a:t>
              </a:r>
            </a:p>
          </p:txBody>
        </p:sp>
        <p:sp>
          <p:nvSpPr>
            <p:cNvPr id="20" name="Ovál 19">
              <a:extLst>
                <a:ext uri="{FF2B5EF4-FFF2-40B4-BE49-F238E27FC236}">
                  <a16:creationId xmlns:a16="http://schemas.microsoft.com/office/drawing/2014/main" id="{6301BB49-8415-4A99-A1A2-436FF06220BB}"/>
                </a:ext>
              </a:extLst>
            </p:cNvPr>
            <p:cNvSpPr/>
            <p:nvPr/>
          </p:nvSpPr>
          <p:spPr>
            <a:xfrm>
              <a:off x="2413140" y="5266804"/>
              <a:ext cx="243538" cy="249219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cs-CZ" sz="1000" b="1" dirty="0">
                  <a:solidFill>
                    <a:schemeClr val="tx1"/>
                  </a:solidFill>
                </a:rPr>
                <a:t>30</a:t>
              </a:r>
            </a:p>
          </p:txBody>
        </p:sp>
        <p:sp>
          <p:nvSpPr>
            <p:cNvPr id="21" name="Ovál 20">
              <a:extLst>
                <a:ext uri="{FF2B5EF4-FFF2-40B4-BE49-F238E27FC236}">
                  <a16:creationId xmlns:a16="http://schemas.microsoft.com/office/drawing/2014/main" id="{894395E8-866A-4EC9-AEFA-0A8A7B35E0EE}"/>
                </a:ext>
              </a:extLst>
            </p:cNvPr>
            <p:cNvSpPr/>
            <p:nvPr/>
          </p:nvSpPr>
          <p:spPr>
            <a:xfrm>
              <a:off x="4122782" y="5017585"/>
              <a:ext cx="243538" cy="249219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cs-CZ" sz="1000" b="1" dirty="0">
                  <a:solidFill>
                    <a:schemeClr val="tx1"/>
                  </a:solidFill>
                </a:rPr>
                <a:t>42</a:t>
              </a:r>
            </a:p>
          </p:txBody>
        </p:sp>
        <p:sp>
          <p:nvSpPr>
            <p:cNvPr id="22" name="Ovál 21">
              <a:extLst>
                <a:ext uri="{FF2B5EF4-FFF2-40B4-BE49-F238E27FC236}">
                  <a16:creationId xmlns:a16="http://schemas.microsoft.com/office/drawing/2014/main" id="{33B83471-3A14-46D0-88A9-87D3E21FEE8C}"/>
                </a:ext>
              </a:extLst>
            </p:cNvPr>
            <p:cNvSpPr/>
            <p:nvPr/>
          </p:nvSpPr>
          <p:spPr>
            <a:xfrm>
              <a:off x="4109792" y="5403485"/>
              <a:ext cx="243538" cy="249219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cs-CZ" sz="1000" b="1" dirty="0">
                  <a:solidFill>
                    <a:schemeClr val="tx1"/>
                  </a:solidFill>
                </a:rPr>
                <a:t>21</a:t>
              </a:r>
            </a:p>
          </p:txBody>
        </p:sp>
      </p:grpSp>
      <p:pic>
        <p:nvPicPr>
          <p:cNvPr id="24" name="Obrázek 23">
            <a:extLst>
              <a:ext uri="{FF2B5EF4-FFF2-40B4-BE49-F238E27FC236}">
                <a16:creationId xmlns:a16="http://schemas.microsoft.com/office/drawing/2014/main" id="{3F619FD0-C05C-49E1-A27B-DA569297D5C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3280" y="1729203"/>
            <a:ext cx="6210300" cy="742950"/>
          </a:xfrm>
          <a:prstGeom prst="rect">
            <a:avLst/>
          </a:prstGeom>
        </p:spPr>
      </p:pic>
      <p:grpSp>
        <p:nvGrpSpPr>
          <p:cNvPr id="48" name="Skupina 47">
            <a:extLst>
              <a:ext uri="{FF2B5EF4-FFF2-40B4-BE49-F238E27FC236}">
                <a16:creationId xmlns:a16="http://schemas.microsoft.com/office/drawing/2014/main" id="{FD8DCBFD-5BF2-492B-85DD-5B091692C34A}"/>
              </a:ext>
            </a:extLst>
          </p:cNvPr>
          <p:cNvGrpSpPr/>
          <p:nvPr/>
        </p:nvGrpSpPr>
        <p:grpSpPr>
          <a:xfrm>
            <a:off x="505860" y="3351455"/>
            <a:ext cx="8091488" cy="674200"/>
            <a:chOff x="899592" y="3306393"/>
            <a:chExt cx="8091488" cy="674200"/>
          </a:xfrm>
        </p:grpSpPr>
        <p:sp>
          <p:nvSpPr>
            <p:cNvPr id="25" name="Obdélník 24">
              <a:extLst>
                <a:ext uri="{FF2B5EF4-FFF2-40B4-BE49-F238E27FC236}">
                  <a16:creationId xmlns:a16="http://schemas.microsoft.com/office/drawing/2014/main" id="{A5157D16-8F6B-4AC9-A9EE-AAC284AEDCA3}"/>
                </a:ext>
              </a:extLst>
            </p:cNvPr>
            <p:cNvSpPr/>
            <p:nvPr/>
          </p:nvSpPr>
          <p:spPr>
            <a:xfrm>
              <a:off x="899592" y="3573016"/>
              <a:ext cx="864096" cy="3600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b="1" dirty="0">
                  <a:solidFill>
                    <a:schemeClr val="tx1"/>
                  </a:solidFill>
                </a:rPr>
                <a:t>20</a:t>
              </a:r>
            </a:p>
          </p:txBody>
        </p:sp>
        <p:grpSp>
          <p:nvGrpSpPr>
            <p:cNvPr id="30" name="Skupina 29">
              <a:extLst>
                <a:ext uri="{FF2B5EF4-FFF2-40B4-BE49-F238E27FC236}">
                  <a16:creationId xmlns:a16="http://schemas.microsoft.com/office/drawing/2014/main" id="{E0E5ACD9-4078-4890-BC7B-58253F4647BF}"/>
                </a:ext>
              </a:extLst>
            </p:cNvPr>
            <p:cNvGrpSpPr/>
            <p:nvPr/>
          </p:nvGrpSpPr>
          <p:grpSpPr>
            <a:xfrm>
              <a:off x="1763688" y="3601238"/>
              <a:ext cx="1440160" cy="360040"/>
              <a:chOff x="1763688" y="3601238"/>
              <a:chExt cx="1440160" cy="360040"/>
            </a:xfrm>
          </p:grpSpPr>
          <p:sp>
            <p:nvSpPr>
              <p:cNvPr id="28" name="Šipka: doprava 27">
                <a:extLst>
                  <a:ext uri="{FF2B5EF4-FFF2-40B4-BE49-F238E27FC236}">
                    <a16:creationId xmlns:a16="http://schemas.microsoft.com/office/drawing/2014/main" id="{B663EF4B-E072-4978-BA7F-D13BC1EE0828}"/>
                  </a:ext>
                </a:extLst>
              </p:cNvPr>
              <p:cNvSpPr/>
              <p:nvPr/>
            </p:nvSpPr>
            <p:spPr>
              <a:xfrm>
                <a:off x="1763688" y="3714786"/>
                <a:ext cx="576064" cy="132945"/>
              </a:xfrm>
              <a:prstGeom prst="rightArrow">
                <a:avLst/>
              </a:prstGeom>
              <a:solidFill>
                <a:schemeClr val="accent2"/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29" name="Obdélník 28">
                <a:extLst>
                  <a:ext uri="{FF2B5EF4-FFF2-40B4-BE49-F238E27FC236}">
                    <a16:creationId xmlns:a16="http://schemas.microsoft.com/office/drawing/2014/main" id="{80FD8F38-92E3-44F6-9CCF-3F75C350D855}"/>
                  </a:ext>
                </a:extLst>
              </p:cNvPr>
              <p:cNvSpPr/>
              <p:nvPr/>
            </p:nvSpPr>
            <p:spPr>
              <a:xfrm>
                <a:off x="2339752" y="3601238"/>
                <a:ext cx="864096" cy="3600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b="1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1" name="Skupina 30">
              <a:extLst>
                <a:ext uri="{FF2B5EF4-FFF2-40B4-BE49-F238E27FC236}">
                  <a16:creationId xmlns:a16="http://schemas.microsoft.com/office/drawing/2014/main" id="{ADF67CF0-A211-467D-8718-941BA8FCD096}"/>
                </a:ext>
              </a:extLst>
            </p:cNvPr>
            <p:cNvGrpSpPr/>
            <p:nvPr/>
          </p:nvGrpSpPr>
          <p:grpSpPr>
            <a:xfrm>
              <a:off x="3203848" y="3613251"/>
              <a:ext cx="1440160" cy="360040"/>
              <a:chOff x="1763688" y="3601238"/>
              <a:chExt cx="1440160" cy="360040"/>
            </a:xfrm>
          </p:grpSpPr>
          <p:sp>
            <p:nvSpPr>
              <p:cNvPr id="32" name="Šipka: doprava 31">
                <a:extLst>
                  <a:ext uri="{FF2B5EF4-FFF2-40B4-BE49-F238E27FC236}">
                    <a16:creationId xmlns:a16="http://schemas.microsoft.com/office/drawing/2014/main" id="{2239CD4B-3A28-4DE2-BBF6-46118A98F084}"/>
                  </a:ext>
                </a:extLst>
              </p:cNvPr>
              <p:cNvSpPr/>
              <p:nvPr/>
            </p:nvSpPr>
            <p:spPr>
              <a:xfrm>
                <a:off x="1763688" y="3714786"/>
                <a:ext cx="576064" cy="132945"/>
              </a:xfrm>
              <a:prstGeom prst="rightArrow">
                <a:avLst/>
              </a:prstGeom>
              <a:solidFill>
                <a:schemeClr val="accent2"/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33" name="Obdélník 32">
                <a:extLst>
                  <a:ext uri="{FF2B5EF4-FFF2-40B4-BE49-F238E27FC236}">
                    <a16:creationId xmlns:a16="http://schemas.microsoft.com/office/drawing/2014/main" id="{0FF28EE4-3CB8-4602-815E-6D2D46A88339}"/>
                  </a:ext>
                </a:extLst>
              </p:cNvPr>
              <p:cNvSpPr/>
              <p:nvPr/>
            </p:nvSpPr>
            <p:spPr>
              <a:xfrm>
                <a:off x="2339752" y="3601238"/>
                <a:ext cx="864096" cy="3600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b="1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4" name="Skupina 33">
              <a:extLst>
                <a:ext uri="{FF2B5EF4-FFF2-40B4-BE49-F238E27FC236}">
                  <a16:creationId xmlns:a16="http://schemas.microsoft.com/office/drawing/2014/main" id="{C5ECF2FC-B940-402B-8B0A-FA969537B858}"/>
                </a:ext>
              </a:extLst>
            </p:cNvPr>
            <p:cNvGrpSpPr/>
            <p:nvPr/>
          </p:nvGrpSpPr>
          <p:grpSpPr>
            <a:xfrm>
              <a:off x="4644008" y="3613251"/>
              <a:ext cx="1440160" cy="360040"/>
              <a:chOff x="1763688" y="3601238"/>
              <a:chExt cx="1440160" cy="360040"/>
            </a:xfrm>
          </p:grpSpPr>
          <p:sp>
            <p:nvSpPr>
              <p:cNvPr id="35" name="Šipka: doprava 34">
                <a:extLst>
                  <a:ext uri="{FF2B5EF4-FFF2-40B4-BE49-F238E27FC236}">
                    <a16:creationId xmlns:a16="http://schemas.microsoft.com/office/drawing/2014/main" id="{758E0AF1-64BF-4AF1-AC88-CA60454F8B8D}"/>
                  </a:ext>
                </a:extLst>
              </p:cNvPr>
              <p:cNvSpPr/>
              <p:nvPr/>
            </p:nvSpPr>
            <p:spPr>
              <a:xfrm>
                <a:off x="1763688" y="3714786"/>
                <a:ext cx="576064" cy="132945"/>
              </a:xfrm>
              <a:prstGeom prst="rightArrow">
                <a:avLst/>
              </a:prstGeom>
              <a:solidFill>
                <a:schemeClr val="accent2"/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36" name="Obdélník 35">
                <a:extLst>
                  <a:ext uri="{FF2B5EF4-FFF2-40B4-BE49-F238E27FC236}">
                    <a16:creationId xmlns:a16="http://schemas.microsoft.com/office/drawing/2014/main" id="{EAA3B70C-8119-4404-BA4D-6CCFDAD30BAE}"/>
                  </a:ext>
                </a:extLst>
              </p:cNvPr>
              <p:cNvSpPr/>
              <p:nvPr/>
            </p:nvSpPr>
            <p:spPr>
              <a:xfrm>
                <a:off x="2339752" y="3601238"/>
                <a:ext cx="864096" cy="3600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b="1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7" name="Skupina 36">
              <a:extLst>
                <a:ext uri="{FF2B5EF4-FFF2-40B4-BE49-F238E27FC236}">
                  <a16:creationId xmlns:a16="http://schemas.microsoft.com/office/drawing/2014/main" id="{8B6B1937-B9B7-4E10-993E-D07EE6375184}"/>
                </a:ext>
              </a:extLst>
            </p:cNvPr>
            <p:cNvGrpSpPr/>
            <p:nvPr/>
          </p:nvGrpSpPr>
          <p:grpSpPr>
            <a:xfrm>
              <a:off x="6102220" y="3620553"/>
              <a:ext cx="1440160" cy="360040"/>
              <a:chOff x="1763688" y="3601238"/>
              <a:chExt cx="1440160" cy="360040"/>
            </a:xfrm>
          </p:grpSpPr>
          <p:sp>
            <p:nvSpPr>
              <p:cNvPr id="38" name="Šipka: doprava 37">
                <a:extLst>
                  <a:ext uri="{FF2B5EF4-FFF2-40B4-BE49-F238E27FC236}">
                    <a16:creationId xmlns:a16="http://schemas.microsoft.com/office/drawing/2014/main" id="{19D284A6-2569-49F9-ACF8-28141B16176C}"/>
                  </a:ext>
                </a:extLst>
              </p:cNvPr>
              <p:cNvSpPr/>
              <p:nvPr/>
            </p:nvSpPr>
            <p:spPr>
              <a:xfrm>
                <a:off x="1763688" y="3714786"/>
                <a:ext cx="576064" cy="132945"/>
              </a:xfrm>
              <a:prstGeom prst="rightArrow">
                <a:avLst/>
              </a:prstGeom>
              <a:solidFill>
                <a:schemeClr val="accent2"/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39" name="Obdélník 38">
                <a:extLst>
                  <a:ext uri="{FF2B5EF4-FFF2-40B4-BE49-F238E27FC236}">
                    <a16:creationId xmlns:a16="http://schemas.microsoft.com/office/drawing/2014/main" id="{E9F8EC22-753B-4460-BD24-CDF8FA543FC1}"/>
                  </a:ext>
                </a:extLst>
              </p:cNvPr>
              <p:cNvSpPr/>
              <p:nvPr/>
            </p:nvSpPr>
            <p:spPr>
              <a:xfrm>
                <a:off x="2339752" y="3601238"/>
                <a:ext cx="864096" cy="3600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40" name="Ovál 39">
              <a:extLst>
                <a:ext uri="{FF2B5EF4-FFF2-40B4-BE49-F238E27FC236}">
                  <a16:creationId xmlns:a16="http://schemas.microsoft.com/office/drawing/2014/main" id="{76EFAD7D-560B-4CD4-BBCC-E25F6F09A491}"/>
                </a:ext>
              </a:extLst>
            </p:cNvPr>
            <p:cNvSpPr/>
            <p:nvPr/>
          </p:nvSpPr>
          <p:spPr>
            <a:xfrm>
              <a:off x="1794817" y="3330689"/>
              <a:ext cx="531834" cy="387089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cs-CZ" sz="1400" b="1" dirty="0">
                  <a:solidFill>
                    <a:schemeClr val="tx1"/>
                  </a:solidFill>
                </a:rPr>
                <a:t>5 : 4</a:t>
              </a:r>
            </a:p>
          </p:txBody>
        </p:sp>
        <p:sp>
          <p:nvSpPr>
            <p:cNvPr id="41" name="Ovál 40">
              <a:extLst>
                <a:ext uri="{FF2B5EF4-FFF2-40B4-BE49-F238E27FC236}">
                  <a16:creationId xmlns:a16="http://schemas.microsoft.com/office/drawing/2014/main" id="{24ABDC53-3CBF-4F45-9668-5C6F521ABE92}"/>
                </a:ext>
              </a:extLst>
            </p:cNvPr>
            <p:cNvSpPr/>
            <p:nvPr/>
          </p:nvSpPr>
          <p:spPr>
            <a:xfrm>
              <a:off x="3234342" y="3344369"/>
              <a:ext cx="545570" cy="387089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cs-CZ" sz="1400" b="1" dirty="0">
                  <a:solidFill>
                    <a:schemeClr val="tx1"/>
                  </a:solidFill>
                </a:rPr>
                <a:t>2 : 5</a:t>
              </a:r>
            </a:p>
          </p:txBody>
        </p:sp>
        <p:sp>
          <p:nvSpPr>
            <p:cNvPr id="42" name="Ovál 41">
              <a:extLst>
                <a:ext uri="{FF2B5EF4-FFF2-40B4-BE49-F238E27FC236}">
                  <a16:creationId xmlns:a16="http://schemas.microsoft.com/office/drawing/2014/main" id="{A7A8F6B2-A776-433A-9F33-A4FC260FD1E1}"/>
                </a:ext>
              </a:extLst>
            </p:cNvPr>
            <p:cNvSpPr/>
            <p:nvPr/>
          </p:nvSpPr>
          <p:spPr>
            <a:xfrm>
              <a:off x="4594608" y="3306393"/>
              <a:ext cx="692917" cy="387089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cs-CZ" sz="1400" b="1" dirty="0">
                  <a:solidFill>
                    <a:schemeClr val="tx1"/>
                  </a:solidFill>
                </a:rPr>
                <a:t>11 : 2</a:t>
              </a:r>
            </a:p>
          </p:txBody>
        </p:sp>
        <p:sp>
          <p:nvSpPr>
            <p:cNvPr id="43" name="Ovál 42">
              <a:extLst>
                <a:ext uri="{FF2B5EF4-FFF2-40B4-BE49-F238E27FC236}">
                  <a16:creationId xmlns:a16="http://schemas.microsoft.com/office/drawing/2014/main" id="{D9115533-4940-4298-891F-AB207D0A55CF}"/>
                </a:ext>
              </a:extLst>
            </p:cNvPr>
            <p:cNvSpPr/>
            <p:nvPr/>
          </p:nvSpPr>
          <p:spPr>
            <a:xfrm>
              <a:off x="6127670" y="3338084"/>
              <a:ext cx="501984" cy="387089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cs-CZ" sz="1400" b="1" dirty="0">
                  <a:solidFill>
                    <a:schemeClr val="tx1"/>
                  </a:solidFill>
                </a:rPr>
                <a:t>2 : 1</a:t>
              </a:r>
            </a:p>
          </p:txBody>
        </p:sp>
        <p:grpSp>
          <p:nvGrpSpPr>
            <p:cNvPr id="44" name="Skupina 43">
              <a:extLst>
                <a:ext uri="{FF2B5EF4-FFF2-40B4-BE49-F238E27FC236}">
                  <a16:creationId xmlns:a16="http://schemas.microsoft.com/office/drawing/2014/main" id="{3229FD75-5395-4DB4-8657-D028940F14D1}"/>
                </a:ext>
              </a:extLst>
            </p:cNvPr>
            <p:cNvGrpSpPr/>
            <p:nvPr/>
          </p:nvGrpSpPr>
          <p:grpSpPr>
            <a:xfrm>
              <a:off x="7550920" y="3620553"/>
              <a:ext cx="1440160" cy="360040"/>
              <a:chOff x="1763688" y="3601238"/>
              <a:chExt cx="1440160" cy="360040"/>
            </a:xfrm>
          </p:grpSpPr>
          <p:sp>
            <p:nvSpPr>
              <p:cNvPr id="45" name="Šipka: doprava 44">
                <a:extLst>
                  <a:ext uri="{FF2B5EF4-FFF2-40B4-BE49-F238E27FC236}">
                    <a16:creationId xmlns:a16="http://schemas.microsoft.com/office/drawing/2014/main" id="{F7159CD7-6AD3-4DE0-9793-CA58DE2D7793}"/>
                  </a:ext>
                </a:extLst>
              </p:cNvPr>
              <p:cNvSpPr/>
              <p:nvPr/>
            </p:nvSpPr>
            <p:spPr>
              <a:xfrm>
                <a:off x="1763688" y="3714786"/>
                <a:ext cx="576064" cy="132945"/>
              </a:xfrm>
              <a:prstGeom prst="rightArrow">
                <a:avLst/>
              </a:prstGeom>
              <a:solidFill>
                <a:schemeClr val="accent2"/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46" name="Obdélník 45">
                <a:extLst>
                  <a:ext uri="{FF2B5EF4-FFF2-40B4-BE49-F238E27FC236}">
                    <a16:creationId xmlns:a16="http://schemas.microsoft.com/office/drawing/2014/main" id="{28D5DF7D-46CF-4AFD-996E-A07D932BC4A7}"/>
                  </a:ext>
                </a:extLst>
              </p:cNvPr>
              <p:cNvSpPr/>
              <p:nvPr/>
            </p:nvSpPr>
            <p:spPr>
              <a:xfrm>
                <a:off x="2339752" y="3601238"/>
                <a:ext cx="864096" cy="3600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47" name="Ovál 46">
              <a:extLst>
                <a:ext uri="{FF2B5EF4-FFF2-40B4-BE49-F238E27FC236}">
                  <a16:creationId xmlns:a16="http://schemas.microsoft.com/office/drawing/2014/main" id="{A7504D1A-4833-4731-ABC1-C95D09D6E340}"/>
                </a:ext>
              </a:extLst>
            </p:cNvPr>
            <p:cNvSpPr/>
            <p:nvPr/>
          </p:nvSpPr>
          <p:spPr>
            <a:xfrm>
              <a:off x="7492493" y="3327697"/>
              <a:ext cx="692917" cy="387089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cs-CZ" sz="1400" b="1" dirty="0">
                  <a:solidFill>
                    <a:schemeClr val="tx1"/>
                  </a:solidFill>
                </a:rPr>
                <a:t>1 : 11</a:t>
              </a:r>
            </a:p>
          </p:txBody>
        </p:sp>
      </p:grpSp>
      <p:sp>
        <p:nvSpPr>
          <p:cNvPr id="49" name="Obdélník 48">
            <a:extLst>
              <a:ext uri="{FF2B5EF4-FFF2-40B4-BE49-F238E27FC236}">
                <a16:creationId xmlns:a16="http://schemas.microsoft.com/office/drawing/2014/main" id="{074BCBD2-C127-4787-A015-582A910564E6}"/>
              </a:ext>
            </a:extLst>
          </p:cNvPr>
          <p:cNvSpPr/>
          <p:nvPr/>
        </p:nvSpPr>
        <p:spPr>
          <a:xfrm>
            <a:off x="1013280" y="2564904"/>
            <a:ext cx="1827330" cy="36004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: </a:t>
            </a:r>
          </a:p>
        </p:txBody>
      </p:sp>
      <p:sp>
        <p:nvSpPr>
          <p:cNvPr id="50" name="Obdélník 49">
            <a:extLst>
              <a:ext uri="{FF2B5EF4-FFF2-40B4-BE49-F238E27FC236}">
                <a16:creationId xmlns:a16="http://schemas.microsoft.com/office/drawing/2014/main" id="{0B48B195-1C10-4CAA-B398-BEE4151658AC}"/>
              </a:ext>
            </a:extLst>
          </p:cNvPr>
          <p:cNvSpPr/>
          <p:nvPr/>
        </p:nvSpPr>
        <p:spPr>
          <a:xfrm>
            <a:off x="3253470" y="2577430"/>
            <a:ext cx="1827330" cy="36004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: </a:t>
            </a:r>
          </a:p>
        </p:txBody>
      </p:sp>
      <p:sp>
        <p:nvSpPr>
          <p:cNvPr id="51" name="Obdélník 50">
            <a:extLst>
              <a:ext uri="{FF2B5EF4-FFF2-40B4-BE49-F238E27FC236}">
                <a16:creationId xmlns:a16="http://schemas.microsoft.com/office/drawing/2014/main" id="{878E93F9-161A-434A-861D-A996D34CE778}"/>
              </a:ext>
            </a:extLst>
          </p:cNvPr>
          <p:cNvSpPr/>
          <p:nvPr/>
        </p:nvSpPr>
        <p:spPr>
          <a:xfrm>
            <a:off x="5472688" y="2549232"/>
            <a:ext cx="1827330" cy="36004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tx1"/>
                </a:solidFill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492868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228177-86C6-4ECD-A1C5-0C9723797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pPr algn="ctr"/>
            <a:r>
              <a:rPr lang="cs-CZ" dirty="0">
                <a:solidFill>
                  <a:srgbClr val="C00000"/>
                </a:solidFill>
              </a:rPr>
              <a:t>2.Poměr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DE0DF01-16C3-4017-AA4A-5E04F8853DF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7467600" cy="5421216"/>
          </a:xfrm>
        </p:spPr>
        <p:txBody>
          <a:bodyPr/>
          <a:lstStyle/>
          <a:p>
            <a:pPr marL="457200" indent="-457200">
              <a:buFont typeface="+mj-lt"/>
              <a:buAutoNum type="alphaUcPeriod"/>
            </a:pPr>
            <a:r>
              <a:rPr lang="cs-CZ" sz="1800" dirty="0"/>
              <a:t>Uprav poměr do základního tvaru                            </a:t>
            </a:r>
            <a:r>
              <a:rPr lang="cs-CZ" sz="1800" b="1" dirty="0"/>
              <a:t>3 body        </a:t>
            </a:r>
            <a:r>
              <a:rPr lang="cs-CZ" sz="1800" dirty="0"/>
              <a:t>a) 18 : 21		b) 40 : 160  	   c) 100 : 20</a:t>
            </a:r>
          </a:p>
          <a:p>
            <a:pPr marL="457200" indent="-457200">
              <a:buFont typeface="+mj-lt"/>
              <a:buAutoNum type="alphaUcPeriod"/>
            </a:pPr>
            <a:endParaRPr lang="cs-CZ" sz="1800" dirty="0"/>
          </a:p>
          <a:p>
            <a:pPr marL="457200" indent="-457200">
              <a:buFont typeface="+mj-lt"/>
              <a:buAutoNum type="alphaUcPeriod"/>
            </a:pPr>
            <a:endParaRPr lang="cs-CZ" sz="1800" dirty="0"/>
          </a:p>
          <a:p>
            <a:pPr marL="457200" indent="-457200">
              <a:buFont typeface="+mj-lt"/>
              <a:buAutoNum type="alphaUcPeriod"/>
            </a:pPr>
            <a:r>
              <a:rPr lang="cs-CZ" sz="1800" dirty="0"/>
              <a:t>Délky stran trojúhelníku jsou v poměru 7 : 3 : 5. Nejkratší strana trojúhelníku má velikost 4,5cm. </a:t>
            </a:r>
            <a:r>
              <a:rPr lang="cs-CZ" sz="1800" u="sng" dirty="0"/>
              <a:t>Vypočítej obvod</a:t>
            </a:r>
            <a:r>
              <a:rPr lang="cs-CZ" sz="1800" dirty="0"/>
              <a:t> tohoto trojúhelníku.      				    </a:t>
            </a:r>
            <a:r>
              <a:rPr lang="cs-CZ" sz="1800" b="1" dirty="0"/>
              <a:t>5 bodů</a:t>
            </a:r>
          </a:p>
          <a:p>
            <a:pPr marL="457200" indent="-457200">
              <a:buFont typeface="+mj-lt"/>
              <a:buAutoNum type="alphaUcPeriod"/>
            </a:pPr>
            <a:endParaRPr lang="cs-CZ" sz="1800" b="1" dirty="0"/>
          </a:p>
          <a:p>
            <a:pPr marL="457200" indent="-457200">
              <a:buFont typeface="+mj-lt"/>
              <a:buAutoNum type="alphaUcPeriod"/>
            </a:pPr>
            <a:endParaRPr lang="cs-CZ" sz="1800" b="1" dirty="0"/>
          </a:p>
          <a:p>
            <a:pPr marL="457200" indent="-457200">
              <a:buFont typeface="+mj-lt"/>
              <a:buAutoNum type="alphaUcPeriod"/>
            </a:pPr>
            <a:endParaRPr lang="cs-CZ" sz="1800" b="1" dirty="0"/>
          </a:p>
          <a:p>
            <a:pPr marL="457200" indent="-457200">
              <a:buFont typeface="+mj-lt"/>
              <a:buAutoNum type="alphaUcPeriod"/>
            </a:pPr>
            <a:r>
              <a:rPr lang="cs-CZ" sz="1800" dirty="0"/>
              <a:t>Urči velikosti vnitřních úhlů v trojúhelníku, je-li jejich poměr   12 : 15 : 9. Urči o jaký trojúhelník se jedná.               </a:t>
            </a:r>
            <a:r>
              <a:rPr lang="cs-CZ" sz="1800" b="1" dirty="0"/>
              <a:t>6 bodů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9578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9AD5244-1B1D-4F53-A12F-54BE5ADDC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pPr algn="ctr"/>
            <a:r>
              <a:rPr lang="cs-CZ" dirty="0">
                <a:solidFill>
                  <a:srgbClr val="C00000"/>
                </a:solidFill>
              </a:rPr>
              <a:t>3.Úměrnost</a:t>
            </a:r>
            <a:endParaRPr lang="cs-CZ" dirty="0"/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FB9D48EF-2D78-4592-9418-0CB09546E159}"/>
              </a:ext>
            </a:extLst>
          </p:cNvPr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118022756"/>
              </p:ext>
            </p:extLst>
          </p:nvPr>
        </p:nvGraphicFramePr>
        <p:xfrm>
          <a:off x="683568" y="5085184"/>
          <a:ext cx="4865412" cy="9333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0170">
                  <a:extLst>
                    <a:ext uri="{9D8B030D-6E8A-4147-A177-3AD203B41FA5}">
                      <a16:colId xmlns:a16="http://schemas.microsoft.com/office/drawing/2014/main" val="107421867"/>
                    </a:ext>
                  </a:extLst>
                </a:gridCol>
                <a:gridCol w="679207">
                  <a:extLst>
                    <a:ext uri="{9D8B030D-6E8A-4147-A177-3AD203B41FA5}">
                      <a16:colId xmlns:a16="http://schemas.microsoft.com/office/drawing/2014/main" val="4162697791"/>
                    </a:ext>
                  </a:extLst>
                </a:gridCol>
                <a:gridCol w="679207">
                  <a:extLst>
                    <a:ext uri="{9D8B030D-6E8A-4147-A177-3AD203B41FA5}">
                      <a16:colId xmlns:a16="http://schemas.microsoft.com/office/drawing/2014/main" val="3750195971"/>
                    </a:ext>
                  </a:extLst>
                </a:gridCol>
                <a:gridCol w="679207">
                  <a:extLst>
                    <a:ext uri="{9D8B030D-6E8A-4147-A177-3AD203B41FA5}">
                      <a16:colId xmlns:a16="http://schemas.microsoft.com/office/drawing/2014/main" val="1705951757"/>
                    </a:ext>
                  </a:extLst>
                </a:gridCol>
                <a:gridCol w="679207">
                  <a:extLst>
                    <a:ext uri="{9D8B030D-6E8A-4147-A177-3AD203B41FA5}">
                      <a16:colId xmlns:a16="http://schemas.microsoft.com/office/drawing/2014/main" val="2087493977"/>
                    </a:ext>
                  </a:extLst>
                </a:gridCol>
                <a:gridCol w="679207">
                  <a:extLst>
                    <a:ext uri="{9D8B030D-6E8A-4147-A177-3AD203B41FA5}">
                      <a16:colId xmlns:a16="http://schemas.microsoft.com/office/drawing/2014/main" val="3654841406"/>
                    </a:ext>
                  </a:extLst>
                </a:gridCol>
                <a:gridCol w="679207">
                  <a:extLst>
                    <a:ext uri="{9D8B030D-6E8A-4147-A177-3AD203B41FA5}">
                      <a16:colId xmlns:a16="http://schemas.microsoft.com/office/drawing/2014/main" val="1513948981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počet koblihů</a:t>
                      </a:r>
                      <a:endParaRPr lang="cs-CZ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73" marR="4597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cs-CZ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73" marR="4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cs-CZ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73" marR="4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cs-CZ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73" marR="4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cs-CZ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73" marR="4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cs-CZ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73" marR="4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cs-CZ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73" marR="4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8619506"/>
                  </a:ext>
                </a:extLst>
              </a:tr>
              <a:tr h="4293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100" dirty="0">
                          <a:solidFill>
                            <a:schemeClr val="tx1"/>
                          </a:solidFill>
                          <a:effectLst/>
                        </a:rPr>
                        <a:t>cena</a:t>
                      </a:r>
                      <a:endParaRPr lang="cs-CZ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73" marR="4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dirty="0">
                          <a:effectLst/>
                        </a:rPr>
                        <a:t> 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73" marR="4597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dirty="0">
                          <a:effectLst/>
                        </a:rPr>
                        <a:t> 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73" marR="4597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dirty="0">
                          <a:effectLst/>
                        </a:rPr>
                        <a:t> 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73" marR="4597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dirty="0">
                          <a:effectLst/>
                        </a:rPr>
                        <a:t> 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73" marR="4597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dirty="0">
                          <a:effectLst/>
                        </a:rPr>
                        <a:t> 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73" marR="4597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200" dirty="0">
                          <a:effectLst/>
                        </a:rPr>
                        <a:t>56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973" marR="4597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373483"/>
                  </a:ext>
                </a:extLst>
              </a:tr>
            </a:tbl>
          </a:graphicData>
        </a:graphic>
      </p:graphicFrame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39303866-215A-40EF-AB8C-23D6D74A663F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395536" y="1476860"/>
            <a:ext cx="6624736" cy="310426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dirty="0"/>
              <a:t>Za 8 stejných koblih jsme zaplatili 56 Kč. Kolik zaplatíme za 1, 2, 3, 4 a 5 koblih.</a:t>
            </a:r>
          </a:p>
          <a:p>
            <a:pPr marL="457200" indent="-457200">
              <a:buFont typeface="+mj-lt"/>
              <a:buAutoNum type="alphaUcPeriod"/>
            </a:pPr>
            <a:r>
              <a:rPr lang="cs-CZ" dirty="0"/>
              <a:t>Doplň tabulku  			(</a:t>
            </a:r>
            <a:r>
              <a:rPr lang="cs-CZ" b="1" dirty="0"/>
              <a:t>3 body</a:t>
            </a:r>
            <a:r>
              <a:rPr lang="cs-CZ" dirty="0"/>
              <a:t>)</a:t>
            </a:r>
          </a:p>
          <a:p>
            <a:pPr marL="457200" indent="-457200">
              <a:buFont typeface="+mj-lt"/>
              <a:buAutoNum type="alphaUcPeriod"/>
            </a:pPr>
            <a:r>
              <a:rPr lang="cs-CZ" dirty="0"/>
              <a:t>Doplň tabulku. Dále urči kolik zaplatíme za 10, 30, 50, 100 koblih		(</a:t>
            </a:r>
            <a:r>
              <a:rPr lang="cs-CZ" b="1" dirty="0"/>
              <a:t>5bodů</a:t>
            </a:r>
            <a:r>
              <a:rPr lang="cs-CZ" dirty="0"/>
              <a:t>)</a:t>
            </a:r>
          </a:p>
          <a:p>
            <a:pPr marL="457200" indent="-457200">
              <a:buFont typeface="+mj-lt"/>
              <a:buAutoNum type="alphaUcPeriod"/>
            </a:pPr>
            <a:r>
              <a:rPr lang="cs-CZ" dirty="0"/>
              <a:t>Doplň tabulku. Dále urči kolik zaplatíme za 10, 30, 50, …… </a:t>
            </a:r>
            <a:r>
              <a:rPr lang="cs-CZ" b="1" dirty="0"/>
              <a:t>n</a:t>
            </a:r>
            <a:r>
              <a:rPr lang="cs-CZ" dirty="0"/>
              <a:t> koblih. Zapiš obecně, kolik by stálo „</a:t>
            </a:r>
            <a:r>
              <a:rPr lang="cs-CZ" b="1" dirty="0"/>
              <a:t>n</a:t>
            </a:r>
            <a:r>
              <a:rPr lang="cs-CZ" dirty="0"/>
              <a:t>“ koblih. 		(</a:t>
            </a:r>
            <a:r>
              <a:rPr lang="cs-CZ" b="1" dirty="0"/>
              <a:t>6 bodů</a:t>
            </a:r>
            <a:r>
              <a:rPr lang="cs-CZ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8187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6881CB2-DD2D-4ACE-940E-410F90851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pPr algn="ctr"/>
            <a:r>
              <a:rPr lang="cs-CZ" dirty="0">
                <a:solidFill>
                  <a:srgbClr val="C00000"/>
                </a:solidFill>
              </a:rPr>
              <a:t>4.Slovní úloha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9C54099-D986-497E-B56E-56CA15F5A43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3268960"/>
          </a:xfrm>
        </p:spPr>
        <p:txBody>
          <a:bodyPr/>
          <a:lstStyle/>
          <a:p>
            <a:pPr marL="822960" lvl="1" indent="-457200">
              <a:buFont typeface="+mj-lt"/>
              <a:buAutoNum type="alphaUcPeriod"/>
            </a:pPr>
            <a:r>
              <a:rPr lang="cs-CZ" sz="1800" dirty="0"/>
              <a:t>14 stejných hřebenů stálo 448 Kč, kolik by stálo 25 takových hřebenů? </a:t>
            </a:r>
            <a:r>
              <a:rPr lang="cs-CZ" sz="1800" b="1" dirty="0"/>
              <a:t>  	3body</a:t>
            </a:r>
          </a:p>
          <a:p>
            <a:pPr marL="822960" lvl="1" indent="-457200">
              <a:buFont typeface="+mj-lt"/>
              <a:buAutoNum type="alphaUcPeriod"/>
            </a:pPr>
            <a:endParaRPr lang="cs-CZ" sz="1800" dirty="0"/>
          </a:p>
          <a:p>
            <a:pPr marL="822960" lvl="1" indent="-457200">
              <a:buFont typeface="+mj-lt"/>
              <a:buAutoNum type="alphaUcPeriod"/>
            </a:pPr>
            <a:r>
              <a:rPr lang="cs-CZ" sz="1800" dirty="0"/>
              <a:t>K dopravě 3600 návštěvníků sportovního podniku je potřeba 60 plně obsazených autobusů. Kolik autobusů je potřeba k dopravení 5000 návštěvníků? </a:t>
            </a:r>
            <a:r>
              <a:rPr lang="cs-CZ" sz="1800" b="1" dirty="0"/>
              <a:t>	5bodů</a:t>
            </a:r>
          </a:p>
          <a:p>
            <a:pPr marL="822960" lvl="1" indent="-457200">
              <a:buFont typeface="+mj-lt"/>
              <a:buAutoNum type="alphaUcPeriod"/>
            </a:pPr>
            <a:endParaRPr lang="cs-CZ" sz="1800" dirty="0"/>
          </a:p>
          <a:p>
            <a:pPr marL="822960" lvl="1" indent="-457200">
              <a:buFont typeface="+mj-lt"/>
              <a:buAutoNum type="alphaUcPeriod"/>
            </a:pPr>
            <a:r>
              <a:rPr lang="cs-CZ" sz="1800" dirty="0"/>
              <a:t>Dvanáct horníků vyhloubilo tunel za 15 dní. Kolik horníků by muselo být najato na stejnou práci, aby se stihla vykonat za 8 dní? </a:t>
            </a:r>
            <a:r>
              <a:rPr lang="cs-CZ" sz="1800" b="1" dirty="0"/>
              <a:t>6bodů</a:t>
            </a:r>
            <a:endParaRPr lang="cs-CZ" sz="1800" dirty="0"/>
          </a:p>
          <a:p>
            <a:pPr marL="457200" indent="-457200">
              <a:buFont typeface="+mj-lt"/>
              <a:buAutoNum type="alphaU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69617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CEECF3-D868-45B4-8B6F-A06B92C9E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/>
          <a:lstStyle/>
          <a:p>
            <a:pPr algn="ctr"/>
            <a:r>
              <a:rPr lang="cs-CZ" dirty="0">
                <a:solidFill>
                  <a:srgbClr val="C00000"/>
                </a:solidFill>
              </a:rPr>
              <a:t>5. čtyřúhelníky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CAE7DCC-8174-4F77-A8F5-EB55D44F202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984110"/>
            <a:ext cx="7467600" cy="5469226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lphaUcPeriod"/>
            </a:pPr>
            <a:r>
              <a:rPr lang="cs-CZ" sz="1800" dirty="0"/>
              <a:t>Pojmenuj čtyřúhelníky ve čtvercové mříži                                                    a)                             b)                          c)                          </a:t>
            </a:r>
            <a:r>
              <a:rPr lang="cs-CZ" sz="1800" b="1" dirty="0"/>
              <a:t>3 body</a:t>
            </a:r>
          </a:p>
          <a:p>
            <a:pPr marL="457200" indent="-457200">
              <a:buFont typeface="+mj-lt"/>
              <a:buAutoNum type="alphaUcPeriod"/>
            </a:pPr>
            <a:endParaRPr lang="cs-CZ" sz="1800" dirty="0"/>
          </a:p>
          <a:p>
            <a:pPr marL="457200" indent="-457200">
              <a:buFont typeface="+mj-lt"/>
              <a:buAutoNum type="alphaUcPeriod"/>
            </a:pPr>
            <a:endParaRPr lang="cs-CZ" sz="1800" dirty="0"/>
          </a:p>
          <a:p>
            <a:pPr marL="457200" indent="-457200">
              <a:buFont typeface="+mj-lt"/>
              <a:buAutoNum type="alphaUcPeriod"/>
            </a:pPr>
            <a:endParaRPr lang="cs-CZ" sz="1800" dirty="0"/>
          </a:p>
          <a:p>
            <a:pPr marL="457200" indent="-457200">
              <a:buFont typeface="+mj-lt"/>
              <a:buAutoNum type="alphaUcPeriod"/>
            </a:pPr>
            <a:endParaRPr lang="cs-CZ" sz="1800" dirty="0"/>
          </a:p>
          <a:p>
            <a:pPr marL="457200" indent="-457200">
              <a:buFont typeface="+mj-lt"/>
              <a:buAutoNum type="alphaUcPeriod"/>
            </a:pPr>
            <a:r>
              <a:rPr lang="cs-CZ" sz="1800" dirty="0"/>
              <a:t>Načrtni na obrázek 9 mřížových bodů (tzv. </a:t>
            </a:r>
            <a:r>
              <a:rPr lang="cs-CZ" sz="1800" dirty="0" err="1"/>
              <a:t>geodestička</a:t>
            </a:r>
            <a:r>
              <a:rPr lang="cs-CZ" sz="1800" dirty="0"/>
              <a:t>) tyto čtyřúhelníky: a) pravoúhlý lichoběžník b) kosodélník c) rovnoramenný lichoběžník d) deltoid e) kosočtverec         </a:t>
            </a:r>
            <a:r>
              <a:rPr lang="cs-CZ" sz="1800" b="1" dirty="0"/>
              <a:t>5 bodů</a:t>
            </a:r>
          </a:p>
          <a:p>
            <a:pPr marL="457200" indent="-457200">
              <a:buFont typeface="+mj-lt"/>
              <a:buAutoNum type="alphaUcPeriod"/>
            </a:pPr>
            <a:endParaRPr lang="cs-CZ" sz="1800" dirty="0"/>
          </a:p>
          <a:p>
            <a:pPr marL="457200" indent="-457200">
              <a:buFont typeface="+mj-lt"/>
              <a:buAutoNum type="alphaUcPeriod"/>
            </a:pPr>
            <a:endParaRPr lang="cs-CZ" sz="1800" dirty="0"/>
          </a:p>
          <a:p>
            <a:pPr marL="457200" indent="-457200">
              <a:buFont typeface="+mj-lt"/>
              <a:buAutoNum type="alphaUcPeriod"/>
            </a:pPr>
            <a:endParaRPr lang="cs-CZ" sz="1800" dirty="0"/>
          </a:p>
          <a:p>
            <a:pPr marL="457200" indent="-457200">
              <a:buFont typeface="+mj-lt"/>
              <a:buAutoNum type="alphaUcPeriod"/>
            </a:pPr>
            <a:r>
              <a:rPr lang="cs-CZ" sz="1800" dirty="0"/>
              <a:t>Na obrázku je vyznačeno 9 mřížových bodů čtvercové sítě. Sestroj co nejvíce nekonvexních čtyřúhelníků, které mají vrcholy v mřížových bodech.  				</a:t>
            </a:r>
            <a:r>
              <a:rPr lang="cs-CZ" sz="1800" b="1" dirty="0"/>
              <a:t>6 bodů</a:t>
            </a:r>
          </a:p>
          <a:p>
            <a:pPr marL="457200" indent="-457200">
              <a:buFont typeface="+mj-lt"/>
              <a:buAutoNum type="alphaUcPeriod"/>
            </a:pPr>
            <a:endParaRPr lang="cs-CZ" sz="1800" dirty="0"/>
          </a:p>
          <a:p>
            <a:pPr marL="0" indent="0">
              <a:buNone/>
            </a:pPr>
            <a:endParaRPr lang="cs-CZ" sz="1800" dirty="0"/>
          </a:p>
        </p:txBody>
      </p:sp>
      <p:grpSp>
        <p:nvGrpSpPr>
          <p:cNvPr id="4" name="Skupina 3">
            <a:extLst>
              <a:ext uri="{FF2B5EF4-FFF2-40B4-BE49-F238E27FC236}">
                <a16:creationId xmlns:a16="http://schemas.microsoft.com/office/drawing/2014/main" id="{64865349-3D6D-4505-A5D2-AEB025DA7918}"/>
              </a:ext>
            </a:extLst>
          </p:cNvPr>
          <p:cNvGrpSpPr>
            <a:grpSpLocks/>
          </p:cNvGrpSpPr>
          <p:nvPr/>
        </p:nvGrpSpPr>
        <p:grpSpPr bwMode="auto">
          <a:xfrm>
            <a:off x="1043608" y="4149080"/>
            <a:ext cx="441959" cy="502920"/>
            <a:chOff x="2595" y="3495"/>
            <a:chExt cx="2085" cy="2460"/>
          </a:xfrm>
        </p:grpSpPr>
        <p:sp>
          <p:nvSpPr>
            <p:cNvPr id="5" name="Oval 13">
              <a:extLst>
                <a:ext uri="{FF2B5EF4-FFF2-40B4-BE49-F238E27FC236}">
                  <a16:creationId xmlns:a16="http://schemas.microsoft.com/office/drawing/2014/main" id="{A0BE4A01-F397-4D2E-A925-955272D397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5" y="349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6" name="Oval 14">
              <a:extLst>
                <a:ext uri="{FF2B5EF4-FFF2-40B4-BE49-F238E27FC236}">
                  <a16:creationId xmlns:a16="http://schemas.microsoft.com/office/drawing/2014/main" id="{682F9314-B673-4404-BE82-A356106137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5" y="349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7" name="Oval 15">
              <a:extLst>
                <a:ext uri="{FF2B5EF4-FFF2-40B4-BE49-F238E27FC236}">
                  <a16:creationId xmlns:a16="http://schemas.microsoft.com/office/drawing/2014/main" id="{0EEA42EF-C6E8-45B2-AC4D-17AE096A0D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40" y="349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8" name="Oval 16">
              <a:extLst>
                <a:ext uri="{FF2B5EF4-FFF2-40B4-BE49-F238E27FC236}">
                  <a16:creationId xmlns:a16="http://schemas.microsoft.com/office/drawing/2014/main" id="{9E01A76C-5606-447D-98B0-D856007A16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5" y="454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9" name="Oval 17">
              <a:extLst>
                <a:ext uri="{FF2B5EF4-FFF2-40B4-BE49-F238E27FC236}">
                  <a16:creationId xmlns:a16="http://schemas.microsoft.com/office/drawing/2014/main" id="{13F32359-D514-4F03-A1B3-C646A011F5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5" y="562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10" name="Oval 18">
              <a:extLst>
                <a:ext uri="{FF2B5EF4-FFF2-40B4-BE49-F238E27FC236}">
                  <a16:creationId xmlns:a16="http://schemas.microsoft.com/office/drawing/2014/main" id="{D9914048-ED0B-475B-89BC-49387E0431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5" y="454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11" name="Oval 19">
              <a:extLst>
                <a:ext uri="{FF2B5EF4-FFF2-40B4-BE49-F238E27FC236}">
                  <a16:creationId xmlns:a16="http://schemas.microsoft.com/office/drawing/2014/main" id="{9D53239F-2BE4-42C7-9EE9-C744317E55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40" y="454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12" name="Oval 20">
              <a:extLst>
                <a:ext uri="{FF2B5EF4-FFF2-40B4-BE49-F238E27FC236}">
                  <a16:creationId xmlns:a16="http://schemas.microsoft.com/office/drawing/2014/main" id="{01A17F50-1FA9-4388-939D-BD2C64D449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5" y="562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13" name="Oval 21">
              <a:extLst>
                <a:ext uri="{FF2B5EF4-FFF2-40B4-BE49-F238E27FC236}">
                  <a16:creationId xmlns:a16="http://schemas.microsoft.com/office/drawing/2014/main" id="{F352EC57-F6D7-4307-8E47-F70A65FA7C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40" y="562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</p:grpSp>
      <p:grpSp>
        <p:nvGrpSpPr>
          <p:cNvPr id="14" name="Skupina 13">
            <a:extLst>
              <a:ext uri="{FF2B5EF4-FFF2-40B4-BE49-F238E27FC236}">
                <a16:creationId xmlns:a16="http://schemas.microsoft.com/office/drawing/2014/main" id="{4B8BFB00-38A9-4992-A7CE-7DB7C448B210}"/>
              </a:ext>
            </a:extLst>
          </p:cNvPr>
          <p:cNvGrpSpPr>
            <a:grpSpLocks/>
          </p:cNvGrpSpPr>
          <p:nvPr/>
        </p:nvGrpSpPr>
        <p:grpSpPr bwMode="auto">
          <a:xfrm>
            <a:off x="2051720" y="4146013"/>
            <a:ext cx="441959" cy="502920"/>
            <a:chOff x="2595" y="3495"/>
            <a:chExt cx="2085" cy="2460"/>
          </a:xfrm>
        </p:grpSpPr>
        <p:sp>
          <p:nvSpPr>
            <p:cNvPr id="15" name="Oval 13">
              <a:extLst>
                <a:ext uri="{FF2B5EF4-FFF2-40B4-BE49-F238E27FC236}">
                  <a16:creationId xmlns:a16="http://schemas.microsoft.com/office/drawing/2014/main" id="{64A6A09C-A342-4B6B-AE75-D5ECDF1292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5" y="349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16" name="Oval 14">
              <a:extLst>
                <a:ext uri="{FF2B5EF4-FFF2-40B4-BE49-F238E27FC236}">
                  <a16:creationId xmlns:a16="http://schemas.microsoft.com/office/drawing/2014/main" id="{4DF0C015-2FCE-4A4F-ABC3-76680B42EB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5" y="349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17" name="Oval 15">
              <a:extLst>
                <a:ext uri="{FF2B5EF4-FFF2-40B4-BE49-F238E27FC236}">
                  <a16:creationId xmlns:a16="http://schemas.microsoft.com/office/drawing/2014/main" id="{F81022F4-2BFB-4812-B32E-3C84FC6A3D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40" y="349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18" name="Oval 16">
              <a:extLst>
                <a:ext uri="{FF2B5EF4-FFF2-40B4-BE49-F238E27FC236}">
                  <a16:creationId xmlns:a16="http://schemas.microsoft.com/office/drawing/2014/main" id="{B506B708-1D0A-48A4-9663-C745BB9410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5" y="454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19" name="Oval 17">
              <a:extLst>
                <a:ext uri="{FF2B5EF4-FFF2-40B4-BE49-F238E27FC236}">
                  <a16:creationId xmlns:a16="http://schemas.microsoft.com/office/drawing/2014/main" id="{57FFEAD7-DA2A-46F1-97A4-5818B681B5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5" y="562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20" name="Oval 18">
              <a:extLst>
                <a:ext uri="{FF2B5EF4-FFF2-40B4-BE49-F238E27FC236}">
                  <a16:creationId xmlns:a16="http://schemas.microsoft.com/office/drawing/2014/main" id="{9F0BBD7A-2697-4980-B825-5F3364E6EB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5" y="454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21" name="Oval 19">
              <a:extLst>
                <a:ext uri="{FF2B5EF4-FFF2-40B4-BE49-F238E27FC236}">
                  <a16:creationId xmlns:a16="http://schemas.microsoft.com/office/drawing/2014/main" id="{1FBADB4D-D0F4-4094-AED5-E79C18BB62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40" y="454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22" name="Oval 20">
              <a:extLst>
                <a:ext uri="{FF2B5EF4-FFF2-40B4-BE49-F238E27FC236}">
                  <a16:creationId xmlns:a16="http://schemas.microsoft.com/office/drawing/2014/main" id="{12FB106A-A497-4B90-B6DA-C3E4E6181C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5" y="562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23" name="Oval 21">
              <a:extLst>
                <a:ext uri="{FF2B5EF4-FFF2-40B4-BE49-F238E27FC236}">
                  <a16:creationId xmlns:a16="http://schemas.microsoft.com/office/drawing/2014/main" id="{D76044B8-BC24-4770-884F-336C35796E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40" y="562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</p:grpSp>
      <p:grpSp>
        <p:nvGrpSpPr>
          <p:cNvPr id="24" name="Skupina 23">
            <a:extLst>
              <a:ext uri="{FF2B5EF4-FFF2-40B4-BE49-F238E27FC236}">
                <a16:creationId xmlns:a16="http://schemas.microsoft.com/office/drawing/2014/main" id="{11D17872-AC71-4A44-9FFE-67B407D812AF}"/>
              </a:ext>
            </a:extLst>
          </p:cNvPr>
          <p:cNvGrpSpPr>
            <a:grpSpLocks/>
          </p:cNvGrpSpPr>
          <p:nvPr/>
        </p:nvGrpSpPr>
        <p:grpSpPr bwMode="auto">
          <a:xfrm>
            <a:off x="3235275" y="4146013"/>
            <a:ext cx="441959" cy="502920"/>
            <a:chOff x="2595" y="3495"/>
            <a:chExt cx="2085" cy="2460"/>
          </a:xfrm>
        </p:grpSpPr>
        <p:sp>
          <p:nvSpPr>
            <p:cNvPr id="25" name="Oval 13">
              <a:extLst>
                <a:ext uri="{FF2B5EF4-FFF2-40B4-BE49-F238E27FC236}">
                  <a16:creationId xmlns:a16="http://schemas.microsoft.com/office/drawing/2014/main" id="{B12CCEA7-5677-442E-95C5-9A0ED48EA5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5" y="349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26" name="Oval 14">
              <a:extLst>
                <a:ext uri="{FF2B5EF4-FFF2-40B4-BE49-F238E27FC236}">
                  <a16:creationId xmlns:a16="http://schemas.microsoft.com/office/drawing/2014/main" id="{6BAF2DEB-B646-4A3C-A1A6-6ABA2B2293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5" y="349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27" name="Oval 15">
              <a:extLst>
                <a:ext uri="{FF2B5EF4-FFF2-40B4-BE49-F238E27FC236}">
                  <a16:creationId xmlns:a16="http://schemas.microsoft.com/office/drawing/2014/main" id="{5E135CDA-D133-4C6E-B23E-5C20ABC936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40" y="349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28" name="Oval 16">
              <a:extLst>
                <a:ext uri="{FF2B5EF4-FFF2-40B4-BE49-F238E27FC236}">
                  <a16:creationId xmlns:a16="http://schemas.microsoft.com/office/drawing/2014/main" id="{7E1FEB23-BE0E-458B-B65E-EB566554D1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5" y="454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29" name="Oval 17">
              <a:extLst>
                <a:ext uri="{FF2B5EF4-FFF2-40B4-BE49-F238E27FC236}">
                  <a16:creationId xmlns:a16="http://schemas.microsoft.com/office/drawing/2014/main" id="{EA9C8FCC-1B83-4DCA-95D6-A48261BF94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5" y="562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30" name="Oval 18">
              <a:extLst>
                <a:ext uri="{FF2B5EF4-FFF2-40B4-BE49-F238E27FC236}">
                  <a16:creationId xmlns:a16="http://schemas.microsoft.com/office/drawing/2014/main" id="{24868344-A746-447E-9D37-D851745B57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5" y="454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31" name="Oval 19">
              <a:extLst>
                <a:ext uri="{FF2B5EF4-FFF2-40B4-BE49-F238E27FC236}">
                  <a16:creationId xmlns:a16="http://schemas.microsoft.com/office/drawing/2014/main" id="{AC824167-20D1-4AA8-9AEC-65D89FC034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40" y="454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32" name="Oval 20">
              <a:extLst>
                <a:ext uri="{FF2B5EF4-FFF2-40B4-BE49-F238E27FC236}">
                  <a16:creationId xmlns:a16="http://schemas.microsoft.com/office/drawing/2014/main" id="{03FD128D-6D86-4C0C-BFBF-0545C494D1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5" y="562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33" name="Oval 21">
              <a:extLst>
                <a:ext uri="{FF2B5EF4-FFF2-40B4-BE49-F238E27FC236}">
                  <a16:creationId xmlns:a16="http://schemas.microsoft.com/office/drawing/2014/main" id="{DB66FFC1-F7FD-4484-85DC-FE9F1A8F75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40" y="562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</p:grpSp>
      <p:grpSp>
        <p:nvGrpSpPr>
          <p:cNvPr id="34" name="Skupina 33">
            <a:extLst>
              <a:ext uri="{FF2B5EF4-FFF2-40B4-BE49-F238E27FC236}">
                <a16:creationId xmlns:a16="http://schemas.microsoft.com/office/drawing/2014/main" id="{D2D9FA81-F676-413A-821D-3C4E3A087C75}"/>
              </a:ext>
            </a:extLst>
          </p:cNvPr>
          <p:cNvGrpSpPr>
            <a:grpSpLocks/>
          </p:cNvGrpSpPr>
          <p:nvPr/>
        </p:nvGrpSpPr>
        <p:grpSpPr bwMode="auto">
          <a:xfrm>
            <a:off x="4263224" y="4135263"/>
            <a:ext cx="441959" cy="502920"/>
            <a:chOff x="2595" y="3495"/>
            <a:chExt cx="2085" cy="2460"/>
          </a:xfrm>
        </p:grpSpPr>
        <p:sp>
          <p:nvSpPr>
            <p:cNvPr id="35" name="Oval 13">
              <a:extLst>
                <a:ext uri="{FF2B5EF4-FFF2-40B4-BE49-F238E27FC236}">
                  <a16:creationId xmlns:a16="http://schemas.microsoft.com/office/drawing/2014/main" id="{722D49D3-481F-4FEA-814D-49441E9D9B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5" y="349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36" name="Oval 14">
              <a:extLst>
                <a:ext uri="{FF2B5EF4-FFF2-40B4-BE49-F238E27FC236}">
                  <a16:creationId xmlns:a16="http://schemas.microsoft.com/office/drawing/2014/main" id="{7C5B0031-6460-4E0C-801A-6546634964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5" y="349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37" name="Oval 15">
              <a:extLst>
                <a:ext uri="{FF2B5EF4-FFF2-40B4-BE49-F238E27FC236}">
                  <a16:creationId xmlns:a16="http://schemas.microsoft.com/office/drawing/2014/main" id="{0A2BCACE-F82B-4C8D-8377-D5FC179C5E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40" y="349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38" name="Oval 16">
              <a:extLst>
                <a:ext uri="{FF2B5EF4-FFF2-40B4-BE49-F238E27FC236}">
                  <a16:creationId xmlns:a16="http://schemas.microsoft.com/office/drawing/2014/main" id="{962BDFF3-449C-4B9E-8572-C5F32779E1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5" y="454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39" name="Oval 17">
              <a:extLst>
                <a:ext uri="{FF2B5EF4-FFF2-40B4-BE49-F238E27FC236}">
                  <a16:creationId xmlns:a16="http://schemas.microsoft.com/office/drawing/2014/main" id="{73EACAD1-3E94-4FC1-88A4-C7576B864A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5" y="562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40" name="Oval 18">
              <a:extLst>
                <a:ext uri="{FF2B5EF4-FFF2-40B4-BE49-F238E27FC236}">
                  <a16:creationId xmlns:a16="http://schemas.microsoft.com/office/drawing/2014/main" id="{BE579380-3391-4B91-A94C-E68BC15A34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5" y="454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41" name="Oval 19">
              <a:extLst>
                <a:ext uri="{FF2B5EF4-FFF2-40B4-BE49-F238E27FC236}">
                  <a16:creationId xmlns:a16="http://schemas.microsoft.com/office/drawing/2014/main" id="{6A5C4667-AEF7-4A47-97A6-ED093DCD47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40" y="454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42" name="Oval 20">
              <a:extLst>
                <a:ext uri="{FF2B5EF4-FFF2-40B4-BE49-F238E27FC236}">
                  <a16:creationId xmlns:a16="http://schemas.microsoft.com/office/drawing/2014/main" id="{AA7B34DE-9CFA-4140-AAD6-FB91E3C69E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5" y="562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43" name="Oval 21">
              <a:extLst>
                <a:ext uri="{FF2B5EF4-FFF2-40B4-BE49-F238E27FC236}">
                  <a16:creationId xmlns:a16="http://schemas.microsoft.com/office/drawing/2014/main" id="{2E15F604-675E-4AAD-BF5A-BCD92A631D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40" y="562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</p:grpSp>
      <p:grpSp>
        <p:nvGrpSpPr>
          <p:cNvPr id="44" name="Skupina 43">
            <a:extLst>
              <a:ext uri="{FF2B5EF4-FFF2-40B4-BE49-F238E27FC236}">
                <a16:creationId xmlns:a16="http://schemas.microsoft.com/office/drawing/2014/main" id="{13EEE8B5-01E1-4F1C-95CC-41E0E2BAB9C6}"/>
              </a:ext>
            </a:extLst>
          </p:cNvPr>
          <p:cNvGrpSpPr>
            <a:grpSpLocks/>
          </p:cNvGrpSpPr>
          <p:nvPr/>
        </p:nvGrpSpPr>
        <p:grpSpPr bwMode="auto">
          <a:xfrm>
            <a:off x="5448779" y="4112280"/>
            <a:ext cx="441959" cy="502920"/>
            <a:chOff x="2595" y="3495"/>
            <a:chExt cx="2085" cy="2460"/>
          </a:xfrm>
        </p:grpSpPr>
        <p:sp>
          <p:nvSpPr>
            <p:cNvPr id="45" name="Oval 13">
              <a:extLst>
                <a:ext uri="{FF2B5EF4-FFF2-40B4-BE49-F238E27FC236}">
                  <a16:creationId xmlns:a16="http://schemas.microsoft.com/office/drawing/2014/main" id="{A343881D-1F71-41D6-8079-0B335EEC03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5" y="349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46" name="Oval 14">
              <a:extLst>
                <a:ext uri="{FF2B5EF4-FFF2-40B4-BE49-F238E27FC236}">
                  <a16:creationId xmlns:a16="http://schemas.microsoft.com/office/drawing/2014/main" id="{8A04E2DC-0ED7-4947-A057-80D4BD705D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5" y="349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47" name="Oval 15">
              <a:extLst>
                <a:ext uri="{FF2B5EF4-FFF2-40B4-BE49-F238E27FC236}">
                  <a16:creationId xmlns:a16="http://schemas.microsoft.com/office/drawing/2014/main" id="{E82348C2-5AF8-4C70-89E8-9DBB1E6F4A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40" y="349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48" name="Oval 16">
              <a:extLst>
                <a:ext uri="{FF2B5EF4-FFF2-40B4-BE49-F238E27FC236}">
                  <a16:creationId xmlns:a16="http://schemas.microsoft.com/office/drawing/2014/main" id="{D714D1B9-B707-43DB-8D6C-92F5649DA5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5" y="454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49" name="Oval 17">
              <a:extLst>
                <a:ext uri="{FF2B5EF4-FFF2-40B4-BE49-F238E27FC236}">
                  <a16:creationId xmlns:a16="http://schemas.microsoft.com/office/drawing/2014/main" id="{0402D73A-FB87-4C95-8CA5-32C13F057B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5" y="562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50" name="Oval 18">
              <a:extLst>
                <a:ext uri="{FF2B5EF4-FFF2-40B4-BE49-F238E27FC236}">
                  <a16:creationId xmlns:a16="http://schemas.microsoft.com/office/drawing/2014/main" id="{5930D5D2-3A19-45B4-A810-6906162F5D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5" y="454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51" name="Oval 19">
              <a:extLst>
                <a:ext uri="{FF2B5EF4-FFF2-40B4-BE49-F238E27FC236}">
                  <a16:creationId xmlns:a16="http://schemas.microsoft.com/office/drawing/2014/main" id="{9A246F92-0346-482A-ABFB-2C5A66FD07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40" y="454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52" name="Oval 20">
              <a:extLst>
                <a:ext uri="{FF2B5EF4-FFF2-40B4-BE49-F238E27FC236}">
                  <a16:creationId xmlns:a16="http://schemas.microsoft.com/office/drawing/2014/main" id="{A60B8D6D-515C-4A71-9664-305AA183FA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5" y="562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53" name="Oval 21">
              <a:extLst>
                <a:ext uri="{FF2B5EF4-FFF2-40B4-BE49-F238E27FC236}">
                  <a16:creationId xmlns:a16="http://schemas.microsoft.com/office/drawing/2014/main" id="{3B0AA45F-6D57-4A8E-AFBC-43D5BF5031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40" y="562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</p:grpSp>
      <p:grpSp>
        <p:nvGrpSpPr>
          <p:cNvPr id="54" name="Skupina 53">
            <a:extLst>
              <a:ext uri="{FF2B5EF4-FFF2-40B4-BE49-F238E27FC236}">
                <a16:creationId xmlns:a16="http://schemas.microsoft.com/office/drawing/2014/main" id="{BBF19EE7-D0F7-40E7-8735-C4966CC5DEE1}"/>
              </a:ext>
            </a:extLst>
          </p:cNvPr>
          <p:cNvGrpSpPr>
            <a:grpSpLocks/>
          </p:cNvGrpSpPr>
          <p:nvPr/>
        </p:nvGrpSpPr>
        <p:grpSpPr bwMode="auto">
          <a:xfrm>
            <a:off x="3286148" y="5772554"/>
            <a:ext cx="441959" cy="502920"/>
            <a:chOff x="2595" y="3495"/>
            <a:chExt cx="2085" cy="2460"/>
          </a:xfrm>
        </p:grpSpPr>
        <p:sp>
          <p:nvSpPr>
            <p:cNvPr id="55" name="Oval 13">
              <a:extLst>
                <a:ext uri="{FF2B5EF4-FFF2-40B4-BE49-F238E27FC236}">
                  <a16:creationId xmlns:a16="http://schemas.microsoft.com/office/drawing/2014/main" id="{B0AB4ED9-1874-4935-88AC-02F877997D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5" y="349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56" name="Oval 14">
              <a:extLst>
                <a:ext uri="{FF2B5EF4-FFF2-40B4-BE49-F238E27FC236}">
                  <a16:creationId xmlns:a16="http://schemas.microsoft.com/office/drawing/2014/main" id="{C81A4775-2C2D-4065-96CA-0F6A062FFA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5" y="349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57" name="Oval 15">
              <a:extLst>
                <a:ext uri="{FF2B5EF4-FFF2-40B4-BE49-F238E27FC236}">
                  <a16:creationId xmlns:a16="http://schemas.microsoft.com/office/drawing/2014/main" id="{A2B388CF-878A-45AF-946C-6D1068E3E1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40" y="349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58" name="Oval 16">
              <a:extLst>
                <a:ext uri="{FF2B5EF4-FFF2-40B4-BE49-F238E27FC236}">
                  <a16:creationId xmlns:a16="http://schemas.microsoft.com/office/drawing/2014/main" id="{D84289DF-9530-47DB-9C0E-55BB477F01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5" y="454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59" name="Oval 17">
              <a:extLst>
                <a:ext uri="{FF2B5EF4-FFF2-40B4-BE49-F238E27FC236}">
                  <a16:creationId xmlns:a16="http://schemas.microsoft.com/office/drawing/2014/main" id="{D7C81C39-9DB8-40C1-96B7-B3AF05D5CD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5" y="562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60" name="Oval 18">
              <a:extLst>
                <a:ext uri="{FF2B5EF4-FFF2-40B4-BE49-F238E27FC236}">
                  <a16:creationId xmlns:a16="http://schemas.microsoft.com/office/drawing/2014/main" id="{11A2F394-E1D9-418D-823B-B4A8B1DEEE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5" y="454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61" name="Oval 19">
              <a:extLst>
                <a:ext uri="{FF2B5EF4-FFF2-40B4-BE49-F238E27FC236}">
                  <a16:creationId xmlns:a16="http://schemas.microsoft.com/office/drawing/2014/main" id="{F55FD039-EB01-4BFD-AE24-CBF099A745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40" y="454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62" name="Oval 20">
              <a:extLst>
                <a:ext uri="{FF2B5EF4-FFF2-40B4-BE49-F238E27FC236}">
                  <a16:creationId xmlns:a16="http://schemas.microsoft.com/office/drawing/2014/main" id="{9FE98953-BD46-4EC5-8DEC-6C63F13101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5" y="562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63" name="Oval 21">
              <a:extLst>
                <a:ext uri="{FF2B5EF4-FFF2-40B4-BE49-F238E27FC236}">
                  <a16:creationId xmlns:a16="http://schemas.microsoft.com/office/drawing/2014/main" id="{C5BCB63E-21F9-4F99-94FD-0F45B2E087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40" y="5625"/>
              <a:ext cx="240" cy="330"/>
            </a:xfrm>
            <a:prstGeom prst="ellipse">
              <a:avLst/>
            </a:prstGeom>
            <a:solidFill>
              <a:schemeClr val="dk1">
                <a:lumMod val="100000"/>
                <a:lumOff val="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>
                  <a:solidFill>
                    <a:schemeClr val="lt1">
                      <a:lumMod val="95000"/>
                      <a:lumOff val="0"/>
                    </a:schemeClr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28398" dir="3806097" algn="ctr" rotWithShape="0">
                      <a:schemeClr val="lt1">
                        <a:lumMod val="50000"/>
                        <a:lumOff val="0"/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cs-CZ"/>
            </a:p>
          </p:txBody>
        </p:sp>
      </p:grpSp>
      <p:pic>
        <p:nvPicPr>
          <p:cNvPr id="64" name="Obrázek 63">
            <a:extLst>
              <a:ext uri="{FF2B5EF4-FFF2-40B4-BE49-F238E27FC236}">
                <a16:creationId xmlns:a16="http://schemas.microsoft.com/office/drawing/2014/main" id="{49032BC4-5B2D-400F-8613-FB91E2F3D9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8239" y="1556793"/>
            <a:ext cx="1276973" cy="1090554"/>
          </a:xfrm>
          <a:prstGeom prst="rect">
            <a:avLst/>
          </a:prstGeom>
        </p:spPr>
      </p:pic>
      <p:pic>
        <p:nvPicPr>
          <p:cNvPr id="65" name="Obrázek 64">
            <a:extLst>
              <a:ext uri="{FF2B5EF4-FFF2-40B4-BE49-F238E27FC236}">
                <a16:creationId xmlns:a16="http://schemas.microsoft.com/office/drawing/2014/main" id="{9C926DAA-550C-40AD-B335-0F89563639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5683" y="1556793"/>
            <a:ext cx="1356215" cy="1087310"/>
          </a:xfrm>
          <a:prstGeom prst="rect">
            <a:avLst/>
          </a:prstGeom>
        </p:spPr>
      </p:pic>
      <p:pic>
        <p:nvPicPr>
          <p:cNvPr id="67" name="Obrázek 66">
            <a:extLst>
              <a:ext uri="{FF2B5EF4-FFF2-40B4-BE49-F238E27FC236}">
                <a16:creationId xmlns:a16="http://schemas.microsoft.com/office/drawing/2014/main" id="{FB9F7663-2B97-4910-A6DA-9ED9FA373A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34782" y="1556793"/>
            <a:ext cx="108585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80045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5F14D770-2082-4493-B8B2-219CCA7557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7904" y="2095938"/>
            <a:ext cx="4400550" cy="476250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36FE41CD-E9FC-41E5-AC4A-1AC95B392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pPr algn="ctr"/>
            <a:r>
              <a:rPr lang="cs-CZ" dirty="0">
                <a:solidFill>
                  <a:srgbClr val="C00000"/>
                </a:solidFill>
              </a:rPr>
              <a:t>6. Obsah čtyřúhelníků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E8CCE82-4742-4B57-84F1-D691EED0C21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941985"/>
            <a:ext cx="7455159" cy="1406895"/>
          </a:xfrm>
        </p:spPr>
        <p:txBody>
          <a:bodyPr/>
          <a:lstStyle/>
          <a:p>
            <a:pPr marL="0" lvl="0" indent="0">
              <a:buNone/>
            </a:pPr>
            <a:r>
              <a:rPr lang="cs-CZ" sz="1800" dirty="0"/>
              <a:t>Znáš souřadnice vrcholů čtyřúhelníků. Zjisti jejich obsah.</a:t>
            </a:r>
          </a:p>
          <a:p>
            <a:pPr marL="822960" lvl="1" indent="-457200">
              <a:buFont typeface="+mj-lt"/>
              <a:buAutoNum type="alphaUcPeriod"/>
            </a:pPr>
            <a:r>
              <a:rPr lang="cs-CZ" sz="1800" dirty="0"/>
              <a:t>O (0,0), B (4,0), C(4,5), D(0,5)    </a:t>
            </a:r>
            <a:r>
              <a:rPr lang="cs-CZ" sz="1800" b="1" dirty="0"/>
              <a:t>(3body)</a:t>
            </a:r>
            <a:endParaRPr lang="cs-CZ" sz="1800" dirty="0"/>
          </a:p>
          <a:p>
            <a:pPr marL="822960" lvl="1" indent="-457200">
              <a:buFont typeface="+mj-lt"/>
              <a:buAutoNum type="alphaUcPeriod"/>
            </a:pPr>
            <a:r>
              <a:rPr lang="cs-CZ" sz="1800" dirty="0"/>
              <a:t>K(0,0), L(3,0), M(6,4), N(3,4)     </a:t>
            </a:r>
            <a:r>
              <a:rPr lang="cs-CZ" sz="1800" b="1" dirty="0"/>
              <a:t>(5bodů)</a:t>
            </a:r>
            <a:endParaRPr lang="cs-CZ" sz="1800" dirty="0"/>
          </a:p>
          <a:p>
            <a:pPr marL="822960" lvl="1" indent="-457200">
              <a:buFont typeface="+mj-lt"/>
              <a:buAutoNum type="alphaUcPeriod"/>
            </a:pPr>
            <a:r>
              <a:rPr lang="cs-CZ" sz="1800" dirty="0"/>
              <a:t>P(0,0), R(2,-1), S(7,4), T(5,5)      </a:t>
            </a:r>
            <a:r>
              <a:rPr lang="cs-CZ" sz="1800" b="1" dirty="0"/>
              <a:t>(6bobů)</a:t>
            </a:r>
            <a:endParaRPr lang="cs-CZ" sz="1800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71074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1C1017-CE69-4CB7-9D64-C5C155014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>
                <a:solidFill>
                  <a:srgbClr val="C00000"/>
                </a:solidFill>
              </a:rPr>
              <a:t>7. Obsah trojúhelníku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E507C37-C0BE-4F01-9FC3-4F6088A65FC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8291264" cy="1944216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cs-CZ" sz="1800" dirty="0"/>
              <a:t>Zakresli trojúhelník OAB, pojmenuj o jaký typ trojúhelníku se jedná a urči jeho obsah v centimetrové mříži     </a:t>
            </a:r>
            <a:r>
              <a:rPr lang="cs-CZ" sz="1800" b="1" dirty="0"/>
              <a:t>3body</a:t>
            </a:r>
          </a:p>
          <a:p>
            <a:pPr marL="342900" indent="-342900">
              <a:buFont typeface="+mj-lt"/>
              <a:buAutoNum type="alphaUcPeriod"/>
            </a:pPr>
            <a:r>
              <a:rPr lang="cs-CZ" sz="1800" dirty="0"/>
              <a:t>Zakresli trojúhelník OAC, pojmenuj o jaký typ trojúhelníku se jedná a urči jeho obsah v centimetrové mříži     </a:t>
            </a:r>
            <a:r>
              <a:rPr lang="cs-CZ" sz="1800" b="1" dirty="0"/>
              <a:t>5bodů</a:t>
            </a:r>
          </a:p>
          <a:p>
            <a:pPr marL="342900" indent="-342900">
              <a:buFont typeface="+mj-lt"/>
              <a:buAutoNum type="alphaUcPeriod"/>
            </a:pPr>
            <a:r>
              <a:rPr lang="cs-CZ" sz="1800" dirty="0"/>
              <a:t>Urči obsahy trojúhelníků OAB a OAC a čtyřúhelníku OABC. Porovnej je a zapiš čeho sis všiml, pokus se zapsat proč tomu tak je.    </a:t>
            </a:r>
            <a:r>
              <a:rPr lang="cs-CZ" sz="1800" b="1" dirty="0"/>
              <a:t>6bodů</a:t>
            </a:r>
          </a:p>
          <a:p>
            <a:pPr marL="342900" indent="-342900">
              <a:buFont typeface="+mj-lt"/>
              <a:buAutoNum type="alphaUcPeriod"/>
            </a:pPr>
            <a:endParaRPr lang="cs-CZ" sz="1800" dirty="0"/>
          </a:p>
        </p:txBody>
      </p:sp>
      <p:pic>
        <p:nvPicPr>
          <p:cNvPr id="16" name="Obrázek 15">
            <a:extLst>
              <a:ext uri="{FF2B5EF4-FFF2-40B4-BE49-F238E27FC236}">
                <a16:creationId xmlns:a16="http://schemas.microsoft.com/office/drawing/2014/main" id="{7A406CD2-83F9-4ECB-8884-5EAC47EE06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5256" y="3356992"/>
            <a:ext cx="3943256" cy="3203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2914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Žlutá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1041</TotalTime>
  <Words>528</Words>
  <Application>Microsoft Office PowerPoint</Application>
  <PresentationFormat>Předvádění na obrazovce (4:3)</PresentationFormat>
  <Paragraphs>113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8" baseType="lpstr">
      <vt:lpstr>Calibri</vt:lpstr>
      <vt:lpstr>Cambria Math</vt:lpstr>
      <vt:lpstr>Century Schoolbook</vt:lpstr>
      <vt:lpstr>Times New Roman</vt:lpstr>
      <vt:lpstr>Wingdings</vt:lpstr>
      <vt:lpstr>Wingdings 2</vt:lpstr>
      <vt:lpstr>Arkýř</vt:lpstr>
      <vt:lpstr>Opakování </vt:lpstr>
      <vt:lpstr>Pokyny</vt:lpstr>
      <vt:lpstr>1.Poměr</vt:lpstr>
      <vt:lpstr>2.Poměr</vt:lpstr>
      <vt:lpstr>3.Úměrnost</vt:lpstr>
      <vt:lpstr>4.Slovní úloha</vt:lpstr>
      <vt:lpstr>5. čtyřúhelníky</vt:lpstr>
      <vt:lpstr>6. Obsah čtyřúhelníků</vt:lpstr>
      <vt:lpstr>7. Obsah trojúhelníku</vt:lpstr>
      <vt:lpstr>8. Záporná čísla  </vt:lpstr>
      <vt:lpstr>HODNOCENÍ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Opakování zlomků</dc:title>
  <dc:creator>petra</dc:creator>
  <cp:lastModifiedBy>petra</cp:lastModifiedBy>
  <cp:revision>87</cp:revision>
  <dcterms:created xsi:type="dcterms:W3CDTF">2013-11-21T20:26:36Z</dcterms:created>
  <dcterms:modified xsi:type="dcterms:W3CDTF">2018-04-15T08:59:10Z</dcterms:modified>
</cp:coreProperties>
</file>