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63" r:id="rId8"/>
    <p:sldId id="264" r:id="rId9"/>
    <p:sldId id="265" r:id="rId10"/>
    <p:sldId id="259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53DE-EC69-4CC7-A48E-B41B80E49EBE}" type="datetimeFigureOut">
              <a:rPr lang="cs-CZ" smtClean="0"/>
              <a:t>22.4.2018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FAE87-5AE6-403D-8B26-8BD52C18273E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53DE-EC69-4CC7-A48E-B41B80E49EBE}" type="datetimeFigureOut">
              <a:rPr lang="cs-CZ" smtClean="0"/>
              <a:t>22.4.2018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FAE87-5AE6-403D-8B26-8BD52C1827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53DE-EC69-4CC7-A48E-B41B80E49EBE}" type="datetimeFigureOut">
              <a:rPr lang="cs-CZ" smtClean="0"/>
              <a:t>22.4.2018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FAE87-5AE6-403D-8B26-8BD52C1827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53DE-EC69-4CC7-A48E-B41B80E49EBE}" type="datetimeFigureOut">
              <a:rPr lang="cs-CZ" smtClean="0"/>
              <a:t>22.4.2018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FAE87-5AE6-403D-8B26-8BD52C1827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53DE-EC69-4CC7-A48E-B41B80E49EBE}" type="datetimeFigureOut">
              <a:rPr lang="cs-CZ" smtClean="0"/>
              <a:t>22.4.2018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FAE87-5AE6-403D-8B26-8BD52C18273E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53DE-EC69-4CC7-A48E-B41B80E49EBE}" type="datetimeFigureOut">
              <a:rPr lang="cs-CZ" smtClean="0"/>
              <a:t>22.4.2018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FAE87-5AE6-403D-8B26-8BD52C1827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53DE-EC69-4CC7-A48E-B41B80E49EBE}" type="datetimeFigureOut">
              <a:rPr lang="cs-CZ" smtClean="0"/>
              <a:t>22.4.2018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FAE87-5AE6-403D-8B26-8BD52C18273E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53DE-EC69-4CC7-A48E-B41B80E49EBE}" type="datetimeFigureOut">
              <a:rPr lang="cs-CZ" smtClean="0"/>
              <a:t>22.4.2018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FAE87-5AE6-403D-8B26-8BD52C1827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53DE-EC69-4CC7-A48E-B41B80E49EBE}" type="datetimeFigureOut">
              <a:rPr lang="cs-CZ" smtClean="0"/>
              <a:t>22.4.2018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FAE87-5AE6-403D-8B26-8BD52C1827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53DE-EC69-4CC7-A48E-B41B80E49EBE}" type="datetimeFigureOut">
              <a:rPr lang="cs-CZ" smtClean="0"/>
              <a:t>22.4.2018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FAE87-5AE6-403D-8B26-8BD52C18273E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53DE-EC69-4CC7-A48E-B41B80E49EBE}" type="datetimeFigureOut">
              <a:rPr lang="cs-CZ" smtClean="0"/>
              <a:t>22.4.2018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FAE87-5AE6-403D-8B26-8BD52C1827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A2153DE-EC69-4CC7-A48E-B41B80E49EBE}" type="datetimeFigureOut">
              <a:rPr lang="cs-CZ" smtClean="0"/>
              <a:t>22.4.2018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29FAE87-5AE6-403D-8B26-8BD52C18273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Opakování na              3. písemnou práci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355976" y="3505200"/>
            <a:ext cx="2730624" cy="643880"/>
          </a:xfrm>
        </p:spPr>
        <p:txBody>
          <a:bodyPr/>
          <a:lstStyle/>
          <a:p>
            <a:pPr algn="r"/>
            <a:r>
              <a:rPr lang="cs-CZ" dirty="0" smtClean="0"/>
              <a:t>Funkce</a:t>
            </a:r>
          </a:p>
          <a:p>
            <a:pPr algn="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305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9</a:t>
            </a:r>
            <a:r>
              <a:rPr lang="cs-CZ" dirty="0" smtClean="0"/>
              <a:t>. Řešení soustavy lineárních rovnic graficky a početně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2764904"/>
          </a:xfrm>
        </p:spPr>
        <p:txBody>
          <a:bodyPr/>
          <a:lstStyle/>
          <a:p>
            <a:r>
              <a:rPr lang="cs-CZ" b="1" u="sng" dirty="0" smtClean="0"/>
              <a:t>Soustavu rovnic řeš graficky i výpočtem. Proveď zkoušku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x – 3y = 6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cs-CZ" u="sng" dirty="0" smtClean="0"/>
              <a:t>        y = x – 4 </a:t>
            </a:r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val="185721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Funkce v praxi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345638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b="1" u="sng" dirty="0" smtClean="0"/>
              <a:t>Lineární rovnicí vyjádři závislost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AutoNum type="alphaLcParenR"/>
            </a:pPr>
            <a:r>
              <a:rPr lang="cs-CZ" dirty="0" smtClean="0"/>
              <a:t>Obvodu rovnostranného trojúhelníku (y) na délce jeho strany (x)</a:t>
            </a:r>
          </a:p>
          <a:p>
            <a:pPr marL="457200" indent="-457200">
              <a:buAutoNum type="alphaLcParenR"/>
            </a:pPr>
            <a:endParaRPr lang="cs-CZ" dirty="0" smtClean="0"/>
          </a:p>
          <a:p>
            <a:pPr marL="457200" indent="-457200">
              <a:buAutoNum type="alphaLcParenR"/>
            </a:pPr>
            <a:r>
              <a:rPr lang="cs-CZ" dirty="0" smtClean="0"/>
              <a:t>Délky kružnice (y) na jejím poloměru (x)</a:t>
            </a:r>
          </a:p>
          <a:p>
            <a:pPr marL="457200" indent="-457200">
              <a:buAutoNum type="alphaLcParenR"/>
            </a:pPr>
            <a:endParaRPr lang="cs-CZ" dirty="0" smtClean="0"/>
          </a:p>
          <a:p>
            <a:pPr marL="457200" indent="-457200">
              <a:buAutoNum type="alphaLcParenR"/>
            </a:pPr>
            <a:r>
              <a:rPr lang="cs-CZ" dirty="0" smtClean="0"/>
              <a:t>Obvodu obdélníku (y) na délce jeho strany (x), jeho druhá strana na o 4cm delší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44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/>
          <a:lstStyle/>
          <a:p>
            <a:r>
              <a:rPr lang="cs-CZ" dirty="0"/>
              <a:t>2</a:t>
            </a:r>
            <a:r>
              <a:rPr lang="cs-CZ" dirty="0" smtClean="0"/>
              <a:t>. Graf funkce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400" y="1268760"/>
            <a:ext cx="8229600" cy="720080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 smtClean="0"/>
              <a:t>Rozhodni, zda se jedná o graf funkce. Pokud ano, urči její definiční obor a obor hodnot</a:t>
            </a:r>
            <a:r>
              <a:rPr lang="cs-CZ" dirty="0" smtClean="0"/>
              <a:t>. 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45" y="1988840"/>
            <a:ext cx="2378472" cy="1963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924" y="2016223"/>
            <a:ext cx="2517996" cy="1963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085769"/>
            <a:ext cx="2124236" cy="2491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085769"/>
            <a:ext cx="2840112" cy="2409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délník 3"/>
          <p:cNvSpPr/>
          <p:nvPr/>
        </p:nvSpPr>
        <p:spPr>
          <a:xfrm>
            <a:off x="6012160" y="2056842"/>
            <a:ext cx="1008112" cy="549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Obr. 2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2227761" y="2059952"/>
            <a:ext cx="1008112" cy="549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Obr. 1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1542581" y="4089065"/>
            <a:ext cx="1008112" cy="549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Obr. 3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5146922" y="4167006"/>
            <a:ext cx="1008112" cy="549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Obr. 4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04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Rostoucí a klesající funkce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9544" y="1844824"/>
            <a:ext cx="8229600" cy="964704"/>
          </a:xfrm>
        </p:spPr>
        <p:txBody>
          <a:bodyPr/>
          <a:lstStyle/>
          <a:p>
            <a:r>
              <a:rPr lang="cs-CZ" dirty="0" smtClean="0"/>
              <a:t>Rozhodni, zda je daná funkce rostoucí nebo klesající, a zdůvodněte proč. 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514123"/>
            <a:ext cx="7553521" cy="992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096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4. Sestrojení grafu funkce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64704"/>
          </a:xfrm>
        </p:spPr>
        <p:txBody>
          <a:bodyPr/>
          <a:lstStyle/>
          <a:p>
            <a:r>
              <a:rPr lang="cs-CZ" dirty="0" smtClean="0"/>
              <a:t>Sestroj graf funkce. Zapiš její definiční obor a obor hodnot. 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36912"/>
            <a:ext cx="12477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00" y="2494035"/>
            <a:ext cx="147637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700367"/>
            <a:ext cx="8953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673846"/>
            <a:ext cx="7524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704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</a:t>
            </a:r>
            <a:r>
              <a:rPr lang="cs-CZ" dirty="0" smtClean="0"/>
              <a:t>. Funkce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67544" y="1700808"/>
            <a:ext cx="8229600" cy="39170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2"/>
            </a:pPr>
            <a:r>
              <a:rPr lang="cs-CZ" b="1" u="sng" dirty="0" smtClean="0"/>
              <a:t>Rozhodni, zda jsou uvedená tvrzení pravdivá:</a:t>
            </a:r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Font typeface="Arial" pitchFamily="34" charset="0"/>
              <a:buAutoNum type="alphaLcParenR"/>
            </a:pPr>
            <a:r>
              <a:rPr lang="cs-CZ" dirty="0" smtClean="0"/>
              <a:t>Lineární funkce je dána předpisem </a:t>
            </a:r>
            <a:r>
              <a:rPr lang="cs-CZ" b="1" dirty="0" smtClean="0"/>
              <a:t>y = </a:t>
            </a:r>
            <a:r>
              <a:rPr lang="cs-CZ" b="1" dirty="0" err="1" smtClean="0"/>
              <a:t>kx</a:t>
            </a:r>
            <a:r>
              <a:rPr lang="cs-CZ" b="1" dirty="0" smtClean="0"/>
              <a:t> + q</a:t>
            </a:r>
            <a:r>
              <a:rPr lang="cs-CZ" dirty="0" smtClean="0"/>
              <a:t>, kde k a q jsou libovolná reálná čísla. Pokud platí k</a:t>
            </a:r>
            <a:r>
              <a:rPr lang="cs-CZ" dirty="0" smtClean="0">
                <a:latin typeface="Calibri"/>
              </a:rPr>
              <a:t>≠0 a q = 0, jedná se o přímou úměrnost. Definiční obor tvoří všechna čísla.</a:t>
            </a:r>
          </a:p>
          <a:p>
            <a:pPr marL="457200" indent="-457200">
              <a:buFont typeface="Arial" pitchFamily="34" charset="0"/>
              <a:buAutoNum type="alphaLcParenR"/>
            </a:pPr>
            <a:endParaRPr lang="cs-CZ" dirty="0" smtClean="0"/>
          </a:p>
          <a:p>
            <a:pPr marL="457200" indent="-457200">
              <a:buFont typeface="Arial" pitchFamily="34" charset="0"/>
              <a:buAutoNum type="alphaLcParenR"/>
            </a:pPr>
            <a:r>
              <a:rPr lang="cs-CZ" dirty="0"/>
              <a:t>Chceme-li sestrojit graf konstantní funkce, stačí, když známe souřadnice průsečíku jejího grafu s osou </a:t>
            </a:r>
            <a:r>
              <a:rPr lang="cs-CZ" dirty="0" smtClean="0"/>
              <a:t>y</a:t>
            </a:r>
          </a:p>
          <a:p>
            <a:pPr marL="457200" indent="-457200">
              <a:buFont typeface="Arial" pitchFamily="34" charset="0"/>
              <a:buAutoNum type="alphaLcParenR"/>
            </a:pPr>
            <a:endParaRPr lang="cs-CZ" dirty="0"/>
          </a:p>
          <a:p>
            <a:pPr marL="457200" indent="-457200">
              <a:buFont typeface="Arial" pitchFamily="34" charset="0"/>
              <a:buAutoNum type="alphaLcParenR"/>
            </a:pPr>
            <a:r>
              <a:rPr lang="cs-CZ" dirty="0" smtClean="0"/>
              <a:t>Grafem kvadratické funkce y = x</a:t>
            </a:r>
            <a:r>
              <a:rPr lang="cs-CZ" baseline="30000" dirty="0" smtClean="0"/>
              <a:t>2</a:t>
            </a:r>
            <a:r>
              <a:rPr lang="cs-CZ" dirty="0" smtClean="0"/>
              <a:t> je hyperbola</a:t>
            </a:r>
          </a:p>
          <a:p>
            <a:pPr marL="457200" indent="-457200">
              <a:buFont typeface="Arial" pitchFamily="34" charset="0"/>
              <a:buAutoNum type="alphaLcParenR"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457200" indent="-457200">
              <a:buFont typeface="Arial" pitchFamily="34" charset="0"/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859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</a:t>
            </a:r>
            <a:r>
              <a:rPr lang="cs-CZ" dirty="0" smtClean="0"/>
              <a:t>. Průsečík s osou 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20688"/>
          </a:xfrm>
        </p:spPr>
        <p:txBody>
          <a:bodyPr/>
          <a:lstStyle/>
          <a:p>
            <a:r>
              <a:rPr lang="cs-CZ" dirty="0" smtClean="0"/>
              <a:t>Určete průsečík lineárních funkcí s osou y</a:t>
            </a:r>
            <a:endParaRPr lang="cs-CZ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24944"/>
            <a:ext cx="6875181" cy="1746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745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Průsečík s osou x a 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04664"/>
          </a:xfrm>
        </p:spPr>
        <p:txBody>
          <a:bodyPr/>
          <a:lstStyle/>
          <a:p>
            <a:r>
              <a:rPr lang="cs-CZ" b="1" i="1" u="sng" dirty="0" smtClean="0"/>
              <a:t>Urči průsečíky s osou x a y</a:t>
            </a:r>
            <a:endParaRPr lang="cs-CZ" b="1" i="1" u="sng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529" y="2913224"/>
            <a:ext cx="6348110" cy="583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602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8. Předpis lineární funkce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20688"/>
          </a:xfrm>
        </p:spPr>
        <p:txBody>
          <a:bodyPr/>
          <a:lstStyle/>
          <a:p>
            <a:r>
              <a:rPr lang="cs-CZ" b="1" i="1" u="sng" dirty="0" smtClean="0"/>
              <a:t>Urči rovnici lineární funkce z daného grafu</a:t>
            </a:r>
            <a:endParaRPr lang="cs-CZ" b="1" i="1" u="sng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348880"/>
            <a:ext cx="2743200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180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120</TotalTime>
  <Words>270</Words>
  <Application>Microsoft Office PowerPoint</Application>
  <PresentationFormat>Předvádění na obrazovce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Přehlednost</vt:lpstr>
      <vt:lpstr>Opakování na              3. písemnou práci</vt:lpstr>
      <vt:lpstr>1. Funkce v praxi</vt:lpstr>
      <vt:lpstr>2. Graf funkce</vt:lpstr>
      <vt:lpstr>3. Rostoucí a klesající funkce</vt:lpstr>
      <vt:lpstr>4. Sestrojení grafu funkce</vt:lpstr>
      <vt:lpstr>5. Funkce</vt:lpstr>
      <vt:lpstr>6. Průsečík s osou y</vt:lpstr>
      <vt:lpstr>7. Průsečík s osou x a y</vt:lpstr>
      <vt:lpstr>8. Předpis lineární funkce</vt:lpstr>
      <vt:lpstr>9. Řešení soustavy lineárních rovnic graficky a početně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na písemnou práci</dc:title>
  <dc:creator>petra</dc:creator>
  <cp:lastModifiedBy>petra</cp:lastModifiedBy>
  <cp:revision>14</cp:revision>
  <dcterms:created xsi:type="dcterms:W3CDTF">2016-04-23T07:29:27Z</dcterms:created>
  <dcterms:modified xsi:type="dcterms:W3CDTF">2018-04-22T16:13:58Z</dcterms:modified>
</cp:coreProperties>
</file>