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05" autoAdjust="0"/>
    <p:restoredTop sz="94660"/>
  </p:normalViewPr>
  <p:slideViewPr>
    <p:cSldViewPr>
      <p:cViewPr varScale="1">
        <p:scale>
          <a:sx n="69" d="100"/>
          <a:sy n="69" d="100"/>
        </p:scale>
        <p:origin x="138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73C44-2835-4437-A927-CB5FFEA65BA1}" type="datetimeFigureOut">
              <a:rPr lang="cs-CZ" smtClean="0"/>
              <a:t>11.6.2018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73DC-AD0A-484E-A78C-932EBE557AD1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73C44-2835-4437-A927-CB5FFEA65BA1}" type="datetimeFigureOut">
              <a:rPr lang="cs-CZ" smtClean="0"/>
              <a:t>11.6.2018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73DC-AD0A-484E-A78C-932EBE557AD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73C44-2835-4437-A927-CB5FFEA65BA1}" type="datetimeFigureOut">
              <a:rPr lang="cs-CZ" smtClean="0"/>
              <a:t>11.6.2018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73DC-AD0A-484E-A78C-932EBE557AD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73C44-2835-4437-A927-CB5FFEA65BA1}" type="datetimeFigureOut">
              <a:rPr lang="cs-CZ" smtClean="0"/>
              <a:t>11.6.2018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73DC-AD0A-484E-A78C-932EBE557AD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73C44-2835-4437-A927-CB5FFEA65BA1}" type="datetimeFigureOut">
              <a:rPr lang="cs-CZ" smtClean="0"/>
              <a:t>11.6.2018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73DC-AD0A-484E-A78C-932EBE557AD1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73C44-2835-4437-A927-CB5FFEA65BA1}" type="datetimeFigureOut">
              <a:rPr lang="cs-CZ" smtClean="0"/>
              <a:t>11.6.2018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73DC-AD0A-484E-A78C-932EBE557AD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73C44-2835-4437-A927-CB5FFEA65BA1}" type="datetimeFigureOut">
              <a:rPr lang="cs-CZ" smtClean="0"/>
              <a:t>11.6.2018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73DC-AD0A-484E-A78C-932EBE557AD1}" type="slidenum">
              <a:rPr lang="cs-CZ" smtClean="0"/>
              <a:t>‹#›</a:t>
            </a:fld>
            <a:endParaRPr lang="cs-CZ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73C44-2835-4437-A927-CB5FFEA65BA1}" type="datetimeFigureOut">
              <a:rPr lang="cs-CZ" smtClean="0"/>
              <a:t>11.6.2018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73DC-AD0A-484E-A78C-932EBE557AD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73C44-2835-4437-A927-CB5FFEA65BA1}" type="datetimeFigureOut">
              <a:rPr lang="cs-CZ" smtClean="0"/>
              <a:t>11.6.2018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73DC-AD0A-484E-A78C-932EBE557AD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73C44-2835-4437-A927-CB5FFEA65BA1}" type="datetimeFigureOut">
              <a:rPr lang="cs-CZ" smtClean="0"/>
              <a:t>11.6.2018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73DC-AD0A-484E-A78C-932EBE557AD1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73C44-2835-4437-A927-CB5FFEA65BA1}" type="datetimeFigureOut">
              <a:rPr lang="cs-CZ" smtClean="0"/>
              <a:t>11.6.2018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73DC-AD0A-484E-A78C-932EBE557AD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C973C44-2835-4437-A927-CB5FFEA65BA1}" type="datetimeFigureOut">
              <a:rPr lang="cs-CZ" smtClean="0"/>
              <a:t>11.6.2018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90FD73DC-AD0A-484E-A78C-932EBE557AD1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4000" dirty="0">
                <a:solidFill>
                  <a:srgbClr val="C00000"/>
                </a:solidFill>
              </a:rPr>
              <a:t>Opakování na závěrečnou písemnou práci 7.ročník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cs-CZ" dirty="0"/>
              <a:t>Procenta</a:t>
            </a:r>
          </a:p>
          <a:p>
            <a:pPr algn="r"/>
            <a:r>
              <a:rPr lang="cs-CZ" dirty="0"/>
              <a:t>Zlomky</a:t>
            </a:r>
          </a:p>
          <a:p>
            <a:pPr algn="r"/>
            <a:r>
              <a:rPr lang="cs-CZ" dirty="0"/>
              <a:t>Čtyřúhelníky</a:t>
            </a:r>
          </a:p>
        </p:txBody>
      </p:sp>
    </p:spTree>
    <p:extLst>
      <p:ext uri="{BB962C8B-B14F-4D97-AF65-F5344CB8AC3E}">
        <p14:creationId xmlns:p14="http://schemas.microsoft.com/office/powerpoint/2010/main" val="18004705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8. Čtyřúhelníky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251520" y="1052736"/>
                <a:ext cx="5832648" cy="5184576"/>
              </a:xfrm>
            </p:spPr>
            <p:txBody>
              <a:bodyPr>
                <a:normAutofit fontScale="92500" lnSpcReduction="10000"/>
              </a:bodyPr>
              <a:lstStyle/>
              <a:p>
                <a:pPr>
                  <a:spcBef>
                    <a:spcPts val="0"/>
                  </a:spcBef>
                </a:pPr>
                <a:r>
                  <a:rPr lang="cs-CZ" sz="2400" dirty="0"/>
                  <a:t>A) Vypočítej obvod a obsah 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cs-CZ" sz="2400" dirty="0"/>
                  <a:t>            rovnoběžníku na obrázku. 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endParaRPr lang="cs-CZ" sz="2400" dirty="0"/>
              </a:p>
              <a:p>
                <a:pPr marL="0" indent="0">
                  <a:spcBef>
                    <a:spcPts val="0"/>
                  </a:spcBef>
                  <a:buNone/>
                </a:pPr>
                <a:endParaRPr lang="cs-CZ" sz="2400" dirty="0"/>
              </a:p>
              <a:p>
                <a:pPr>
                  <a:spcBef>
                    <a:spcPts val="0"/>
                  </a:spcBef>
                </a:pPr>
                <a:r>
                  <a:rPr lang="cs-CZ" sz="2400" dirty="0"/>
                  <a:t>B) Městský park má tvar kosočtverce. Výměra parku je 4000arů. Obvod parku je 3,2km. Kolik metrů ujde Pavel, když půjde chodníkem, který je znázorněn na obrázku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endParaRPr lang="cs-CZ" sz="2400" dirty="0"/>
              </a:p>
              <a:p>
                <a:pPr>
                  <a:spcBef>
                    <a:spcPts val="0"/>
                  </a:spcBef>
                </a:pPr>
                <a:endParaRPr lang="cs-CZ" sz="2400" dirty="0"/>
              </a:p>
              <a:p>
                <a:pPr>
                  <a:spcBef>
                    <a:spcPts val="0"/>
                  </a:spcBef>
                </a:pPr>
                <a:r>
                  <a:rPr lang="cs-CZ" sz="2400" dirty="0"/>
                  <a:t>C) Kolik dlaždic tvaru kosočtverce o straně 25cm a výšce 20cm je zapotřebí k vydláždění nádvoří tvaru obdélníku se stranami 30m a 28m, Jestliže spáry představují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sz="2400" b="0" i="1" smtClean="0">
                            <a:latin typeface="Cambria Math"/>
                          </a:rPr>
                          <m:t>20</m:t>
                        </m:r>
                      </m:den>
                    </m:f>
                    <m:r>
                      <a:rPr lang="cs-CZ" sz="24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cs-CZ" sz="2400" dirty="0"/>
                  <a:t>plochy? 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1052736"/>
                <a:ext cx="5832648" cy="5184576"/>
              </a:xfrm>
              <a:blipFill rotWithShape="1">
                <a:blip r:embed="rId2"/>
                <a:stretch>
                  <a:fillRect l="-627" t="-129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Skupina 9"/>
          <p:cNvGrpSpPr/>
          <p:nvPr/>
        </p:nvGrpSpPr>
        <p:grpSpPr>
          <a:xfrm>
            <a:off x="5580112" y="980728"/>
            <a:ext cx="2448272" cy="1286271"/>
            <a:chOff x="683568" y="1912303"/>
            <a:chExt cx="2664296" cy="1013742"/>
          </a:xfrm>
        </p:grpSpPr>
        <p:sp>
          <p:nvSpPr>
            <p:cNvPr id="4" name="Kosoúhelník 3"/>
            <p:cNvSpPr/>
            <p:nvPr/>
          </p:nvSpPr>
          <p:spPr>
            <a:xfrm>
              <a:off x="1187624" y="1916832"/>
              <a:ext cx="2160240" cy="720080"/>
            </a:xfrm>
            <a:prstGeom prst="parallelogram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6" name="Přímá spojnice se šipkou 5"/>
            <p:cNvCxnSpPr/>
            <p:nvPr/>
          </p:nvCxnSpPr>
          <p:spPr>
            <a:xfrm>
              <a:off x="1619672" y="1912303"/>
              <a:ext cx="0" cy="72008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" name="TextovéPole 6"/>
            <p:cNvSpPr txBox="1"/>
            <p:nvPr/>
          </p:nvSpPr>
          <p:spPr>
            <a:xfrm>
              <a:off x="1976598" y="2618268"/>
              <a:ext cx="68407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dirty="0"/>
                <a:t>42cm</a:t>
              </a:r>
            </a:p>
          </p:txBody>
        </p:sp>
        <p:sp>
          <p:nvSpPr>
            <p:cNvPr id="8" name="TextovéPole 7"/>
            <p:cNvSpPr txBox="1"/>
            <p:nvPr/>
          </p:nvSpPr>
          <p:spPr>
            <a:xfrm>
              <a:off x="1619672" y="2122983"/>
              <a:ext cx="68407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dirty="0"/>
                <a:t>15 cm</a:t>
              </a:r>
            </a:p>
          </p:txBody>
        </p:sp>
        <p:sp>
          <p:nvSpPr>
            <p:cNvPr id="9" name="TextovéPole 8"/>
            <p:cNvSpPr txBox="1"/>
            <p:nvPr/>
          </p:nvSpPr>
          <p:spPr>
            <a:xfrm>
              <a:off x="683568" y="2118455"/>
              <a:ext cx="68407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dirty="0"/>
                <a:t>27 cm</a:t>
              </a:r>
            </a:p>
          </p:txBody>
        </p:sp>
      </p:grpSp>
      <p:grpSp>
        <p:nvGrpSpPr>
          <p:cNvPr id="13" name="Skupina 12"/>
          <p:cNvGrpSpPr/>
          <p:nvPr/>
        </p:nvGrpSpPr>
        <p:grpSpPr>
          <a:xfrm>
            <a:off x="6372200" y="2499365"/>
            <a:ext cx="1850332" cy="1570423"/>
            <a:chOff x="6372200" y="2499365"/>
            <a:chExt cx="1850332" cy="1570423"/>
          </a:xfrm>
        </p:grpSpPr>
        <p:sp>
          <p:nvSpPr>
            <p:cNvPr id="11" name="Kosočtverec 10"/>
            <p:cNvSpPr/>
            <p:nvPr/>
          </p:nvSpPr>
          <p:spPr>
            <a:xfrm rot="2347713">
              <a:off x="6372200" y="2499365"/>
              <a:ext cx="1850332" cy="1570423"/>
            </a:xfrm>
            <a:prstGeom prst="diamond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" name="Obdélník 11"/>
            <p:cNvSpPr/>
            <p:nvPr/>
          </p:nvSpPr>
          <p:spPr>
            <a:xfrm>
              <a:off x="7452320" y="2708511"/>
              <a:ext cx="165930" cy="1152128"/>
            </a:xfrm>
            <a:prstGeom prst="rect">
              <a:avLst/>
            </a:prstGeom>
            <a:pattFill prst="diagBrick">
              <a:fgClr>
                <a:schemeClr val="tx1">
                  <a:lumMod val="50000"/>
                  <a:lumOff val="50000"/>
                </a:schemeClr>
              </a:fgClr>
              <a:bgClr>
                <a:schemeClr val="bg1"/>
              </a:bgClr>
            </a:patt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37931740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9. Čtyřúhelníky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8702" y="1196752"/>
            <a:ext cx="7931224" cy="4929411"/>
          </a:xfrm>
        </p:spPr>
        <p:txBody>
          <a:bodyPr>
            <a:normAutofit fontScale="92500" lnSpcReduction="10000"/>
          </a:bodyPr>
          <a:lstStyle/>
          <a:p>
            <a:r>
              <a:rPr lang="cs-CZ" sz="2400" dirty="0"/>
              <a:t>A) Vypočítej obsah trojúhelníku </a:t>
            </a:r>
          </a:p>
          <a:p>
            <a:pPr marL="0" indent="0">
              <a:buNone/>
            </a:pPr>
            <a:r>
              <a:rPr lang="cs-CZ" sz="2400" dirty="0"/>
              <a:t>          na obrázku.</a:t>
            </a:r>
          </a:p>
          <a:p>
            <a:endParaRPr lang="cs-CZ" sz="2400" dirty="0"/>
          </a:p>
          <a:p>
            <a:r>
              <a:rPr lang="cs-CZ" sz="2400" dirty="0"/>
              <a:t>B) Prudký vítr roztrhl několik stanů. Přední stěna stanu má tvar rovnoramenného trojúhelníku, se základnou o délce 1,6m a s výškou 90cm. Kolik m</a:t>
            </a:r>
            <a:r>
              <a:rPr lang="cs-CZ" sz="2400" baseline="30000" dirty="0"/>
              <a:t>2</a:t>
            </a:r>
            <a:r>
              <a:rPr lang="cs-CZ" sz="2400" dirty="0"/>
              <a:t> látky a kolik metrů zipu je potřeba pořídit na opravu předních stěn u tří stanů?</a:t>
            </a:r>
          </a:p>
          <a:p>
            <a:endParaRPr lang="cs-CZ" sz="2400" dirty="0"/>
          </a:p>
          <a:p>
            <a:r>
              <a:rPr lang="cs-CZ" sz="2400" dirty="0"/>
              <a:t>C) Štít střechy má tvar pravoúhlého trojúhelníku, v němž je umístěno obdélníkové okno. Štít je potřeba nově natřít barvou. Výška štítu je 4m, odpovídající strana k této výšce má délku 8m. Okno má rozměry 2m x 0,75m. Kolik plechovek je třeba koupit, jestliže jedna plechovka vystačí na 5m</a:t>
            </a:r>
            <a:r>
              <a:rPr lang="cs-CZ" sz="2400" baseline="30000" dirty="0"/>
              <a:t>2</a:t>
            </a:r>
            <a:r>
              <a:rPr lang="cs-CZ" sz="2400" dirty="0"/>
              <a:t> plochy?</a:t>
            </a:r>
          </a:p>
        </p:txBody>
      </p:sp>
      <p:grpSp>
        <p:nvGrpSpPr>
          <p:cNvPr id="7" name="Skupina 6"/>
          <p:cNvGrpSpPr/>
          <p:nvPr/>
        </p:nvGrpSpPr>
        <p:grpSpPr>
          <a:xfrm>
            <a:off x="5184068" y="1042417"/>
            <a:ext cx="2376264" cy="1355833"/>
            <a:chOff x="6012160" y="1196752"/>
            <a:chExt cx="2376264" cy="1355833"/>
          </a:xfrm>
        </p:grpSpPr>
        <p:sp>
          <p:nvSpPr>
            <p:cNvPr id="4" name="Pravoúhlý trojúhelník 3"/>
            <p:cNvSpPr/>
            <p:nvPr/>
          </p:nvSpPr>
          <p:spPr>
            <a:xfrm>
              <a:off x="6588224" y="1196752"/>
              <a:ext cx="1800200" cy="1080120"/>
            </a:xfrm>
            <a:prstGeom prst="rtTriangle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" name="TextovéPole 4"/>
            <p:cNvSpPr txBox="1"/>
            <p:nvPr/>
          </p:nvSpPr>
          <p:spPr>
            <a:xfrm>
              <a:off x="6941426" y="2244808"/>
              <a:ext cx="94294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dirty="0"/>
                <a:t>6,4 cm</a:t>
              </a:r>
            </a:p>
          </p:txBody>
        </p:sp>
        <p:sp>
          <p:nvSpPr>
            <p:cNvPr id="6" name="TextovéPole 5"/>
            <p:cNvSpPr txBox="1"/>
            <p:nvPr/>
          </p:nvSpPr>
          <p:spPr>
            <a:xfrm>
              <a:off x="6012160" y="1566446"/>
              <a:ext cx="7200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dirty="0"/>
                <a:t>2 cm</a:t>
              </a:r>
            </a:p>
          </p:txBody>
        </p:sp>
      </p:grp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3929" y="2924944"/>
            <a:ext cx="1180071" cy="733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938992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10. Čtyřúhelníky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5422" y="1004441"/>
            <a:ext cx="8712968" cy="525658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cs-CZ" sz="2400" dirty="0"/>
              <a:t>A) Vypočítej obvod a obsah lichoběžníku ABCD: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400" dirty="0"/>
              <a:t>           základny a = 6m; c = 3cm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400" dirty="0"/>
              <a:t>           ramena b = 4cm; d = 5cm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400" dirty="0"/>
              <a:t>           Výška lichoběžníku je shodná se stranou b. Lichoběžník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400" dirty="0"/>
              <a:t>           nejprve načrtni. </a:t>
            </a:r>
          </a:p>
          <a:p>
            <a:pPr marL="0" indent="0">
              <a:spcBef>
                <a:spcPts val="0"/>
              </a:spcBef>
              <a:buNone/>
            </a:pPr>
            <a:endParaRPr lang="cs-CZ" sz="2400" dirty="0"/>
          </a:p>
          <a:p>
            <a:pPr>
              <a:spcBef>
                <a:spcPts val="0"/>
              </a:spcBef>
            </a:pPr>
            <a:r>
              <a:rPr lang="cs-CZ" sz="2400" dirty="0"/>
              <a:t>B)  Na obrázku je plán pozemku paní Štýrské.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400" dirty="0"/>
              <a:t>           Pomoz jí vypočítat výměru pozemku.</a:t>
            </a:r>
          </a:p>
          <a:p>
            <a:pPr marL="0" indent="0">
              <a:spcBef>
                <a:spcPts val="0"/>
              </a:spcBef>
              <a:buNone/>
            </a:pPr>
            <a:endParaRPr lang="cs-CZ" sz="2400" dirty="0"/>
          </a:p>
          <a:p>
            <a:pPr marL="0" indent="0">
              <a:spcBef>
                <a:spcPts val="0"/>
              </a:spcBef>
              <a:buNone/>
            </a:pPr>
            <a:endParaRPr lang="cs-CZ" sz="2400" dirty="0"/>
          </a:p>
          <a:p>
            <a:pPr>
              <a:spcBef>
                <a:spcPts val="0"/>
              </a:spcBef>
            </a:pPr>
            <a:r>
              <a:rPr lang="cs-CZ" sz="2400" dirty="0"/>
              <a:t>C) Pat a Mat chtějí zamést terasu ve tvaru pravoúhlého   lichoběžníku. Pat ji rozdělil na dvě části.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dirty="0"/>
              <a:t>   </a:t>
            </a:r>
            <a:r>
              <a:rPr lang="cs-CZ" sz="2400" dirty="0"/>
              <a:t>Kdo bude zametat větší část terasy? 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dirty="0"/>
              <a:t>    </a:t>
            </a:r>
            <a:r>
              <a:rPr lang="cs-CZ" sz="2400" dirty="0"/>
              <a:t>Proveď důkaz výpočtem.</a:t>
            </a:r>
          </a:p>
        </p:txBody>
      </p:sp>
      <p:grpSp>
        <p:nvGrpSpPr>
          <p:cNvPr id="10" name="Skupina 9"/>
          <p:cNvGrpSpPr/>
          <p:nvPr/>
        </p:nvGrpSpPr>
        <p:grpSpPr>
          <a:xfrm>
            <a:off x="6465979" y="3271644"/>
            <a:ext cx="2684053" cy="1344829"/>
            <a:chOff x="3203848" y="3326144"/>
            <a:chExt cx="2684053" cy="1344829"/>
          </a:xfrm>
        </p:grpSpPr>
        <p:sp>
          <p:nvSpPr>
            <p:cNvPr id="4" name="Obdélník 3"/>
            <p:cNvSpPr/>
            <p:nvPr/>
          </p:nvSpPr>
          <p:spPr>
            <a:xfrm>
              <a:off x="3707904" y="3573016"/>
              <a:ext cx="576064" cy="792088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" name="Vývojový diagram: ruční vstup 4"/>
            <p:cNvSpPr/>
            <p:nvPr/>
          </p:nvSpPr>
          <p:spPr>
            <a:xfrm rot="10800000">
              <a:off x="4283968" y="3573016"/>
              <a:ext cx="864096" cy="792088"/>
            </a:xfrm>
            <a:prstGeom prst="flowChartManualInpu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6" name="TextovéPole 5"/>
            <p:cNvSpPr txBox="1"/>
            <p:nvPr/>
          </p:nvSpPr>
          <p:spPr>
            <a:xfrm>
              <a:off x="3923928" y="3326144"/>
              <a:ext cx="7200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dirty="0"/>
                <a:t>90 m</a:t>
              </a:r>
            </a:p>
          </p:txBody>
        </p:sp>
        <p:sp>
          <p:nvSpPr>
            <p:cNvPr id="7" name="TextovéPole 6"/>
            <p:cNvSpPr txBox="1"/>
            <p:nvPr/>
          </p:nvSpPr>
          <p:spPr>
            <a:xfrm>
              <a:off x="5167821" y="3661283"/>
              <a:ext cx="7200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dirty="0"/>
                <a:t>40 m</a:t>
              </a:r>
            </a:p>
          </p:txBody>
        </p:sp>
        <p:sp>
          <p:nvSpPr>
            <p:cNvPr id="8" name="TextovéPole 7"/>
            <p:cNvSpPr txBox="1"/>
            <p:nvPr/>
          </p:nvSpPr>
          <p:spPr>
            <a:xfrm>
              <a:off x="3683793" y="4363196"/>
              <a:ext cx="7200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dirty="0"/>
                <a:t>50 m</a:t>
              </a:r>
            </a:p>
          </p:txBody>
        </p:sp>
        <p:sp>
          <p:nvSpPr>
            <p:cNvPr id="9" name="TextovéPole 8"/>
            <p:cNvSpPr txBox="1"/>
            <p:nvPr/>
          </p:nvSpPr>
          <p:spPr>
            <a:xfrm>
              <a:off x="3203848" y="3826326"/>
              <a:ext cx="7200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dirty="0"/>
                <a:t>60 m</a:t>
              </a: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9273" y="404664"/>
            <a:ext cx="1630759" cy="12904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Skupina 20"/>
          <p:cNvGrpSpPr/>
          <p:nvPr/>
        </p:nvGrpSpPr>
        <p:grpSpPr>
          <a:xfrm>
            <a:off x="6105939" y="5124222"/>
            <a:ext cx="2482354" cy="1608885"/>
            <a:chOff x="6465979" y="5278111"/>
            <a:chExt cx="2482354" cy="1608885"/>
          </a:xfrm>
        </p:grpSpPr>
        <p:sp>
          <p:nvSpPr>
            <p:cNvPr id="11" name="Vývojový diagram: ruční vstup 10"/>
            <p:cNvSpPr/>
            <p:nvPr/>
          </p:nvSpPr>
          <p:spPr>
            <a:xfrm rot="16200000">
              <a:off x="6798485" y="5249723"/>
              <a:ext cx="1065214" cy="1730225"/>
            </a:xfrm>
            <a:prstGeom prst="flowChartManualInput">
              <a:avLst/>
            </a:prstGeom>
            <a:ln>
              <a:solidFill>
                <a:schemeClr val="tx1"/>
              </a:solidFill>
            </a:ln>
            <a:scene3d>
              <a:camera prst="orthographicFront">
                <a:rot lat="0" lon="1080000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" name="Pravoúhlý trojúhelník 11"/>
            <p:cNvSpPr/>
            <p:nvPr/>
          </p:nvSpPr>
          <p:spPr>
            <a:xfrm>
              <a:off x="6465979" y="5893665"/>
              <a:ext cx="1730226" cy="733931"/>
            </a:xfrm>
            <a:prstGeom prst="rtTriangl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  <a:scene3d>
              <a:camera prst="orthographicFront">
                <a:rot lat="0" lon="1080000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3" name="TextovéPole 12"/>
            <p:cNvSpPr txBox="1"/>
            <p:nvPr/>
          </p:nvSpPr>
          <p:spPr>
            <a:xfrm>
              <a:off x="6803615" y="5739776"/>
              <a:ext cx="7200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dirty="0"/>
                <a:t>Pat</a:t>
              </a:r>
            </a:p>
          </p:txBody>
        </p:sp>
        <p:sp>
          <p:nvSpPr>
            <p:cNvPr id="14" name="TextovéPole 13"/>
            <p:cNvSpPr txBox="1"/>
            <p:nvPr/>
          </p:nvSpPr>
          <p:spPr>
            <a:xfrm>
              <a:off x="7443421" y="6248979"/>
              <a:ext cx="7200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dirty="0"/>
                <a:t>Mat</a:t>
              </a:r>
            </a:p>
          </p:txBody>
        </p:sp>
        <p:sp>
          <p:nvSpPr>
            <p:cNvPr id="15" name="TextovéPole 14"/>
            <p:cNvSpPr txBox="1"/>
            <p:nvPr/>
          </p:nvSpPr>
          <p:spPr>
            <a:xfrm>
              <a:off x="8228253" y="5585888"/>
              <a:ext cx="7200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dirty="0"/>
                <a:t>1,5m</a:t>
              </a:r>
            </a:p>
          </p:txBody>
        </p:sp>
        <p:sp>
          <p:nvSpPr>
            <p:cNvPr id="16" name="TextovéPole 15"/>
            <p:cNvSpPr txBox="1"/>
            <p:nvPr/>
          </p:nvSpPr>
          <p:spPr>
            <a:xfrm>
              <a:off x="8196205" y="6171237"/>
              <a:ext cx="7200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dirty="0"/>
                <a:t>3 m</a:t>
              </a:r>
            </a:p>
          </p:txBody>
        </p:sp>
        <p:sp>
          <p:nvSpPr>
            <p:cNvPr id="18" name="TextovéPole 17"/>
            <p:cNvSpPr txBox="1"/>
            <p:nvPr/>
          </p:nvSpPr>
          <p:spPr>
            <a:xfrm>
              <a:off x="7186059" y="5278111"/>
              <a:ext cx="7200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dirty="0"/>
                <a:t>5m</a:t>
              </a:r>
            </a:p>
          </p:txBody>
        </p:sp>
        <p:sp>
          <p:nvSpPr>
            <p:cNvPr id="20" name="TextovéPole 19"/>
            <p:cNvSpPr txBox="1"/>
            <p:nvPr/>
          </p:nvSpPr>
          <p:spPr>
            <a:xfrm>
              <a:off x="7106059" y="6579219"/>
              <a:ext cx="7200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dirty="0"/>
                <a:t>8 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65403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C00000"/>
                </a:solidFill>
              </a:rPr>
              <a:t>Pravidla hodnocení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/>
          <a:lstStyle/>
          <a:p>
            <a:r>
              <a:rPr lang="cs-CZ" b="1" dirty="0"/>
              <a:t>Z každé části si </a:t>
            </a:r>
            <a:r>
              <a:rPr lang="cs-CZ" b="1" u="sng" dirty="0"/>
              <a:t>vyber 1 příklad </a:t>
            </a:r>
            <a:r>
              <a:rPr lang="cs-CZ" b="1" dirty="0"/>
              <a:t>dané úrovně</a:t>
            </a:r>
          </a:p>
          <a:p>
            <a:pPr marL="0" indent="0">
              <a:buNone/>
            </a:pPr>
            <a:r>
              <a:rPr lang="cs-CZ" dirty="0"/>
              <a:t>   A – základní   B -  pokročilá      C- expertní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Hodnocení:     všechna B správně  známka 1</a:t>
            </a:r>
          </a:p>
          <a:p>
            <a:pPr marL="0" indent="0">
              <a:buNone/>
            </a:pPr>
            <a:r>
              <a:rPr lang="cs-CZ" dirty="0"/>
              <a:t>                          všechna A správně známka 3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832782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C00000"/>
                </a:solidFill>
              </a:rPr>
              <a:t>1. Zlomky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V březnu stálo kolo 4800,-Kč. Kolik Kč stálo kolo téhož roku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A) v červnu, když jeho cenu snížili o třetinu a ještě o 400,-Kč?</a:t>
            </a:r>
          </a:p>
          <a:p>
            <a:endParaRPr lang="cs-CZ" dirty="0"/>
          </a:p>
          <a:p>
            <a:r>
              <a:rPr lang="cs-CZ" dirty="0"/>
              <a:t>B) v lednu, když od té doby cenu snížili o šestinu?</a:t>
            </a:r>
          </a:p>
          <a:p>
            <a:endParaRPr lang="cs-CZ" dirty="0"/>
          </a:p>
          <a:p>
            <a:r>
              <a:rPr lang="cs-CZ" dirty="0"/>
              <a:t>C) v lednu, když od té doby cenu snížili o čtvrtinu a ještě o 600,-?</a:t>
            </a:r>
          </a:p>
        </p:txBody>
      </p:sp>
    </p:spTree>
    <p:extLst>
      <p:ext uri="{BB962C8B-B14F-4D97-AF65-F5344CB8AC3E}">
        <p14:creationId xmlns:p14="http://schemas.microsoft.com/office/powerpoint/2010/main" val="1470717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rgbClr val="C00000"/>
                </a:solidFill>
              </a:rPr>
              <a:t>2. Procenta</a:t>
            </a:r>
          </a:p>
        </p:txBody>
      </p:sp>
      <p:sp>
        <p:nvSpPr>
          <p:cNvPr id="15" name="Zástupný symbol pro text 3"/>
          <p:cNvSpPr>
            <a:spLocks noGrp="1"/>
          </p:cNvSpPr>
          <p:nvPr>
            <p:ph type="body" idx="4294967295"/>
          </p:nvPr>
        </p:nvSpPr>
        <p:spPr>
          <a:xfrm>
            <a:off x="3712732" y="1268760"/>
            <a:ext cx="1727200" cy="431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800" dirty="0">
                <a:solidFill>
                  <a:srgbClr val="C00000"/>
                </a:solidFill>
              </a:rPr>
              <a:t>Úroveň B</a:t>
            </a:r>
          </a:p>
        </p:txBody>
      </p:sp>
      <p:sp>
        <p:nvSpPr>
          <p:cNvPr id="17" name="Zástupný symbol pro obsah 2"/>
          <p:cNvSpPr>
            <a:spLocks noGrp="1"/>
          </p:cNvSpPr>
          <p:nvPr>
            <p:ph sz="half" idx="4294967295"/>
          </p:nvPr>
        </p:nvSpPr>
        <p:spPr>
          <a:xfrm>
            <a:off x="3142743" y="1775308"/>
            <a:ext cx="2741613" cy="4230132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cs-CZ" sz="1800" dirty="0"/>
              <a:t>Porovnej výsledky, zapiš znaménko nerovnosti či rovnosti a hodnotu rozdílu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sz="1600" b="1" dirty="0"/>
              <a:t>30% z 200             75% z 80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sz="1800" dirty="0"/>
              <a:t>Vypočítej</a:t>
            </a:r>
          </a:p>
          <a:p>
            <a:pPr marL="0" indent="0">
              <a:buNone/>
            </a:pPr>
            <a:r>
              <a:rPr lang="cs-CZ" sz="2000" b="1" dirty="0"/>
              <a:t>0,5% z               je 2,5</a:t>
            </a:r>
          </a:p>
          <a:p>
            <a:pPr marL="0" indent="0">
              <a:buNone/>
            </a:pPr>
            <a:r>
              <a:rPr lang="cs-CZ" sz="2000" b="1" dirty="0"/>
              <a:t>   </a:t>
            </a:r>
          </a:p>
          <a:p>
            <a:pPr marL="0" indent="0">
              <a:buNone/>
            </a:pPr>
            <a:r>
              <a:rPr lang="cs-CZ" sz="2000" b="1" dirty="0"/>
              <a:t>             % z 5 je 20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idx="4294967295"/>
          </p:nvPr>
        </p:nvSpPr>
        <p:spPr>
          <a:xfrm>
            <a:off x="283337" y="1268760"/>
            <a:ext cx="1727200" cy="638175"/>
          </a:xfrm>
        </p:spPr>
        <p:txBody>
          <a:bodyPr/>
          <a:lstStyle/>
          <a:p>
            <a:r>
              <a:rPr lang="cs-CZ" sz="1800" dirty="0">
                <a:solidFill>
                  <a:srgbClr val="C00000"/>
                </a:solidFill>
              </a:rPr>
              <a:t>Úroveň A</a:t>
            </a:r>
          </a:p>
        </p:txBody>
      </p:sp>
      <p:sp>
        <p:nvSpPr>
          <p:cNvPr id="16" name="Zástupný symbol pro text 3"/>
          <p:cNvSpPr>
            <a:spLocks noGrp="1"/>
          </p:cNvSpPr>
          <p:nvPr>
            <p:ph type="body" sz="quarter" idx="4294967295"/>
          </p:nvPr>
        </p:nvSpPr>
        <p:spPr>
          <a:xfrm>
            <a:off x="6557909" y="1196752"/>
            <a:ext cx="1728787" cy="432048"/>
          </a:xfrm>
        </p:spPr>
        <p:txBody>
          <a:bodyPr>
            <a:normAutofit/>
          </a:bodyPr>
          <a:lstStyle/>
          <a:p>
            <a:r>
              <a:rPr lang="cs-CZ" sz="1800" dirty="0">
                <a:solidFill>
                  <a:srgbClr val="C00000"/>
                </a:solidFill>
              </a:rPr>
              <a:t>Úroveň 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Zástupný symbol pro obsah 2"/>
              <p:cNvSpPr>
                <a:spLocks noGrp="1"/>
              </p:cNvSpPr>
              <p:nvPr>
                <p:ph sz="quarter" idx="4294967295"/>
              </p:nvPr>
            </p:nvSpPr>
            <p:spPr>
              <a:xfrm>
                <a:off x="6051497" y="1728788"/>
                <a:ext cx="2741612" cy="4508524"/>
              </a:xfrm>
              <a:ln>
                <a:solidFill>
                  <a:schemeClr val="tx1"/>
                </a:solidFill>
              </a:ln>
            </p:spPr>
            <p:txBody>
              <a:bodyPr>
                <a:normAutofit lnSpcReduction="10000"/>
              </a:bodyPr>
              <a:lstStyle/>
              <a:p>
                <a:r>
                  <a:rPr lang="cs-CZ" sz="1800" dirty="0"/>
                  <a:t>Porovnej výsledky, zapiš znaménko nerovnosti či rovnosti a hodnotu rozdílu</a:t>
                </a:r>
              </a:p>
              <a:p>
                <a:endParaRPr lang="cs-CZ" dirty="0"/>
              </a:p>
              <a:p>
                <a:pPr marL="0" indent="0">
                  <a:buNone/>
                </a:pPr>
                <a:r>
                  <a:rPr lang="cs-CZ" sz="1600" b="1" dirty="0"/>
                  <a:t>40% z  75              70% z 40</a:t>
                </a:r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endParaRPr lang="cs-CZ" dirty="0"/>
              </a:p>
              <a:p>
                <a:r>
                  <a:rPr lang="cs-CZ" sz="1800" dirty="0"/>
                  <a:t>Vypočítej</a:t>
                </a:r>
              </a:p>
              <a:p>
                <a:pPr marL="0" indent="0">
                  <a:buNone/>
                </a:pPr>
                <a:r>
                  <a:rPr lang="cs-CZ" sz="2000" b="1" dirty="0"/>
                  <a:t>80% z               je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000" b="1" i="1" smtClean="0">
                            <a:latin typeface="Cambria Math"/>
                          </a:rPr>
                          <m:t>𝟖</m:t>
                        </m:r>
                      </m:num>
                      <m:den>
                        <m:r>
                          <a:rPr lang="cs-CZ" sz="2000" b="1" i="1" smtClean="0">
                            <a:latin typeface="Cambria Math"/>
                          </a:rPr>
                          <m:t>𝟏𝟎𝟎</m:t>
                        </m:r>
                      </m:den>
                    </m:f>
                  </m:oMath>
                </a14:m>
                <a:endParaRPr lang="cs-CZ" sz="2000" b="1" dirty="0"/>
              </a:p>
              <a:p>
                <a:pPr marL="0" indent="0">
                  <a:buNone/>
                </a:pPr>
                <a:r>
                  <a:rPr lang="cs-CZ" sz="2000" b="1" dirty="0"/>
                  <a:t>   </a:t>
                </a:r>
              </a:p>
              <a:p>
                <a:pPr marL="0" indent="0">
                  <a:buNone/>
                </a:pPr>
                <a:r>
                  <a:rPr lang="cs-CZ" sz="2000" b="1" dirty="0"/>
                  <a:t>             % z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000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sz="2000" b="1" i="1" smtClean="0">
                            <a:latin typeface="Cambria Math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cs-CZ" sz="2000" b="1" dirty="0"/>
                  <a:t> je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000" b="1" i="1" smtClean="0"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cs-CZ" sz="2000" b="1" i="1" smtClean="0"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endParaRPr lang="cs-CZ" sz="2000" b="1" dirty="0"/>
              </a:p>
            </p:txBody>
          </p:sp>
        </mc:Choice>
        <mc:Fallback xmlns="">
          <p:sp>
            <p:nvSpPr>
              <p:cNvPr id="18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294967295"/>
              </p:nvPr>
            </p:nvSpPr>
            <p:spPr>
              <a:xfrm>
                <a:off x="6051497" y="1728788"/>
                <a:ext cx="2741612" cy="4508524"/>
              </a:xfrm>
              <a:blipFill rotWithShape="1">
                <a:blip r:embed="rId2"/>
                <a:stretch>
                  <a:fillRect l="-2217" t="-1080" r="-2661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Zástupný symbol pro obsah 2"/>
          <p:cNvSpPr>
            <a:spLocks noGrp="1"/>
          </p:cNvSpPr>
          <p:nvPr>
            <p:ph sz="half" idx="4294967295"/>
          </p:nvPr>
        </p:nvSpPr>
        <p:spPr>
          <a:xfrm>
            <a:off x="179512" y="1783861"/>
            <a:ext cx="2743200" cy="4153797"/>
          </a:xfrm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r>
              <a:rPr lang="cs-CZ" sz="1800" dirty="0"/>
              <a:t>Porovnej výsledky, zapiš znaménko nerovnosti či rovnosti a hodnotu rozdílu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sz="1800" b="1" dirty="0"/>
              <a:t>  </a:t>
            </a:r>
            <a:r>
              <a:rPr lang="cs-CZ" sz="1600" b="1" dirty="0"/>
              <a:t>1% z 500             25% z 8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sz="1800" dirty="0"/>
              <a:t>Vypočítej</a:t>
            </a:r>
          </a:p>
          <a:p>
            <a:pPr marL="0" indent="0">
              <a:buNone/>
            </a:pPr>
            <a:r>
              <a:rPr lang="cs-CZ" sz="2000" b="1" dirty="0"/>
              <a:t>46% z               je 138</a:t>
            </a:r>
          </a:p>
          <a:p>
            <a:pPr marL="0" indent="0">
              <a:buNone/>
            </a:pPr>
            <a:r>
              <a:rPr lang="cs-CZ" sz="2000" b="1" dirty="0"/>
              <a:t>   </a:t>
            </a:r>
          </a:p>
          <a:p>
            <a:pPr marL="0" indent="0">
              <a:buNone/>
            </a:pPr>
            <a:r>
              <a:rPr lang="cs-CZ" sz="2000" b="1" dirty="0"/>
              <a:t>             % z 120 je 6</a:t>
            </a:r>
          </a:p>
        </p:txBody>
      </p:sp>
      <p:sp>
        <p:nvSpPr>
          <p:cNvPr id="7" name="Obdélník 6"/>
          <p:cNvSpPr/>
          <p:nvPr/>
        </p:nvSpPr>
        <p:spPr>
          <a:xfrm>
            <a:off x="1335253" y="3261010"/>
            <a:ext cx="504056" cy="288032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1335253" y="3699869"/>
            <a:ext cx="504056" cy="28803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bdélník 11"/>
          <p:cNvSpPr/>
          <p:nvPr/>
        </p:nvSpPr>
        <p:spPr>
          <a:xfrm>
            <a:off x="392985" y="5295280"/>
            <a:ext cx="615423" cy="35165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/>
              <a:t>cc</a:t>
            </a:r>
            <a:endParaRPr lang="cs-CZ" dirty="0"/>
          </a:p>
        </p:txBody>
      </p:sp>
      <p:sp>
        <p:nvSpPr>
          <p:cNvPr id="14" name="Obdélník 13"/>
          <p:cNvSpPr/>
          <p:nvPr/>
        </p:nvSpPr>
        <p:spPr>
          <a:xfrm>
            <a:off x="1168817" y="4600716"/>
            <a:ext cx="670492" cy="35165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/>
              <a:t>cc</a:t>
            </a:r>
            <a:endParaRPr lang="cs-CZ" dirty="0"/>
          </a:p>
        </p:txBody>
      </p:sp>
      <p:sp>
        <p:nvSpPr>
          <p:cNvPr id="19" name="Obdélník 18"/>
          <p:cNvSpPr/>
          <p:nvPr/>
        </p:nvSpPr>
        <p:spPr>
          <a:xfrm>
            <a:off x="4370541" y="3369975"/>
            <a:ext cx="504056" cy="288032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Obdélník 19"/>
          <p:cNvSpPr/>
          <p:nvPr/>
        </p:nvSpPr>
        <p:spPr>
          <a:xfrm>
            <a:off x="4368859" y="3802430"/>
            <a:ext cx="504056" cy="28803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Obdélník 20"/>
          <p:cNvSpPr/>
          <p:nvPr/>
        </p:nvSpPr>
        <p:spPr>
          <a:xfrm>
            <a:off x="3411880" y="5497889"/>
            <a:ext cx="615423" cy="35165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/>
              <a:t>cc</a:t>
            </a:r>
            <a:endParaRPr lang="cs-CZ" dirty="0"/>
          </a:p>
        </p:txBody>
      </p:sp>
      <p:sp>
        <p:nvSpPr>
          <p:cNvPr id="22" name="Obdélník 21"/>
          <p:cNvSpPr/>
          <p:nvPr/>
        </p:nvSpPr>
        <p:spPr>
          <a:xfrm>
            <a:off x="4204105" y="4926586"/>
            <a:ext cx="670492" cy="35165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/>
              <a:t>cc</a:t>
            </a:r>
            <a:endParaRPr lang="cs-CZ" dirty="0"/>
          </a:p>
        </p:txBody>
      </p:sp>
      <p:sp>
        <p:nvSpPr>
          <p:cNvPr id="23" name="Obdélník 22"/>
          <p:cNvSpPr/>
          <p:nvPr/>
        </p:nvSpPr>
        <p:spPr>
          <a:xfrm>
            <a:off x="7253615" y="3247216"/>
            <a:ext cx="504056" cy="288032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Obdélník 23"/>
          <p:cNvSpPr/>
          <p:nvPr/>
        </p:nvSpPr>
        <p:spPr>
          <a:xfrm>
            <a:off x="7253615" y="3671477"/>
            <a:ext cx="504056" cy="28803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Obdélník 24"/>
          <p:cNvSpPr/>
          <p:nvPr/>
        </p:nvSpPr>
        <p:spPr>
          <a:xfrm>
            <a:off x="6410213" y="5497889"/>
            <a:ext cx="615423" cy="35165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/>
              <a:t>cc</a:t>
            </a:r>
            <a:endParaRPr lang="cs-CZ" dirty="0"/>
          </a:p>
        </p:txBody>
      </p:sp>
      <p:sp>
        <p:nvSpPr>
          <p:cNvPr id="26" name="Obdélník 25"/>
          <p:cNvSpPr/>
          <p:nvPr/>
        </p:nvSpPr>
        <p:spPr>
          <a:xfrm>
            <a:off x="7087057" y="4750758"/>
            <a:ext cx="670492" cy="35165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/>
              <a:t>cc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0309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cs-CZ" dirty="0">
                <a:solidFill>
                  <a:srgbClr val="C00000"/>
                </a:solidFill>
              </a:rPr>
              <a:t>3. Procenta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3"/>
            <a:ext cx="8229600" cy="648072"/>
          </a:xfrm>
        </p:spPr>
        <p:txBody>
          <a:bodyPr>
            <a:normAutofit fontScale="92500"/>
          </a:bodyPr>
          <a:lstStyle/>
          <a:p>
            <a:r>
              <a:rPr lang="cs-CZ" sz="2800" u="sng" dirty="0"/>
              <a:t>Rozhodni, zda je dané tvrzení pravda nebo nepravda</a:t>
            </a:r>
          </a:p>
          <a:p>
            <a:pPr marL="0" indent="0">
              <a:buNone/>
            </a:pPr>
            <a:endParaRPr lang="cs-CZ" sz="2800" u="sng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539552" y="2132856"/>
            <a:ext cx="5400600" cy="374441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2000" dirty="0"/>
          </a:p>
          <a:p>
            <a:pPr>
              <a:buFont typeface="+mj-lt"/>
              <a:buAutoNum type="alphaUcPeriod"/>
            </a:pPr>
            <a:r>
              <a:rPr lang="cs-CZ" sz="2000" dirty="0"/>
              <a:t>Zvýšit cenu o 100% znamená cenu zdvojnásobit</a:t>
            </a:r>
          </a:p>
          <a:p>
            <a:pPr>
              <a:buFont typeface="+mj-lt"/>
              <a:buAutoNum type="alphaUcPeriod"/>
            </a:pPr>
            <a:endParaRPr lang="cs-CZ" sz="2000" dirty="0"/>
          </a:p>
          <a:p>
            <a:pPr>
              <a:buFont typeface="+mj-lt"/>
              <a:buAutoNum type="alphaUcPeriod"/>
            </a:pPr>
            <a:endParaRPr lang="cs-CZ" sz="2000" dirty="0"/>
          </a:p>
          <a:p>
            <a:pPr>
              <a:buFont typeface="+mj-lt"/>
              <a:buAutoNum type="alphaUcPeriod"/>
            </a:pPr>
            <a:r>
              <a:rPr lang="cs-CZ" sz="2000" dirty="0"/>
              <a:t>Snížit cenu o čtvrtinu znamená totéž, jako snížit cenu na čtvrtinu</a:t>
            </a:r>
          </a:p>
          <a:p>
            <a:pPr>
              <a:buFont typeface="+mj-lt"/>
              <a:buAutoNum type="alphaUcPeriod"/>
            </a:pPr>
            <a:endParaRPr lang="cs-CZ" sz="2000" dirty="0"/>
          </a:p>
          <a:p>
            <a:pPr>
              <a:buFont typeface="+mj-lt"/>
              <a:buAutoNum type="alphaUcPeriod"/>
            </a:pPr>
            <a:r>
              <a:rPr lang="cs-CZ" sz="2000" dirty="0"/>
              <a:t>Pokud cenu 140Kč zvýším o 20% a potom výslednou cenu snížím o 20%, bude konečná cena opět 140Kč</a:t>
            </a:r>
          </a:p>
          <a:p>
            <a:pPr>
              <a:buFont typeface="+mj-lt"/>
              <a:buAutoNum type="alphaUcPeriod"/>
            </a:pPr>
            <a:endParaRPr lang="cs-CZ" sz="20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6156176" y="2564904"/>
            <a:ext cx="1224136" cy="369332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PRAVDA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7524328" y="2564904"/>
            <a:ext cx="1440160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NEPRAVDA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6156176" y="4725144"/>
            <a:ext cx="1224136" cy="369332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PRAVDA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7524328" y="4725144"/>
            <a:ext cx="1440160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NEPRAVDA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6156176" y="3635732"/>
            <a:ext cx="1224136" cy="369332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PRAVDA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7524328" y="3635732"/>
            <a:ext cx="1440160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NEPRAVDA</a:t>
            </a:r>
          </a:p>
        </p:txBody>
      </p:sp>
    </p:spTree>
    <p:extLst>
      <p:ext uri="{BB962C8B-B14F-4D97-AF65-F5344CB8AC3E}">
        <p14:creationId xmlns:p14="http://schemas.microsoft.com/office/powerpoint/2010/main" val="4845388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5215492"/>
            <a:ext cx="1047799" cy="15913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8568" y="692696"/>
            <a:ext cx="1368152" cy="8951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C00000"/>
                </a:solidFill>
              </a:rPr>
              <a:t>4. Procenta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cs-CZ" dirty="0"/>
              <a:t>Boty byly zlevněny z 560Kč na 454Kč. O kolik procent zlevnil obchodník boty?</a:t>
            </a:r>
          </a:p>
          <a:p>
            <a:pPr marL="514350" indent="-514350">
              <a:buFont typeface="+mj-lt"/>
              <a:buAutoNum type="alphaUcPeriod"/>
            </a:pPr>
            <a:endParaRPr lang="cs-CZ" dirty="0"/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V obchodě zlevnili oblek o 185Kč a nyní stojí 1725Kč. Kolika procentní bylo zlevnění?</a:t>
            </a:r>
          </a:p>
          <a:p>
            <a:pPr marL="514350" indent="-514350">
              <a:buFont typeface="+mj-lt"/>
              <a:buAutoNum type="alphaUcPeriod"/>
            </a:pPr>
            <a:endParaRPr lang="cs-CZ" dirty="0"/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MP3 přehrávač stál původně 2730Kč, potom byl dvakrát zlevněn celkem o 650Kč. Při prvním zlevnění se cena snížila o 12%. Určete, o kolik procent se snížila cena při druhém zlevnění.</a:t>
            </a:r>
          </a:p>
        </p:txBody>
      </p:sp>
    </p:spTree>
    <p:extLst>
      <p:ext uri="{BB962C8B-B14F-4D97-AF65-F5344CB8AC3E}">
        <p14:creationId xmlns:p14="http://schemas.microsoft.com/office/powerpoint/2010/main" val="1092262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25" y="5160003"/>
            <a:ext cx="1285875" cy="170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24944"/>
            <a:ext cx="1885181" cy="1079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C00000"/>
                </a:solidFill>
              </a:rPr>
              <a:t>5. Procenta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cs-CZ" dirty="0"/>
              <a:t>Ovocnáři založili sad. Z vysázených stromků se ujalo 1200, což je 96% úspěšnost. Kolik stromků původně vysadili?</a:t>
            </a:r>
          </a:p>
          <a:p>
            <a:pPr marL="514350" indent="-514350">
              <a:buFont typeface="+mj-lt"/>
              <a:buAutoNum type="alphaUcPeriod"/>
            </a:pPr>
            <a:endParaRPr lang="cs-CZ" dirty="0"/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Sušením ztrácejí jablka 85% své hmotnosti. Kolik kg sušených jablek získáme u 820kg čerstvých?</a:t>
            </a:r>
          </a:p>
          <a:p>
            <a:pPr marL="514350" indent="-514350">
              <a:buFont typeface="+mj-lt"/>
              <a:buAutoNum type="alphaUcPeriod"/>
            </a:pPr>
            <a:endParaRPr lang="cs-CZ" dirty="0"/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Jak těžké bochníky těsta musí připravit v pekárně, ztratí-li chléb pečením 12% hmotnosti a mají-li bochníky po upečení vážit 2kg? Výsledek uveďte s přesností na gramy.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7075" y="-19392"/>
            <a:ext cx="2066925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70470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9185" y="2133600"/>
            <a:ext cx="154305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9668" y="4617926"/>
            <a:ext cx="1164332" cy="2240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707"/>
            <a:ext cx="3305175" cy="1484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427157" y="397054"/>
            <a:ext cx="5122912" cy="706090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C00000"/>
                </a:solidFill>
              </a:rPr>
              <a:t>6. Procenta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96752"/>
                <a:ext cx="8229600" cy="5328592"/>
              </a:xfrm>
            </p:spPr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lphaUcPeriod"/>
                </a:pPr>
                <a:r>
                  <a:rPr lang="cs-CZ" sz="2400" dirty="0"/>
                  <a:t>V měšci bylo 180 kuliček. Z toho 20% červených, 50 kuliček je modrých a zbytek zelených. Vypočítejte, kolik kuliček je červených a kolik zelených.</a:t>
                </a:r>
              </a:p>
              <a:p>
                <a:pPr marL="514350" indent="-514350">
                  <a:buFont typeface="+mj-lt"/>
                  <a:buAutoNum type="alphaUcPeriod"/>
                </a:pPr>
                <a:endParaRPr lang="cs-CZ" sz="2400" dirty="0"/>
              </a:p>
              <a:p>
                <a:pPr marL="514350" indent="-514350">
                  <a:buFont typeface="+mj-lt"/>
                  <a:buAutoNum type="alphaUcPeriod"/>
                </a:pPr>
                <a:r>
                  <a:rPr lang="cs-CZ" sz="2400" dirty="0"/>
                  <a:t>Tabulku čokolády si tři kamarádi rozdělili následujícím způsobem. Petr si vzal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cs-CZ" sz="2400" b="0" i="1" smtClean="0">
                            <a:latin typeface="Cambria Math"/>
                          </a:rPr>
                          <m:t>7</m:t>
                        </m:r>
                      </m:den>
                    </m:f>
                  </m:oMath>
                </a14:m>
                <a:r>
                  <a:rPr lang="cs-CZ" sz="2400" dirty="0"/>
                  <a:t>, Lukáš 30% a zbytek si vzal Michal. Který z nich měl nejvíce čokolády?</a:t>
                </a:r>
              </a:p>
              <a:p>
                <a:pPr marL="514350" indent="-514350">
                  <a:buFont typeface="+mj-lt"/>
                  <a:buAutoNum type="alphaUcPeriod"/>
                </a:pPr>
                <a:endParaRPr lang="cs-CZ" sz="2400" dirty="0"/>
              </a:p>
              <a:p>
                <a:pPr marL="514350" indent="-514350">
                  <a:buFont typeface="+mj-lt"/>
                  <a:buAutoNum type="alphaUcPeriod"/>
                </a:pPr>
                <a:r>
                  <a:rPr lang="cs-CZ" sz="2400" dirty="0"/>
                  <a:t>Na zalesněné pasece bylo vysázeno 5000 stromků. Jehličnanů bylo použito 30% a z toho množství borovice tvořila 20%. Ze všech vysázených semenáčků borovice se ujalo 90% stromků. Vypočítejte, kolik vyroste na pasece borovic.</a:t>
                </a:r>
              </a:p>
              <a:p>
                <a:pPr marL="514350" indent="-514350">
                  <a:buFont typeface="+mj-lt"/>
                  <a:buAutoNum type="alphaUcPeriod"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96752"/>
                <a:ext cx="8229600" cy="5328592"/>
              </a:xfrm>
              <a:blipFill rotWithShape="1">
                <a:blip r:embed="rId5"/>
                <a:stretch>
                  <a:fillRect l="-593" t="-801" r="-1407" b="-205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71231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C00000"/>
                </a:solidFill>
              </a:rPr>
              <a:t>7. Čtyřúhel</a:t>
            </a:r>
            <a:r>
              <a:rPr lang="cs-CZ" dirty="0"/>
              <a:t>níky – společné ABC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Pojmenuj, co nejpřesněji geometrický útvar na obrázku</a:t>
            </a:r>
          </a:p>
          <a:p>
            <a:pPr marL="514350" indent="-514350">
              <a:buAutoNum type="alphaLcParenR"/>
            </a:pPr>
            <a:r>
              <a:rPr lang="cs-CZ" dirty="0"/>
              <a:t>                            b)                             c)</a:t>
            </a:r>
          </a:p>
          <a:p>
            <a:pPr marL="514350" indent="-514350">
              <a:buAutoNum type="alphaLcParenR"/>
            </a:pPr>
            <a:endParaRPr lang="cs-CZ" dirty="0"/>
          </a:p>
          <a:p>
            <a:pPr marL="514350" indent="-514350">
              <a:buAutoNum type="alphaLcParenR"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d)                                  e)              </a:t>
            </a:r>
          </a:p>
        </p:txBody>
      </p:sp>
      <p:sp>
        <p:nvSpPr>
          <p:cNvPr id="4" name="Rovnoramenný trojúhelník 3"/>
          <p:cNvSpPr/>
          <p:nvPr/>
        </p:nvSpPr>
        <p:spPr>
          <a:xfrm rot="18267016">
            <a:off x="575556" y="2271040"/>
            <a:ext cx="1800200" cy="792088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Kosočtverec 4"/>
          <p:cNvSpPr/>
          <p:nvPr/>
        </p:nvSpPr>
        <p:spPr>
          <a:xfrm>
            <a:off x="4283968" y="4361494"/>
            <a:ext cx="1440160" cy="1368152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Kosoúhelník 6"/>
          <p:cNvSpPr/>
          <p:nvPr/>
        </p:nvSpPr>
        <p:spPr>
          <a:xfrm>
            <a:off x="7092280" y="2529600"/>
            <a:ext cx="1584176" cy="648072"/>
          </a:xfrm>
          <a:prstGeom prst="parallelogram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Lichoběžník 7"/>
          <p:cNvSpPr/>
          <p:nvPr/>
        </p:nvSpPr>
        <p:spPr>
          <a:xfrm>
            <a:off x="971600" y="4577518"/>
            <a:ext cx="1584176" cy="936104"/>
          </a:xfrm>
          <a:prstGeom prst="trapezoi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Vývojový diagram: ruční vstup 8"/>
          <p:cNvSpPr/>
          <p:nvPr/>
        </p:nvSpPr>
        <p:spPr>
          <a:xfrm>
            <a:off x="4283968" y="2536781"/>
            <a:ext cx="1440160" cy="748203"/>
          </a:xfrm>
          <a:prstGeom prst="flowChartManualInp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47057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řehlednost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řehlednos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252</TotalTime>
  <Words>788</Words>
  <Application>Microsoft Office PowerPoint</Application>
  <PresentationFormat>Předvádění na obrazovce (4:3)</PresentationFormat>
  <Paragraphs>143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5" baseType="lpstr">
      <vt:lpstr>Arial</vt:lpstr>
      <vt:lpstr>Cambria Math</vt:lpstr>
      <vt:lpstr>Přehlednost</vt:lpstr>
      <vt:lpstr>Opakování na závěrečnou písemnou práci 7.ročník</vt:lpstr>
      <vt:lpstr>Pravidla hodnocení</vt:lpstr>
      <vt:lpstr>1. Zlomky</vt:lpstr>
      <vt:lpstr>2. Procenta</vt:lpstr>
      <vt:lpstr>3. Procenta</vt:lpstr>
      <vt:lpstr>4. Procenta</vt:lpstr>
      <vt:lpstr>5. Procenta</vt:lpstr>
      <vt:lpstr>6. Procenta</vt:lpstr>
      <vt:lpstr>7. Čtyřúhelníky – společné ABC</vt:lpstr>
      <vt:lpstr>8. Čtyřúhelníky</vt:lpstr>
      <vt:lpstr>9. Čtyřúhelníky</vt:lpstr>
      <vt:lpstr>10. Čtyřúhelníky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Opakování na závěrečnou písemnou práci 7.ročník</dc:title>
  <dc:creator>petra</dc:creator>
  <cp:lastModifiedBy>Uzivatel</cp:lastModifiedBy>
  <cp:revision>31</cp:revision>
  <dcterms:created xsi:type="dcterms:W3CDTF">2016-06-11T18:45:06Z</dcterms:created>
  <dcterms:modified xsi:type="dcterms:W3CDTF">2018-06-11T06:50:46Z</dcterms:modified>
</cp:coreProperties>
</file>