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  <p:sldMasterId id="2147483720" r:id="rId3"/>
    <p:sldMasterId id="2147483744" r:id="rId4"/>
  </p:sldMasterIdLst>
  <p:sldIdLst>
    <p:sldId id="256" r:id="rId5"/>
    <p:sldId id="257" r:id="rId6"/>
    <p:sldId id="258" r:id="rId7"/>
    <p:sldId id="260" r:id="rId8"/>
    <p:sldId id="264" r:id="rId9"/>
    <p:sldId id="265" r:id="rId10"/>
    <p:sldId id="261" r:id="rId11"/>
    <p:sldId id="262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5" autoAdjust="0"/>
    <p:restoredTop sz="94660"/>
  </p:normalViewPr>
  <p:slideViewPr>
    <p:cSldViewPr snapToGrid="0">
      <p:cViewPr varScale="1">
        <p:scale>
          <a:sx n="87" d="100"/>
          <a:sy n="87" d="100"/>
        </p:scale>
        <p:origin x="34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DEEB-100B-4639-A7A2-027AE3519D99}" type="datetimeFigureOut">
              <a:rPr lang="cs-CZ" smtClean="0"/>
              <a:t>8. 6. 2019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EE229-224C-4472-8A4E-BB2900846A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530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DEEB-100B-4639-A7A2-027AE3519D99}" type="datetimeFigureOut">
              <a:rPr lang="cs-CZ" smtClean="0"/>
              <a:t>8. 6. 2019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EE229-224C-4472-8A4E-BB2900846A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3978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DEEB-100B-4639-A7A2-027AE3519D99}" type="datetimeFigureOut">
              <a:rPr lang="cs-CZ" smtClean="0"/>
              <a:t>8. 6. 2019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EE229-224C-4472-8A4E-BB2900846A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7007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DEEB-100B-4639-A7A2-027AE3519D99}" type="datetimeFigureOut">
              <a:rPr lang="cs-CZ" smtClean="0"/>
              <a:t>8. 6. 2019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EE229-224C-4472-8A4E-BB2900846A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77413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DEEB-100B-4639-A7A2-027AE3519D99}" type="datetimeFigureOut">
              <a:rPr lang="cs-CZ" smtClean="0"/>
              <a:t>8. 6. 2019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EE229-224C-4472-8A4E-BB2900846A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3530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DEEB-100B-4639-A7A2-027AE3519D99}" type="datetimeFigureOut">
              <a:rPr lang="cs-CZ" smtClean="0"/>
              <a:t>8. 6. 2019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EE229-224C-4472-8A4E-BB2900846A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73644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DEEB-100B-4639-A7A2-027AE3519D99}" type="datetimeFigureOut">
              <a:rPr lang="cs-CZ" smtClean="0"/>
              <a:t>8. 6. 2019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EE229-224C-4472-8A4E-BB2900846A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87407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DEEB-100B-4639-A7A2-027AE3519D99}" type="datetimeFigureOut">
              <a:rPr lang="cs-CZ" smtClean="0"/>
              <a:t>8. 6. 2019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EE229-224C-4472-8A4E-BB2900846A70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06520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DEEB-100B-4639-A7A2-027AE3519D99}" type="datetimeFigureOut">
              <a:rPr lang="cs-CZ" smtClean="0"/>
              <a:t>8. 6. 2019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EE229-224C-4472-8A4E-BB2900846A70}" type="slidenum">
              <a:rPr lang="cs-CZ" smtClean="0"/>
              <a:t>‹#›</a:t>
            </a:fld>
            <a:endParaRPr lang="cs-CZ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085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DEEB-100B-4639-A7A2-027AE3519D99}" type="datetimeFigureOut">
              <a:rPr lang="cs-CZ" smtClean="0"/>
              <a:t>8. 6. 2019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EE229-224C-4472-8A4E-BB2900846A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9786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DEEB-100B-4639-A7A2-027AE3519D99}" type="datetimeFigureOut">
              <a:rPr lang="cs-CZ" smtClean="0"/>
              <a:t>8. 6. 2019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EE229-224C-4472-8A4E-BB2900846A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1792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DEEB-100B-4639-A7A2-027AE3519D99}" type="datetimeFigureOut">
              <a:rPr lang="cs-CZ" smtClean="0"/>
              <a:t>8. 6. 2019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EE229-224C-4472-8A4E-BB2900846A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90562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DEEB-100B-4639-A7A2-027AE3519D99}" type="datetimeFigureOut">
              <a:rPr lang="cs-CZ" smtClean="0"/>
              <a:t>8. 6. 2019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EE229-224C-4472-8A4E-BB2900846A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15529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DEEB-100B-4639-A7A2-027AE3519D99}" type="datetimeFigureOut">
              <a:rPr lang="cs-CZ" smtClean="0"/>
              <a:t>8. 6. 2019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EE229-224C-4472-8A4E-BB2900846A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41217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DEEB-100B-4639-A7A2-027AE3519D99}" type="datetimeFigureOut">
              <a:rPr lang="cs-CZ" smtClean="0"/>
              <a:t>8. 6. 2019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EE229-224C-4472-8A4E-BB2900846A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610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DEEB-100B-4639-A7A2-027AE3519D99}" type="datetimeFigureOut">
              <a:rPr lang="cs-CZ" smtClean="0"/>
              <a:t>8. 6. 2019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EE229-224C-4472-8A4E-BB2900846A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77909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DEEB-100B-4639-A7A2-027AE3519D99}" type="datetimeFigureOut">
              <a:rPr lang="cs-CZ" smtClean="0"/>
              <a:t>8. 6. 2019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EE229-224C-4472-8A4E-BB2900846A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693944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DEEB-100B-4639-A7A2-027AE3519D99}" type="datetimeFigureOut">
              <a:rPr lang="cs-CZ" smtClean="0"/>
              <a:t>8. 6. 2019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EE229-224C-4472-8A4E-BB2900846A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47126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DEEB-100B-4639-A7A2-027AE3519D99}" type="datetimeFigureOut">
              <a:rPr lang="cs-CZ" smtClean="0"/>
              <a:t>8. 6. 2019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EE229-224C-4472-8A4E-BB2900846A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568976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DEEB-100B-4639-A7A2-027AE3519D99}" type="datetimeFigureOut">
              <a:rPr lang="cs-CZ" smtClean="0"/>
              <a:t>8. 6. 2019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EE229-224C-4472-8A4E-BB2900846A70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6292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DEEB-100B-4639-A7A2-027AE3519D99}" type="datetimeFigureOut">
              <a:rPr lang="cs-CZ" smtClean="0"/>
              <a:t>8. 6. 2019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EE229-224C-4472-8A4E-BB2900846A70}" type="slidenum">
              <a:rPr lang="cs-CZ" smtClean="0"/>
              <a:t>‹#›</a:t>
            </a:fld>
            <a:endParaRPr lang="cs-CZ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58863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DEEB-100B-4639-A7A2-027AE3519D99}" type="datetimeFigureOut">
              <a:rPr lang="cs-CZ" smtClean="0"/>
              <a:t>8. 6. 2019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EE229-224C-4472-8A4E-BB2900846A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8074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DEEB-100B-4639-A7A2-027AE3519D99}" type="datetimeFigureOut">
              <a:rPr lang="cs-CZ" smtClean="0"/>
              <a:t>8. 6. 2019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EE229-224C-4472-8A4E-BB2900846A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431350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DEEB-100B-4639-A7A2-027AE3519D99}" type="datetimeFigureOut">
              <a:rPr lang="cs-CZ" smtClean="0"/>
              <a:t>8. 6. 2019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EE229-224C-4472-8A4E-BB2900846A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62754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DEEB-100B-4639-A7A2-027AE3519D99}" type="datetimeFigureOut">
              <a:rPr lang="cs-CZ" smtClean="0"/>
              <a:t>8. 6. 2019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EE229-224C-4472-8A4E-BB2900846A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791933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DEEB-100B-4639-A7A2-027AE3519D99}" type="datetimeFigureOut">
              <a:rPr lang="cs-CZ" smtClean="0"/>
              <a:t>8. 6. 2019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EE229-224C-4472-8A4E-BB2900846A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374167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DEEB-100B-4639-A7A2-027AE3519D99}" type="datetimeFigureOut">
              <a:rPr lang="cs-CZ" smtClean="0"/>
              <a:t>8. 6. 2019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EE229-224C-4472-8A4E-BB2900846A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01560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1DDEEB-100B-4639-A7A2-027AE3519D99}" type="datetimeFigureOut">
              <a:rPr lang="cs-CZ" smtClean="0"/>
              <a:t>8. 6. 2019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8BEE229-224C-4472-8A4E-BB2900846A70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838221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DEEB-100B-4639-A7A2-027AE3519D99}" type="datetimeFigureOut">
              <a:rPr lang="cs-CZ" smtClean="0"/>
              <a:t>8. 6. 2019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EE229-224C-4472-8A4E-BB2900846A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008474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DEEB-100B-4639-A7A2-027AE3519D99}" type="datetimeFigureOut">
              <a:rPr lang="cs-CZ" smtClean="0"/>
              <a:t>8. 6. 2019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EE229-224C-4472-8A4E-BB2900846A70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639407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DEEB-100B-4639-A7A2-027AE3519D99}" type="datetimeFigureOut">
              <a:rPr lang="cs-CZ" smtClean="0"/>
              <a:t>8. 6. 2019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EE229-224C-4472-8A4E-BB2900846A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225911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DEEB-100B-4639-A7A2-027AE3519D99}" type="datetimeFigureOut">
              <a:rPr lang="cs-CZ" smtClean="0"/>
              <a:t>8. 6. 2019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EE229-224C-4472-8A4E-BB2900846A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735163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DEEB-100B-4639-A7A2-027AE3519D99}" type="datetimeFigureOut">
              <a:rPr lang="cs-CZ" smtClean="0"/>
              <a:t>8. 6. 2019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EE229-224C-4472-8A4E-BB2900846A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6952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DEEB-100B-4639-A7A2-027AE3519D99}" type="datetimeFigureOut">
              <a:rPr lang="cs-CZ" smtClean="0"/>
              <a:t>8. 6. 2019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EE229-224C-4472-8A4E-BB2900846A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078373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DEEB-100B-4639-A7A2-027AE3519D99}" type="datetimeFigureOut">
              <a:rPr lang="cs-CZ" smtClean="0"/>
              <a:t>8. 6. 2019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EE229-224C-4472-8A4E-BB2900846A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675147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DEEB-100B-4639-A7A2-027AE3519D99}" type="datetimeFigureOut">
              <a:rPr lang="cs-CZ" smtClean="0"/>
              <a:t>8. 6. 2019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EE229-224C-4472-8A4E-BB2900846A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952851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DEEB-100B-4639-A7A2-027AE3519D99}" type="datetimeFigureOut">
              <a:rPr lang="cs-CZ" smtClean="0"/>
              <a:t>8. 6. 2019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EE229-224C-4472-8A4E-BB2900846A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372032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DEEB-100B-4639-A7A2-027AE3519D99}" type="datetimeFigureOut">
              <a:rPr lang="cs-CZ" smtClean="0"/>
              <a:t>8. 6. 2019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EE229-224C-4472-8A4E-BB2900846A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34722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DEEB-100B-4639-A7A2-027AE3519D99}" type="datetimeFigureOut">
              <a:rPr lang="cs-CZ" smtClean="0"/>
              <a:t>8. 6. 2019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EE229-224C-4472-8A4E-BB2900846A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6837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DEEB-100B-4639-A7A2-027AE3519D99}" type="datetimeFigureOut">
              <a:rPr lang="cs-CZ" smtClean="0"/>
              <a:t>8. 6. 2019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EE229-224C-4472-8A4E-BB2900846A70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703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DEEB-100B-4639-A7A2-027AE3519D99}" type="datetimeFigureOut">
              <a:rPr lang="cs-CZ" smtClean="0"/>
              <a:t>8. 6. 2019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EE229-224C-4472-8A4E-BB2900846A70}" type="slidenum">
              <a:rPr lang="cs-CZ" smtClean="0"/>
              <a:t>‹#›</a:t>
            </a:fld>
            <a:endParaRPr lang="cs-CZ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795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DEEB-100B-4639-A7A2-027AE3519D99}" type="datetimeFigureOut">
              <a:rPr lang="cs-CZ" smtClean="0"/>
              <a:t>8. 6. 2019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EE229-224C-4472-8A4E-BB2900846A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0230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DEEB-100B-4639-A7A2-027AE3519D99}" type="datetimeFigureOut">
              <a:rPr lang="cs-CZ" smtClean="0"/>
              <a:t>8. 6. 2019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EE229-224C-4472-8A4E-BB2900846A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0988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DEEB-100B-4639-A7A2-027AE3519D99}" type="datetimeFigureOut">
              <a:rPr lang="cs-CZ" smtClean="0"/>
              <a:t>8. 6. 2019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EE229-224C-4472-8A4E-BB2900846A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6722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41DDEEB-100B-4639-A7A2-027AE3519D99}" type="datetimeFigureOut">
              <a:rPr lang="cs-CZ" smtClean="0"/>
              <a:t>8. 6. 2019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BEE229-224C-4472-8A4E-BB2900846A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3237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41DDEEB-100B-4639-A7A2-027AE3519D99}" type="datetimeFigureOut">
              <a:rPr lang="cs-CZ" smtClean="0"/>
              <a:t>8. 6. 2019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BEE229-224C-4472-8A4E-BB2900846A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5027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41DDEEB-100B-4639-A7A2-027AE3519D99}" type="datetimeFigureOut">
              <a:rPr lang="cs-CZ" smtClean="0"/>
              <a:t>8. 6. 2019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BEE229-224C-4472-8A4E-BB2900846A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320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F41DDEEB-100B-4639-A7A2-027AE3519D99}" type="datetimeFigureOut">
              <a:rPr lang="cs-CZ" smtClean="0"/>
              <a:t>8. 6. 2019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B8BEE229-224C-4472-8A4E-BB2900846A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4817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C684499-6F30-4C6A-8094-E2E3E91B30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5AECED4-26C2-4E8F-A340-2402369DC2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00" y="246888"/>
            <a:ext cx="11724640" cy="637793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BA9D109-BB6E-43E1-A0C9-AA32AB7BF0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5467" y="863364"/>
            <a:ext cx="6657476" cy="5126124"/>
          </a:xfrm>
        </p:spPr>
        <p:txBody>
          <a:bodyPr anchor="ctr">
            <a:normAutofit/>
          </a:bodyPr>
          <a:lstStyle/>
          <a:p>
            <a:pPr algn="r"/>
            <a:r>
              <a:rPr lang="cs-CZ" sz="6600">
                <a:solidFill>
                  <a:schemeClr val="tx1"/>
                </a:solidFill>
              </a:rPr>
              <a:t>Opakování na 4.písemnou práci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F6BF525-038A-4018-9D9B-ACBBC88C25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52941" y="863364"/>
            <a:ext cx="3082986" cy="5120435"/>
          </a:xfrm>
        </p:spPr>
        <p:txBody>
          <a:bodyPr anchor="ctr">
            <a:normAutofit/>
          </a:bodyPr>
          <a:lstStyle/>
          <a:p>
            <a:pPr algn="l"/>
            <a:r>
              <a:rPr lang="cs-CZ" sz="2000" dirty="0">
                <a:solidFill>
                  <a:schemeClr val="tx1"/>
                </a:solidFill>
              </a:rPr>
              <a:t>8.ročník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9213D27-7A25-46D8-B1BD-E470E49C6C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961243" y="2054826"/>
            <a:ext cx="0" cy="27432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19607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F686BC-A2EE-47D4-B9E9-9EAC39CCE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Pokyny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F0AF3B1-0D22-410E-A81F-387A8F98A2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Procvič si učivo matematiky za druhé pololetí </a:t>
            </a:r>
          </a:p>
          <a:p>
            <a:r>
              <a:rPr lang="cs-CZ" dirty="0">
                <a:solidFill>
                  <a:schemeClr val="tx1"/>
                </a:solidFill>
              </a:rPr>
              <a:t>U příkladů si zvol obtížnost A, B nebo C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4117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76220A-7F26-4B22-93B8-FC31CCB7F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1.</a:t>
            </a:r>
            <a:r>
              <a:rPr lang="cs-CZ" dirty="0"/>
              <a:t> </a:t>
            </a:r>
            <a:r>
              <a:rPr lang="cs-CZ" b="1" dirty="0">
                <a:solidFill>
                  <a:srgbClr val="C00000"/>
                </a:solidFill>
              </a:rPr>
              <a:t>Rovnice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E60DFB2-D171-4B6D-AD97-5EC71F9138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979948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chemeClr val="tx1"/>
                </a:solidFill>
              </a:rPr>
              <a:t>Vyřeš rovnici. Proveď zkoušku.</a:t>
            </a:r>
          </a:p>
          <a:p>
            <a:pPr marL="0" indent="0">
              <a:buNone/>
            </a:pPr>
            <a:r>
              <a:rPr lang="cs-CZ" b="1" dirty="0"/>
              <a:t>A)				B)				C) 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89" name="Zaoblený obdélník 20">
            <a:extLst>
              <a:ext uri="{FF2B5EF4-FFF2-40B4-BE49-F238E27FC236}">
                <a16:creationId xmlns:a16="http://schemas.microsoft.com/office/drawing/2014/main" id="{687DED33-CFFF-4C5B-850E-BC4609C24147}"/>
              </a:ext>
            </a:extLst>
          </p:cNvPr>
          <p:cNvSpPr/>
          <p:nvPr/>
        </p:nvSpPr>
        <p:spPr>
          <a:xfrm>
            <a:off x="1375714" y="2416733"/>
            <a:ext cx="954248" cy="21907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1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____ / 3 + 1 b</a:t>
            </a:r>
            <a:endParaRPr lang="cs-CZ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0" name="Zaoblený obdélník 20">
            <a:extLst>
              <a:ext uri="{FF2B5EF4-FFF2-40B4-BE49-F238E27FC236}">
                <a16:creationId xmlns:a16="http://schemas.microsoft.com/office/drawing/2014/main" id="{22966342-F8E4-4299-A438-592AC41A146D}"/>
              </a:ext>
            </a:extLst>
          </p:cNvPr>
          <p:cNvSpPr/>
          <p:nvPr/>
        </p:nvSpPr>
        <p:spPr>
          <a:xfrm>
            <a:off x="5035047" y="2384091"/>
            <a:ext cx="954248" cy="25171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1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____ / </a:t>
            </a:r>
            <a:r>
              <a:rPr lang="cs-CZ" sz="1100" b="1" dirty="0">
                <a:ea typeface="Calibri" panose="020F0502020204030204" pitchFamily="34" charset="0"/>
                <a:cs typeface="Times New Roman" panose="02020603050405020304" pitchFamily="18" charset="0"/>
              </a:rPr>
              <a:t>5 + 1</a:t>
            </a:r>
            <a:r>
              <a:rPr lang="cs-CZ" sz="11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b</a:t>
            </a:r>
            <a:endParaRPr lang="cs-CZ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1" name="Zaoblený obdélník 20">
            <a:extLst>
              <a:ext uri="{FF2B5EF4-FFF2-40B4-BE49-F238E27FC236}">
                <a16:creationId xmlns:a16="http://schemas.microsoft.com/office/drawing/2014/main" id="{3A1B2714-859C-41ED-902A-1EC5431DB585}"/>
              </a:ext>
            </a:extLst>
          </p:cNvPr>
          <p:cNvSpPr/>
          <p:nvPr/>
        </p:nvSpPr>
        <p:spPr>
          <a:xfrm>
            <a:off x="8868651" y="2384090"/>
            <a:ext cx="1101826" cy="25171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1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____ / </a:t>
            </a:r>
            <a:r>
              <a:rPr lang="cs-CZ" sz="1100" b="1" dirty="0">
                <a:ea typeface="Calibri" panose="020F0502020204030204" pitchFamily="34" charset="0"/>
                <a:cs typeface="Times New Roman" panose="02020603050405020304" pitchFamily="18" charset="0"/>
              </a:rPr>
              <a:t>6 + 1 </a:t>
            </a:r>
            <a:r>
              <a:rPr lang="cs-CZ" sz="11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b</a:t>
            </a:r>
            <a:endParaRPr lang="cs-CZ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Obdélník 24">
                <a:extLst>
                  <a:ext uri="{FF2B5EF4-FFF2-40B4-BE49-F238E27FC236}">
                    <a16:creationId xmlns:a16="http://schemas.microsoft.com/office/drawing/2014/main" id="{18A0F79B-112D-422E-B9F8-7B61E16695E7}"/>
                  </a:ext>
                </a:extLst>
              </p:cNvPr>
              <p:cNvSpPr/>
              <p:nvPr/>
            </p:nvSpPr>
            <p:spPr>
              <a:xfrm>
                <a:off x="4800549" y="2875587"/>
                <a:ext cx="2590901" cy="6127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cs-CZ" i="0">
                              <a:latin typeface="Cambria Math" panose="02040503050406030204" pitchFamily="18" charset="0"/>
                            </a:rPr>
                            <m:t>+2</m:t>
                          </m:r>
                        </m:num>
                        <m:den>
                          <m:r>
                            <a:rPr lang="cs-CZ" i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cs-CZ" i="0">
                          <a:latin typeface="Cambria Math" panose="02040503050406030204" pitchFamily="18" charset="0"/>
                        </a:rPr>
                        <m:t>+1=</m:t>
                      </m:r>
                      <m:r>
                        <a:rPr lang="cs-CZ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i="0">
                          <a:latin typeface="Cambria Math" panose="02040503050406030204" pitchFamily="18" charset="0"/>
                        </a:rPr>
                        <m:t>− </m:t>
                      </m:r>
                      <m:f>
                        <m:f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i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cs-CZ" i="0">
                              <a:latin typeface="Cambria Math" panose="02040503050406030204" pitchFamily="18" charset="0"/>
                            </a:rPr>
                            <m:t>+1</m:t>
                          </m:r>
                        </m:num>
                        <m:den>
                          <m:r>
                            <a:rPr lang="cs-CZ" i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25" name="Obdélník 24">
                <a:extLst>
                  <a:ext uri="{FF2B5EF4-FFF2-40B4-BE49-F238E27FC236}">
                    <a16:creationId xmlns:a16="http://schemas.microsoft.com/office/drawing/2014/main" id="{18A0F79B-112D-422E-B9F8-7B61E16695E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0549" y="2875587"/>
                <a:ext cx="2590901" cy="61279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Obdélník 25">
                <a:extLst>
                  <a:ext uri="{FF2B5EF4-FFF2-40B4-BE49-F238E27FC236}">
                    <a16:creationId xmlns:a16="http://schemas.microsoft.com/office/drawing/2014/main" id="{8D69A2B1-D58C-4A31-8CE8-3D44FC108E2A}"/>
                  </a:ext>
                </a:extLst>
              </p:cNvPr>
              <p:cNvSpPr/>
              <p:nvPr/>
            </p:nvSpPr>
            <p:spPr>
              <a:xfrm>
                <a:off x="8724248" y="2742345"/>
                <a:ext cx="2058704" cy="7460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cs-CZ" i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cs-CZ" i="0">
                          <a:latin typeface="Cambria Math" panose="02040503050406030204" pitchFamily="18" charset="0"/>
                        </a:rPr>
                        <m:t>+ </m:t>
                      </m:r>
                      <m:f>
                        <m:f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cs-CZ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num>
                            <m:den>
                              <m:r>
                                <a:rPr lang="cs-CZ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cs-CZ" i="0">
                              <a:latin typeface="Cambria Math" panose="02040503050406030204" pitchFamily="18" charset="0"/>
                            </a:rPr>
                            <m:t>−1</m:t>
                          </m:r>
                        </m:num>
                        <m:den>
                          <m:r>
                            <a:rPr lang="cs-CZ" i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cs-CZ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i="0">
                          <a:latin typeface="Cambria Math" panose="02040503050406030204" pitchFamily="18" charset="0"/>
                        </a:rPr>
                        <m:t>+1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26" name="Obdélník 25">
                <a:extLst>
                  <a:ext uri="{FF2B5EF4-FFF2-40B4-BE49-F238E27FC236}">
                    <a16:creationId xmlns:a16="http://schemas.microsoft.com/office/drawing/2014/main" id="{8D69A2B1-D58C-4A31-8CE8-3D44FC108E2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4248" y="2742345"/>
                <a:ext cx="2058704" cy="7460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Obdélník 91">
                <a:extLst>
                  <a:ext uri="{FF2B5EF4-FFF2-40B4-BE49-F238E27FC236}">
                    <a16:creationId xmlns:a16="http://schemas.microsoft.com/office/drawing/2014/main" id="{78BB245B-B0EA-40A6-B9DB-256E2A35B6AB}"/>
                  </a:ext>
                </a:extLst>
              </p:cNvPr>
              <p:cNvSpPr/>
              <p:nvPr/>
            </p:nvSpPr>
            <p:spPr>
              <a:xfrm>
                <a:off x="894873" y="2949948"/>
                <a:ext cx="2642198" cy="6183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cs-CZ" b="0" i="0" smtClean="0">
                              <a:latin typeface="Cambria Math" panose="02040503050406030204" pitchFamily="18" charset="0"/>
                            </a:rPr>
                            <m:t> −3</m:t>
                          </m:r>
                        </m:num>
                        <m:den>
                          <m:r>
                            <a:rPr lang="cs-CZ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cs-CZ" i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cs-CZ" b="0" i="0" smtClean="0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cs-CZ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cs-CZ" b="0" i="1" smtClean="0">
                              <a:latin typeface="Cambria Math" panose="02040503050406030204" pitchFamily="18" charset="0"/>
                            </a:rPr>
                            <m:t>+2</m:t>
                          </m:r>
                        </m:num>
                        <m:den>
                          <m:r>
                            <a:rPr lang="cs-CZ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cs-CZ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b="0" i="0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cs-CZ" i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cs-CZ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cs-CZ" b="0" i="0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92" name="Obdélník 91">
                <a:extLst>
                  <a:ext uri="{FF2B5EF4-FFF2-40B4-BE49-F238E27FC236}">
                    <a16:creationId xmlns:a16="http://schemas.microsoft.com/office/drawing/2014/main" id="{78BB245B-B0EA-40A6-B9DB-256E2A35B6A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4873" y="2949948"/>
                <a:ext cx="2642198" cy="61837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58149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5206FF-4509-480C-9F83-6C872C04A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7331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rgbClr val="C00000"/>
                </a:solidFill>
              </a:rPr>
              <a:t>2. Výrazy s proměnnou v geometrii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C9BF3E3-DBC3-41E2-9A7D-36BABC3B22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800" y="1486955"/>
            <a:ext cx="5491005" cy="68976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>
                <a:solidFill>
                  <a:schemeClr val="tx1"/>
                </a:solidFill>
              </a:rPr>
              <a:t>A)  Vypočítej velikost úhlu </a:t>
            </a:r>
            <a:r>
              <a:rPr lang="el-GR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α</a:t>
            </a:r>
            <a:r>
              <a:rPr lang="cs-CZ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mbria Math" panose="02040503050406030204" pitchFamily="18" charset="0"/>
              </a:rPr>
              <a:t> v obecném trojúhelníku na obrázku</a:t>
            </a:r>
            <a:r>
              <a:rPr lang="cs-CZ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. S</a:t>
            </a:r>
            <a:r>
              <a:rPr lang="cs-CZ" dirty="0">
                <a:solidFill>
                  <a:schemeClr val="tx1"/>
                </a:solidFill>
              </a:rPr>
              <a:t>estav rovnici. 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9229DF52-AFF9-4CF1-8D3D-80C67204E688}"/>
              </a:ext>
            </a:extLst>
          </p:cNvPr>
          <p:cNvSpPr txBox="1">
            <a:spLocks/>
          </p:cNvSpPr>
          <p:nvPr/>
        </p:nvSpPr>
        <p:spPr>
          <a:xfrm>
            <a:off x="908347" y="3015680"/>
            <a:ext cx="4771292" cy="689769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dirty="0"/>
              <a:t>B) Vypočítej velikost úhlu </a:t>
            </a:r>
            <a:r>
              <a:rPr lang="el-GR" dirty="0">
                <a:latin typeface="Cambria Math" panose="02040503050406030204" pitchFamily="18" charset="0"/>
                <a:ea typeface="Cambria Math" panose="02040503050406030204" pitchFamily="18" charset="0"/>
              </a:rPr>
              <a:t>α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cs-CZ" dirty="0">
                <a:latin typeface="Calibri" panose="020F0502020204030204" pitchFamily="34" charset="0"/>
                <a:ea typeface="Cambria Math" panose="02040503050406030204" pitchFamily="18" charset="0"/>
              </a:rPr>
              <a:t> v rovnoběžníku  na obrázku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. S</a:t>
            </a:r>
            <a:r>
              <a:rPr lang="cs-CZ" dirty="0"/>
              <a:t>estav rovnici. </a:t>
            </a:r>
            <a:r>
              <a:rPr lang="cs-CZ" sz="2200" dirty="0"/>
              <a:t> </a:t>
            </a:r>
            <a:r>
              <a:rPr lang="cs-CZ" dirty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7EA98F0C-4E45-4CA3-81DE-9C678E8DCA73}"/>
              </a:ext>
            </a:extLst>
          </p:cNvPr>
          <p:cNvSpPr txBox="1">
            <a:spLocks/>
          </p:cNvSpPr>
          <p:nvPr/>
        </p:nvSpPr>
        <p:spPr>
          <a:xfrm>
            <a:off x="4574638" y="5156443"/>
            <a:ext cx="4771292" cy="689769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dirty="0"/>
              <a:t>C) Vypočítej velikost úhlu </a:t>
            </a:r>
            <a:r>
              <a:rPr lang="el-GR" dirty="0">
                <a:latin typeface="Cambria Math" panose="02040503050406030204" pitchFamily="18" charset="0"/>
                <a:ea typeface="Cambria Math" panose="02040503050406030204" pitchFamily="18" charset="0"/>
              </a:rPr>
              <a:t>α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cs-CZ" dirty="0">
                <a:latin typeface="Calibri" panose="020F0502020204030204" pitchFamily="34" charset="0"/>
                <a:ea typeface="Cambria Math" panose="02040503050406030204" pitchFamily="18" charset="0"/>
              </a:rPr>
              <a:t> ve čtyřúhelníku na obrázku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. S</a:t>
            </a:r>
            <a:r>
              <a:rPr lang="cs-CZ" dirty="0"/>
              <a:t>estav rovnici.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</p:txBody>
      </p:sp>
      <p:sp>
        <p:nvSpPr>
          <p:cNvPr id="13" name="Zaoblený obdélník 20">
            <a:extLst>
              <a:ext uri="{FF2B5EF4-FFF2-40B4-BE49-F238E27FC236}">
                <a16:creationId xmlns:a16="http://schemas.microsoft.com/office/drawing/2014/main" id="{619F25E8-92AA-41F5-BD2F-199D9CC2D90C}"/>
              </a:ext>
            </a:extLst>
          </p:cNvPr>
          <p:cNvSpPr/>
          <p:nvPr/>
        </p:nvSpPr>
        <p:spPr>
          <a:xfrm>
            <a:off x="10809855" y="1884242"/>
            <a:ext cx="752475" cy="21907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1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____ / 3 b</a:t>
            </a:r>
            <a:endParaRPr lang="cs-CZ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Zaoblený obdélník 20">
            <a:extLst>
              <a:ext uri="{FF2B5EF4-FFF2-40B4-BE49-F238E27FC236}">
                <a16:creationId xmlns:a16="http://schemas.microsoft.com/office/drawing/2014/main" id="{DEA23B54-954A-4A76-8893-4FFC1BC693D6}"/>
              </a:ext>
            </a:extLst>
          </p:cNvPr>
          <p:cNvSpPr/>
          <p:nvPr/>
        </p:nvSpPr>
        <p:spPr>
          <a:xfrm>
            <a:off x="10917583" y="3408760"/>
            <a:ext cx="752475" cy="21907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1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____ / </a:t>
            </a:r>
            <a:r>
              <a:rPr lang="cs-CZ" sz="1100" b="1" dirty="0"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cs-CZ" sz="11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b</a:t>
            </a:r>
            <a:endParaRPr lang="cs-CZ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Zaoblený obdélník 20">
            <a:extLst>
              <a:ext uri="{FF2B5EF4-FFF2-40B4-BE49-F238E27FC236}">
                <a16:creationId xmlns:a16="http://schemas.microsoft.com/office/drawing/2014/main" id="{F05691AC-B81C-4712-86FA-63BD4A4DE7A0}"/>
              </a:ext>
            </a:extLst>
          </p:cNvPr>
          <p:cNvSpPr/>
          <p:nvPr/>
        </p:nvSpPr>
        <p:spPr>
          <a:xfrm>
            <a:off x="10909054" y="5391789"/>
            <a:ext cx="752475" cy="21907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1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____ / 6 b</a:t>
            </a:r>
            <a:endParaRPr lang="cs-CZ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6" name="Skupina 15">
            <a:extLst>
              <a:ext uri="{FF2B5EF4-FFF2-40B4-BE49-F238E27FC236}">
                <a16:creationId xmlns:a16="http://schemas.microsoft.com/office/drawing/2014/main" id="{B94DB390-D1EE-4673-B81C-B156346A5E9F}"/>
              </a:ext>
            </a:extLst>
          </p:cNvPr>
          <p:cNvGrpSpPr/>
          <p:nvPr/>
        </p:nvGrpSpPr>
        <p:grpSpPr>
          <a:xfrm>
            <a:off x="7090410" y="893665"/>
            <a:ext cx="2811780" cy="1927224"/>
            <a:chOff x="0" y="0"/>
            <a:chExt cx="2811780" cy="1927859"/>
          </a:xfrm>
        </p:grpSpPr>
        <p:sp>
          <p:nvSpPr>
            <p:cNvPr id="17" name="Rovnoramenný trojúhelník 16">
              <a:extLst>
                <a:ext uri="{FF2B5EF4-FFF2-40B4-BE49-F238E27FC236}">
                  <a16:creationId xmlns:a16="http://schemas.microsoft.com/office/drawing/2014/main" id="{FE4E6D2C-5124-48F6-9957-22348582D432}"/>
                </a:ext>
              </a:extLst>
            </p:cNvPr>
            <p:cNvSpPr/>
            <p:nvPr/>
          </p:nvSpPr>
          <p:spPr>
            <a:xfrm>
              <a:off x="198120" y="350520"/>
              <a:ext cx="2415540" cy="1043940"/>
            </a:xfrm>
            <a:prstGeom prst="triangle">
              <a:avLst>
                <a:gd name="adj" fmla="val 76498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18" name="Textové pole 2">
              <a:extLst>
                <a:ext uri="{FF2B5EF4-FFF2-40B4-BE49-F238E27FC236}">
                  <a16:creationId xmlns:a16="http://schemas.microsoft.com/office/drawing/2014/main" id="{07208F0D-6D31-4FE6-A718-8521893F0B75}"/>
                </a:ext>
              </a:extLst>
            </p:cNvPr>
            <p:cNvSpPr txBox="1"/>
            <p:nvPr/>
          </p:nvSpPr>
          <p:spPr>
            <a:xfrm>
              <a:off x="7620" y="1424940"/>
              <a:ext cx="137160" cy="16002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cs-CZ" sz="110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19" name="Textové pole 3">
              <a:extLst>
                <a:ext uri="{FF2B5EF4-FFF2-40B4-BE49-F238E27FC236}">
                  <a16:creationId xmlns:a16="http://schemas.microsoft.com/office/drawing/2014/main" id="{FA2E79B7-3DC8-45C9-936D-732E514F5591}"/>
                </a:ext>
              </a:extLst>
            </p:cNvPr>
            <p:cNvSpPr txBox="1"/>
            <p:nvPr/>
          </p:nvSpPr>
          <p:spPr>
            <a:xfrm>
              <a:off x="2674620" y="1424940"/>
              <a:ext cx="137160" cy="16002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cs-CZ" sz="110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20" name="Textové pole 4">
              <a:extLst>
                <a:ext uri="{FF2B5EF4-FFF2-40B4-BE49-F238E27FC236}">
                  <a16:creationId xmlns:a16="http://schemas.microsoft.com/office/drawing/2014/main" id="{879C69FF-4C80-4C36-B952-808418D5E594}"/>
                </a:ext>
              </a:extLst>
            </p:cNvPr>
            <p:cNvSpPr txBox="1"/>
            <p:nvPr/>
          </p:nvSpPr>
          <p:spPr>
            <a:xfrm>
              <a:off x="2049780" y="129540"/>
              <a:ext cx="137160" cy="16002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cs-CZ" sz="110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C</a:t>
              </a:r>
            </a:p>
          </p:txBody>
        </p:sp>
        <p:sp>
          <p:nvSpPr>
            <p:cNvPr id="21" name="Textové pole 5">
              <a:extLst>
                <a:ext uri="{FF2B5EF4-FFF2-40B4-BE49-F238E27FC236}">
                  <a16:creationId xmlns:a16="http://schemas.microsoft.com/office/drawing/2014/main" id="{64F5A1C6-4069-4DD8-8619-5A98A50C9854}"/>
                </a:ext>
              </a:extLst>
            </p:cNvPr>
            <p:cNvSpPr txBox="1"/>
            <p:nvPr/>
          </p:nvSpPr>
          <p:spPr>
            <a:xfrm>
              <a:off x="579120" y="1181100"/>
              <a:ext cx="137160" cy="16002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cs-CZ" sz="1100">
                  <a:effectLst/>
                  <a:latin typeface="Cambria Math" panose="020405030504060302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α</a:t>
              </a:r>
              <a:endParaRPr lang="cs-CZ" sz="1100">
                <a:effectLst/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22" name="Textové pole 6">
              <a:extLst>
                <a:ext uri="{FF2B5EF4-FFF2-40B4-BE49-F238E27FC236}">
                  <a16:creationId xmlns:a16="http://schemas.microsoft.com/office/drawing/2014/main" id="{3D1762DC-F770-4E24-BC98-40D64BCF4C05}"/>
                </a:ext>
              </a:extLst>
            </p:cNvPr>
            <p:cNvSpPr txBox="1"/>
            <p:nvPr/>
          </p:nvSpPr>
          <p:spPr>
            <a:xfrm>
              <a:off x="1912620" y="411480"/>
              <a:ext cx="243840" cy="19050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cs-CZ" sz="110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3</a:t>
              </a:r>
              <a:r>
                <a:rPr lang="cs-CZ" sz="1100">
                  <a:effectLst/>
                  <a:latin typeface="Cambria Math" panose="020405030504060302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α</a:t>
              </a:r>
              <a:endParaRPr lang="cs-CZ" sz="1100">
                <a:effectLst/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23" name="Textové pole 7">
              <a:extLst>
                <a:ext uri="{FF2B5EF4-FFF2-40B4-BE49-F238E27FC236}">
                  <a16:creationId xmlns:a16="http://schemas.microsoft.com/office/drawing/2014/main" id="{73B9A44A-3E22-4447-A732-B6CA62BEB999}"/>
                </a:ext>
              </a:extLst>
            </p:cNvPr>
            <p:cNvSpPr txBox="1"/>
            <p:nvPr/>
          </p:nvSpPr>
          <p:spPr>
            <a:xfrm>
              <a:off x="2255520" y="1158240"/>
              <a:ext cx="220980" cy="18288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cs-CZ" sz="110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60°</a:t>
              </a:r>
            </a:p>
          </p:txBody>
        </p:sp>
        <p:sp>
          <p:nvSpPr>
            <p:cNvPr id="24" name="Oblouk 23">
              <a:extLst>
                <a:ext uri="{FF2B5EF4-FFF2-40B4-BE49-F238E27FC236}">
                  <a16:creationId xmlns:a16="http://schemas.microsoft.com/office/drawing/2014/main" id="{1DCBCABB-E307-4B71-8F3A-B891F938A31E}"/>
                </a:ext>
              </a:extLst>
            </p:cNvPr>
            <p:cNvSpPr/>
            <p:nvPr/>
          </p:nvSpPr>
          <p:spPr>
            <a:xfrm rot="9890914">
              <a:off x="1684020" y="0"/>
              <a:ext cx="876300" cy="701040"/>
            </a:xfrm>
            <a:prstGeom prst="arc">
              <a:avLst>
                <a:gd name="adj1" fmla="val 16200000"/>
                <a:gd name="adj2" fmla="val 2098516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25" name="Oblouk 24">
              <a:extLst>
                <a:ext uri="{FF2B5EF4-FFF2-40B4-BE49-F238E27FC236}">
                  <a16:creationId xmlns:a16="http://schemas.microsoft.com/office/drawing/2014/main" id="{0BFA4692-CA11-484A-912B-F05AB3DFD105}"/>
                </a:ext>
              </a:extLst>
            </p:cNvPr>
            <p:cNvSpPr/>
            <p:nvPr/>
          </p:nvSpPr>
          <p:spPr>
            <a:xfrm rot="16369344">
              <a:off x="1983185" y="1139189"/>
              <a:ext cx="876300" cy="701040"/>
            </a:xfrm>
            <a:prstGeom prst="arc">
              <a:avLst>
                <a:gd name="adj1" fmla="val 16770043"/>
                <a:gd name="adj2" fmla="val 21388421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26" name="Oblouk 25">
              <a:extLst>
                <a:ext uri="{FF2B5EF4-FFF2-40B4-BE49-F238E27FC236}">
                  <a16:creationId xmlns:a16="http://schemas.microsoft.com/office/drawing/2014/main" id="{82650BBA-20CA-4DF0-84D9-DEC4C8D1FEB1}"/>
                </a:ext>
              </a:extLst>
            </p:cNvPr>
            <p:cNvSpPr/>
            <p:nvPr/>
          </p:nvSpPr>
          <p:spPr>
            <a:xfrm rot="1216216">
              <a:off x="0" y="1051560"/>
              <a:ext cx="876300" cy="701040"/>
            </a:xfrm>
            <a:prstGeom prst="arc">
              <a:avLst>
                <a:gd name="adj1" fmla="val 17351471"/>
                <a:gd name="adj2" fmla="val 20268303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</p:grpSp>
      <p:grpSp>
        <p:nvGrpSpPr>
          <p:cNvPr id="36" name="Skupina 35">
            <a:extLst>
              <a:ext uri="{FF2B5EF4-FFF2-40B4-BE49-F238E27FC236}">
                <a16:creationId xmlns:a16="http://schemas.microsoft.com/office/drawing/2014/main" id="{A1953AFE-F43B-4B04-A021-8773187EA7AA}"/>
              </a:ext>
            </a:extLst>
          </p:cNvPr>
          <p:cNvGrpSpPr/>
          <p:nvPr/>
        </p:nvGrpSpPr>
        <p:grpSpPr>
          <a:xfrm>
            <a:off x="5474815" y="2947288"/>
            <a:ext cx="3223260" cy="1927861"/>
            <a:chOff x="0" y="0"/>
            <a:chExt cx="3223260" cy="2010411"/>
          </a:xfrm>
        </p:grpSpPr>
        <p:sp>
          <p:nvSpPr>
            <p:cNvPr id="37" name="Kosoúhelník 36">
              <a:extLst>
                <a:ext uri="{FF2B5EF4-FFF2-40B4-BE49-F238E27FC236}">
                  <a16:creationId xmlns:a16="http://schemas.microsoft.com/office/drawing/2014/main" id="{4D785811-B305-4E49-8FEB-B1021790C3C5}"/>
                </a:ext>
              </a:extLst>
            </p:cNvPr>
            <p:cNvSpPr/>
            <p:nvPr/>
          </p:nvSpPr>
          <p:spPr>
            <a:xfrm>
              <a:off x="495300" y="220980"/>
              <a:ext cx="2529840" cy="952500"/>
            </a:xfrm>
            <a:prstGeom prst="parallelogram">
              <a:avLst>
                <a:gd name="adj" fmla="val 546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38" name="Textové pole 13">
              <a:extLst>
                <a:ext uri="{FF2B5EF4-FFF2-40B4-BE49-F238E27FC236}">
                  <a16:creationId xmlns:a16="http://schemas.microsoft.com/office/drawing/2014/main" id="{401660B5-3D7F-494F-B4F4-9FDF3F2D06DF}"/>
                </a:ext>
              </a:extLst>
            </p:cNvPr>
            <p:cNvSpPr txBox="1"/>
            <p:nvPr/>
          </p:nvSpPr>
          <p:spPr>
            <a:xfrm>
              <a:off x="579120" y="952500"/>
              <a:ext cx="137160" cy="15938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cs-CZ" sz="1100">
                  <a:effectLst/>
                  <a:latin typeface="Cambria Math" panose="020405030504060302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α</a:t>
              </a:r>
              <a:endParaRPr lang="cs-CZ" sz="1100">
                <a:effectLst/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39" name="Oblouk 38">
              <a:extLst>
                <a:ext uri="{FF2B5EF4-FFF2-40B4-BE49-F238E27FC236}">
                  <a16:creationId xmlns:a16="http://schemas.microsoft.com/office/drawing/2014/main" id="{69B15F77-0334-46CA-B22E-8D118205094B}"/>
                </a:ext>
              </a:extLst>
            </p:cNvPr>
            <p:cNvSpPr/>
            <p:nvPr/>
          </p:nvSpPr>
          <p:spPr>
            <a:xfrm rot="1216216">
              <a:off x="0" y="822960"/>
              <a:ext cx="876300" cy="700809"/>
            </a:xfrm>
            <a:prstGeom prst="arc">
              <a:avLst>
                <a:gd name="adj1" fmla="val 17351471"/>
                <a:gd name="adj2" fmla="val 20268303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40" name="Textové pole 15">
              <a:extLst>
                <a:ext uri="{FF2B5EF4-FFF2-40B4-BE49-F238E27FC236}">
                  <a16:creationId xmlns:a16="http://schemas.microsoft.com/office/drawing/2014/main" id="{33741BBA-47CE-4CF3-A0BA-0BA280ACE5B7}"/>
                </a:ext>
              </a:extLst>
            </p:cNvPr>
            <p:cNvSpPr txBox="1"/>
            <p:nvPr/>
          </p:nvSpPr>
          <p:spPr>
            <a:xfrm rot="19726281">
              <a:off x="2209800" y="876300"/>
              <a:ext cx="557736" cy="265783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cs-CZ" sz="90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2</a:t>
              </a:r>
              <a:r>
                <a:rPr lang="cs-CZ" sz="900">
                  <a:effectLst/>
                  <a:latin typeface="Cambria Math" panose="020405030504060302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α + 30</a:t>
              </a:r>
              <a:r>
                <a:rPr lang="cs-CZ" sz="1100">
                  <a:effectLst/>
                  <a:latin typeface="Cambria Math" panose="020405030504060302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°</a:t>
              </a:r>
              <a:endParaRPr lang="cs-CZ" sz="1100">
                <a:effectLst/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41" name="Oblouk 40">
              <a:extLst>
                <a:ext uri="{FF2B5EF4-FFF2-40B4-BE49-F238E27FC236}">
                  <a16:creationId xmlns:a16="http://schemas.microsoft.com/office/drawing/2014/main" id="{9AA9B87F-BF4B-4A1B-B910-8E2C25B3A71D}"/>
                </a:ext>
              </a:extLst>
            </p:cNvPr>
            <p:cNvSpPr/>
            <p:nvPr/>
          </p:nvSpPr>
          <p:spPr>
            <a:xfrm rot="18243325">
              <a:off x="1676399" y="998221"/>
              <a:ext cx="1323975" cy="700405"/>
            </a:xfrm>
            <a:prstGeom prst="arc">
              <a:avLst>
                <a:gd name="adj1" fmla="val 15878346"/>
                <a:gd name="adj2" fmla="val 21590609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42" name="Textové pole 17">
              <a:extLst>
                <a:ext uri="{FF2B5EF4-FFF2-40B4-BE49-F238E27FC236}">
                  <a16:creationId xmlns:a16="http://schemas.microsoft.com/office/drawing/2014/main" id="{D68AC8DF-3DCA-4EB4-A998-F4B2FEB3877D}"/>
                </a:ext>
              </a:extLst>
            </p:cNvPr>
            <p:cNvSpPr txBox="1"/>
            <p:nvPr/>
          </p:nvSpPr>
          <p:spPr>
            <a:xfrm>
              <a:off x="320040" y="1181100"/>
              <a:ext cx="137160" cy="159967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cs-CZ" sz="110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43" name="Textové pole 18">
              <a:extLst>
                <a:ext uri="{FF2B5EF4-FFF2-40B4-BE49-F238E27FC236}">
                  <a16:creationId xmlns:a16="http://schemas.microsoft.com/office/drawing/2014/main" id="{9923B0A3-7EF9-4CDF-A98A-8024B62C1E42}"/>
                </a:ext>
              </a:extLst>
            </p:cNvPr>
            <p:cNvSpPr txBox="1"/>
            <p:nvPr/>
          </p:nvSpPr>
          <p:spPr>
            <a:xfrm>
              <a:off x="2514600" y="1219200"/>
              <a:ext cx="137160" cy="159967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cs-CZ" sz="110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44" name="Textové pole 19">
              <a:extLst>
                <a:ext uri="{FF2B5EF4-FFF2-40B4-BE49-F238E27FC236}">
                  <a16:creationId xmlns:a16="http://schemas.microsoft.com/office/drawing/2014/main" id="{94DBFEA5-F368-4037-8F8F-A58F8E64BA58}"/>
                </a:ext>
              </a:extLst>
            </p:cNvPr>
            <p:cNvSpPr txBox="1"/>
            <p:nvPr/>
          </p:nvSpPr>
          <p:spPr>
            <a:xfrm>
              <a:off x="3086100" y="0"/>
              <a:ext cx="137160" cy="159967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cs-CZ" sz="110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C</a:t>
              </a:r>
            </a:p>
          </p:txBody>
        </p:sp>
        <p:sp>
          <p:nvSpPr>
            <p:cNvPr id="45" name="Textové pole 20">
              <a:extLst>
                <a:ext uri="{FF2B5EF4-FFF2-40B4-BE49-F238E27FC236}">
                  <a16:creationId xmlns:a16="http://schemas.microsoft.com/office/drawing/2014/main" id="{D94B26D5-AF8D-4686-818A-DFDEABE28431}"/>
                </a:ext>
              </a:extLst>
            </p:cNvPr>
            <p:cNvSpPr txBox="1"/>
            <p:nvPr/>
          </p:nvSpPr>
          <p:spPr>
            <a:xfrm>
              <a:off x="952500" y="0"/>
              <a:ext cx="137160" cy="159967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cs-CZ" sz="110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D</a:t>
              </a:r>
            </a:p>
          </p:txBody>
        </p:sp>
      </p:grpSp>
      <p:pic>
        <p:nvPicPr>
          <p:cNvPr id="4" name="Obrázek 3">
            <a:extLst>
              <a:ext uri="{FF2B5EF4-FFF2-40B4-BE49-F238E27FC236}">
                <a16:creationId xmlns:a16="http://schemas.microsoft.com/office/drawing/2014/main" id="{7EEA4FE8-8B0D-4B46-AC5D-FE16BAA0C4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385" y="4034875"/>
            <a:ext cx="3696796" cy="2541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500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88F91E-8BE2-4B77-A33C-67E87CD8B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745" y="295326"/>
            <a:ext cx="10515600" cy="900967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rgbClr val="C00000"/>
                </a:solidFill>
              </a:rPr>
              <a:t>3. Číselné výrazy</a:t>
            </a:r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D8DD0A72-6513-40F3-970E-29E614695705}"/>
              </a:ext>
            </a:extLst>
          </p:cNvPr>
          <p:cNvSpPr txBox="1">
            <a:spLocks/>
          </p:cNvSpPr>
          <p:nvPr/>
        </p:nvSpPr>
        <p:spPr>
          <a:xfrm>
            <a:off x="1136301" y="1280984"/>
            <a:ext cx="4959699" cy="5274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b="1" i="1" u="sng" dirty="0"/>
              <a:t>Vyřeš všechny úlohy. </a:t>
            </a:r>
            <a:endParaRPr lang="cs-CZ" i="1" u="sng" dirty="0"/>
          </a:p>
          <a:p>
            <a:endParaRPr lang="cs-CZ" dirty="0"/>
          </a:p>
        </p:txBody>
      </p:sp>
      <p:sp>
        <p:nvSpPr>
          <p:cNvPr id="15" name="Zaoblený obdélník 20">
            <a:extLst>
              <a:ext uri="{FF2B5EF4-FFF2-40B4-BE49-F238E27FC236}">
                <a16:creationId xmlns:a16="http://schemas.microsoft.com/office/drawing/2014/main" id="{0D95040B-DD5D-4C11-B1A5-C009A8A60E0C}"/>
              </a:ext>
            </a:extLst>
          </p:cNvPr>
          <p:cNvSpPr/>
          <p:nvPr/>
        </p:nvSpPr>
        <p:spPr>
          <a:xfrm>
            <a:off x="10440583" y="1340491"/>
            <a:ext cx="752475" cy="21907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1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____ / 4 b</a:t>
            </a:r>
            <a:endParaRPr lang="cs-CZ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0" name="Obrázek 19">
            <a:extLst>
              <a:ext uri="{FF2B5EF4-FFF2-40B4-BE49-F238E27FC236}">
                <a16:creationId xmlns:a16="http://schemas.microsoft.com/office/drawing/2014/main" id="{7644EA9B-E35B-4235-BF58-E363AB0F29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3143" y="1893162"/>
            <a:ext cx="1970188" cy="4239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137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B73043-4942-444B-800F-16719B7C9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8213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rgbClr val="C00000"/>
                </a:solidFill>
              </a:rPr>
              <a:t>4. Úpravy výrazů s proměnnou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>
                <a:extLst>
                  <a:ext uri="{FF2B5EF4-FFF2-40B4-BE49-F238E27FC236}">
                    <a16:creationId xmlns:a16="http://schemas.microsoft.com/office/drawing/2014/main" id="{9B1AC8E7-5990-4A32-9A43-1DAA717926F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213337"/>
                <a:ext cx="10515600" cy="5279538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:endParaRPr lang="cs-CZ" b="1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r>
                  <a:rPr lang="cs-CZ" b="1" dirty="0"/>
                  <a:t>A) </a:t>
                </a:r>
                <a:r>
                  <a:rPr lang="cs-CZ" b="1" dirty="0">
                    <a:solidFill>
                      <a:schemeClr val="tx1"/>
                    </a:solidFill>
                  </a:rPr>
                  <a:t>Doplň tak, aby platila rovnost. Načrtni geometrický význam této rovnosti.	</a:t>
                </a:r>
                <a:r>
                  <a:rPr lang="cs-CZ" b="1" dirty="0"/>
                  <a:t>			</a:t>
                </a:r>
              </a:p>
              <a:p>
                <a:pPr marL="0" indent="0">
                  <a:buNone/>
                </a:pPr>
                <a:r>
                  <a:rPr lang="cs-CZ" dirty="0"/>
                  <a:t>      </a:t>
                </a:r>
                <a:r>
                  <a:rPr lang="cs-CZ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____ - 81 = (______ + ______) · (   y  - ______ )</a:t>
                </a:r>
                <a:endParaRPr lang="cs-CZ" dirty="0">
                  <a:latin typeface="Calibri" panose="020F0502020204030204" pitchFamily="34" charset="0"/>
                </a:endParaRPr>
              </a:p>
              <a:p>
                <a:pPr marL="0" indent="0">
                  <a:buNone/>
                </a:pPr>
                <a:r>
                  <a:rPr lang="cs-CZ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     m</a:t>
                </a:r>
                <a:r>
                  <a:rPr lang="cs-CZ" baseline="300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2</a:t>
                </a:r>
                <a:r>
                  <a:rPr lang="cs-CZ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-  ___ = (______ -    13  ) · (   _____  - ______ )</a:t>
                </a:r>
                <a:endParaRPr lang="cs-CZ" dirty="0">
                  <a:latin typeface="Calibri" panose="020F0502020204030204" pitchFamily="34" charset="0"/>
                </a:endParaRPr>
              </a:p>
              <a:p>
                <a:pPr marL="0" indent="0">
                  <a:buNone/>
                </a:pPr>
                <a:endParaRPr lang="cs-CZ" b="1" dirty="0"/>
              </a:p>
              <a:p>
                <a:pPr marL="0" indent="0">
                  <a:buNone/>
                </a:pPr>
                <a:r>
                  <a:rPr lang="cs-CZ" b="1" dirty="0"/>
                  <a:t>  B) </a:t>
                </a:r>
                <a:r>
                  <a:rPr lang="cs-CZ" b="1" dirty="0">
                    <a:solidFill>
                      <a:schemeClr val="tx1"/>
                    </a:solidFill>
                  </a:rPr>
                  <a:t>Rozlož výraz na součin. Jaké budou rozměry vzniklého pravoúhelníku? Načrtni geometrický význam tohoto výrazu.	</a:t>
                </a:r>
              </a:p>
              <a:p>
                <a:pPr marL="0" indent="0">
                  <a:buNone/>
                </a:pPr>
                <a:r>
                  <a:rPr lang="cs-CZ" b="1" dirty="0"/>
                  <a:t>	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       </m:t>
                    </m:r>
                    <m:f>
                      <m:fPr>
                        <m:ctrlPr>
                          <a:rPr lang="cs-CZ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64</m:t>
                        </m:r>
                      </m:num>
                      <m:den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121</m:t>
                        </m:r>
                      </m:den>
                    </m:f>
                    <m:r>
                      <a:rPr lang="cs-CZ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cs-CZ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cs-CZ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− 3,24</m:t>
                    </m:r>
                  </m:oMath>
                </a14:m>
                <a:r>
                  <a:rPr lang="cs-CZ" dirty="0">
                    <a:solidFill>
                      <a:schemeClr val="tx1"/>
                    </a:solidFill>
                  </a:rPr>
                  <a:t> =</a:t>
                </a:r>
              </a:p>
              <a:p>
                <a:pPr marL="0" indent="0">
                  <a:buNone/>
                </a:pPr>
                <a:r>
                  <a:rPr lang="cs-CZ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 </a:t>
                </a:r>
              </a:p>
              <a:p>
                <a:pPr marL="0" indent="0">
                  <a:buNone/>
                </a:pPr>
                <a:r>
                  <a:rPr lang="cs-CZ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       0,25x</a:t>
                </a:r>
                <a:r>
                  <a:rPr lang="cs-CZ" baseline="300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2</a:t>
                </a:r>
                <a:r>
                  <a:rPr lang="cs-CZ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– 2,56 =  </a:t>
                </a:r>
              </a:p>
              <a:p>
                <a:pPr marL="0" indent="0">
                  <a:buNone/>
                </a:pPr>
                <a:endParaRPr lang="cs-CZ" b="1" dirty="0"/>
              </a:p>
              <a:p>
                <a:pPr marL="0" indent="0">
                  <a:buNone/>
                </a:pPr>
                <a:r>
                  <a:rPr lang="cs-CZ" b="1" dirty="0"/>
                  <a:t>C) </a:t>
                </a:r>
                <a:r>
                  <a:rPr lang="cs-CZ" b="1" dirty="0">
                    <a:solidFill>
                      <a:schemeClr val="tx1"/>
                    </a:solidFill>
                  </a:rPr>
                  <a:t>Najdi kořen rovnice. Načrtni geometrický význam této rovnosti.</a:t>
                </a:r>
              </a:p>
              <a:p>
                <a:pPr marL="0" indent="0">
                  <a:buNone/>
                </a:pPr>
                <a:r>
                  <a:rPr lang="cs-CZ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    a</a:t>
                </a:r>
                <a:r>
                  <a:rPr lang="cs-CZ" baseline="300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2</a:t>
                </a:r>
                <a:r>
                  <a:rPr lang="cs-CZ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+ 6a + 9 = 64</a:t>
                </a:r>
              </a:p>
              <a:p>
                <a:pPr marL="45720" indent="0">
                  <a:buNone/>
                </a:pPr>
                <a:r>
                  <a:rPr lang="cs-CZ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   b</a:t>
                </a:r>
                <a:r>
                  <a:rPr lang="cs-CZ" baseline="300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2</a:t>
                </a:r>
                <a:r>
                  <a:rPr lang="cs-CZ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+ 10b + 25 = 225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obsah 2">
                <a:extLst>
                  <a:ext uri="{FF2B5EF4-FFF2-40B4-BE49-F238E27FC236}">
                    <a16:creationId xmlns:a16="http://schemas.microsoft.com/office/drawing/2014/main" id="{9B1AC8E7-5990-4A32-9A43-1DAA717926F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213337"/>
                <a:ext cx="10515600" cy="5279538"/>
              </a:xfrm>
              <a:blipFill>
                <a:blip r:embed="rId2"/>
                <a:stretch>
                  <a:fillRect l="-406" r="-58" b="-34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Zaoblený obdélník 20">
            <a:extLst>
              <a:ext uri="{FF2B5EF4-FFF2-40B4-BE49-F238E27FC236}">
                <a16:creationId xmlns:a16="http://schemas.microsoft.com/office/drawing/2014/main" id="{F89AD32C-E85C-497F-B108-042211E3CB0E}"/>
              </a:ext>
            </a:extLst>
          </p:cNvPr>
          <p:cNvSpPr/>
          <p:nvPr/>
        </p:nvSpPr>
        <p:spPr>
          <a:xfrm>
            <a:off x="10021111" y="1698002"/>
            <a:ext cx="752475" cy="21907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1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____ / </a:t>
            </a:r>
            <a:r>
              <a:rPr lang="cs-CZ" sz="1100" b="1" dirty="0"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cs-CZ" sz="11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b</a:t>
            </a:r>
            <a:endParaRPr lang="cs-CZ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Zaoblený obdélník 20">
            <a:extLst>
              <a:ext uri="{FF2B5EF4-FFF2-40B4-BE49-F238E27FC236}">
                <a16:creationId xmlns:a16="http://schemas.microsoft.com/office/drawing/2014/main" id="{95CA5095-786F-418F-963B-F4A4BF4D343A}"/>
              </a:ext>
            </a:extLst>
          </p:cNvPr>
          <p:cNvSpPr/>
          <p:nvPr/>
        </p:nvSpPr>
        <p:spPr>
          <a:xfrm>
            <a:off x="10021111" y="3689496"/>
            <a:ext cx="752475" cy="21907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1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____ / 5 b</a:t>
            </a:r>
            <a:endParaRPr lang="cs-CZ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Zaoblený obdélník 20">
            <a:extLst>
              <a:ext uri="{FF2B5EF4-FFF2-40B4-BE49-F238E27FC236}">
                <a16:creationId xmlns:a16="http://schemas.microsoft.com/office/drawing/2014/main" id="{06DC564C-9C0A-467B-8C98-5DBA4370B7AB}"/>
              </a:ext>
            </a:extLst>
          </p:cNvPr>
          <p:cNvSpPr/>
          <p:nvPr/>
        </p:nvSpPr>
        <p:spPr>
          <a:xfrm>
            <a:off x="10122228" y="5535125"/>
            <a:ext cx="752475" cy="21907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1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____ / 6 b</a:t>
            </a:r>
            <a:endParaRPr lang="cs-CZ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3932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17C6B6-E437-4D59-99D8-8DBD7FECC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0387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5. Kruh, kružnice</a:t>
            </a:r>
            <a:r>
              <a:rPr lang="cs-CZ" b="1">
                <a:solidFill>
                  <a:srgbClr val="C00000"/>
                </a:solidFill>
              </a:rPr>
              <a:t>, válec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27ADCA8-CBFC-45C3-8FCB-636D916444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423691"/>
            <a:ext cx="8974015" cy="4651794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lphaUcPeriod"/>
            </a:pP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</a:rPr>
              <a:t>London-</a:t>
            </a:r>
            <a:r>
              <a:rPr lang="cs-CZ" dirty="0" err="1">
                <a:solidFill>
                  <a:schemeClr val="tx1"/>
                </a:solidFill>
                <a:latin typeface="Calibri" panose="020F0502020204030204" pitchFamily="34" charset="0"/>
              </a:rPr>
              <a:t>Eye</a:t>
            </a: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</a:rPr>
              <a:t> je dominanta Londýna a od roku 1999 největší vyhlídkové kolo v Evropě s maximálním výhledem na Londýnem ve výšce 135m. Průměr kola je 120m. </a:t>
            </a: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</a:rPr>
              <a:t>Jakou dráhu </a:t>
            </a: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</a:rPr>
              <a:t>urazí cestující v kabince během </a:t>
            </a: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</a:rPr>
              <a:t>tří otočení </a:t>
            </a: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</a:rPr>
              <a:t>kolem osy otáčení?</a:t>
            </a:r>
            <a:r>
              <a:rPr lang="cs-CZ" dirty="0">
                <a:solidFill>
                  <a:schemeClr val="tx1"/>
                </a:solidFill>
              </a:rPr>
              <a:t> </a:t>
            </a:r>
          </a:p>
          <a:p>
            <a:pPr marL="457200" indent="-457200">
              <a:buFont typeface="+mj-lt"/>
              <a:buAutoNum type="alphaUcPeriod"/>
            </a:pPr>
            <a:r>
              <a:rPr lang="cs-CZ" dirty="0">
                <a:solidFill>
                  <a:schemeClr val="tx1"/>
                </a:solidFill>
              </a:rPr>
              <a:t>Ve stojící cisterně na vodu ve tvaru válce je nyní načerpáno 48 litrů vody. Voda sahá do výšky 27 cm. Kolik vody bude v cisterně, když po celodenním lijáku vody dosahuje výšky 72 cm?</a:t>
            </a:r>
          </a:p>
          <a:p>
            <a:pPr marL="457200" indent="-457200">
              <a:buFont typeface="+mj-lt"/>
              <a:buAutoNum type="alphaUcPeriod"/>
            </a:pPr>
            <a:endParaRPr lang="cs-CZ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lphaUcPeriod"/>
            </a:pPr>
            <a:r>
              <a:rPr lang="cs-CZ" dirty="0">
                <a:solidFill>
                  <a:schemeClr val="tx1"/>
                </a:solidFill>
              </a:rPr>
              <a:t>Vypočítejte obsah plochy vyzděné ve třech řadách po 7 kusech kachličkami – viz obrázek. Jedna kachlička je 30 cm široká a 45cm vysoká a na dvou koncích ukončena kruhovými oblouky podle obrázku.</a:t>
            </a:r>
          </a:p>
        </p:txBody>
      </p:sp>
      <p:sp>
        <p:nvSpPr>
          <p:cNvPr id="5" name="Zaoblený obdélník 20">
            <a:extLst>
              <a:ext uri="{FF2B5EF4-FFF2-40B4-BE49-F238E27FC236}">
                <a16:creationId xmlns:a16="http://schemas.microsoft.com/office/drawing/2014/main" id="{5DA02B39-FEEB-40DF-9DD5-183201CBACE8}"/>
              </a:ext>
            </a:extLst>
          </p:cNvPr>
          <p:cNvSpPr/>
          <p:nvPr/>
        </p:nvSpPr>
        <p:spPr>
          <a:xfrm>
            <a:off x="10440583" y="1700975"/>
            <a:ext cx="752475" cy="21907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1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____ / 3 b</a:t>
            </a:r>
            <a:endParaRPr lang="cs-CZ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Zaoblený obdélník 20">
            <a:extLst>
              <a:ext uri="{FF2B5EF4-FFF2-40B4-BE49-F238E27FC236}">
                <a16:creationId xmlns:a16="http://schemas.microsoft.com/office/drawing/2014/main" id="{A1E49474-35F4-4C8E-BB64-9762018CE9F3}"/>
              </a:ext>
            </a:extLst>
          </p:cNvPr>
          <p:cNvSpPr/>
          <p:nvPr/>
        </p:nvSpPr>
        <p:spPr>
          <a:xfrm>
            <a:off x="10373175" y="2987583"/>
            <a:ext cx="752475" cy="21907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1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____ / 5 b</a:t>
            </a:r>
            <a:endParaRPr lang="cs-CZ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Zaoblený obdélník 20">
            <a:extLst>
              <a:ext uri="{FF2B5EF4-FFF2-40B4-BE49-F238E27FC236}">
                <a16:creationId xmlns:a16="http://schemas.microsoft.com/office/drawing/2014/main" id="{87A00B15-DBEF-4286-BACC-B8CC6587B57F}"/>
              </a:ext>
            </a:extLst>
          </p:cNvPr>
          <p:cNvSpPr/>
          <p:nvPr/>
        </p:nvSpPr>
        <p:spPr>
          <a:xfrm>
            <a:off x="10419418" y="4385559"/>
            <a:ext cx="752475" cy="21907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1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____ / </a:t>
            </a:r>
            <a:r>
              <a:rPr lang="cs-CZ" sz="1100" b="1" dirty="0">
                <a:ea typeface="Calibri" panose="020F0502020204030204" pitchFamily="34" charset="0"/>
                <a:cs typeface="Times New Roman" panose="02020603050405020304" pitchFamily="18" charset="0"/>
              </a:rPr>
              <a:t>6 </a:t>
            </a:r>
            <a:r>
              <a:rPr lang="cs-CZ" sz="11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endParaRPr lang="cs-CZ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8" name="Skupina 7">
            <a:extLst>
              <a:ext uri="{FF2B5EF4-FFF2-40B4-BE49-F238E27FC236}">
                <a16:creationId xmlns:a16="http://schemas.microsoft.com/office/drawing/2014/main" id="{1D88D837-8A39-4175-9DB7-9669BCB19C2E}"/>
              </a:ext>
            </a:extLst>
          </p:cNvPr>
          <p:cNvGrpSpPr/>
          <p:nvPr/>
        </p:nvGrpSpPr>
        <p:grpSpPr>
          <a:xfrm>
            <a:off x="9267972" y="4684251"/>
            <a:ext cx="1287780" cy="1669413"/>
            <a:chOff x="0" y="0"/>
            <a:chExt cx="1287780" cy="1669733"/>
          </a:xfrm>
        </p:grpSpPr>
        <p:sp>
          <p:nvSpPr>
            <p:cNvPr id="9" name="Vývojový diagram: uložená data 8">
              <a:extLst>
                <a:ext uri="{FF2B5EF4-FFF2-40B4-BE49-F238E27FC236}">
                  <a16:creationId xmlns:a16="http://schemas.microsoft.com/office/drawing/2014/main" id="{B9117F2A-75F9-438B-BBCD-C6BAE960ACB7}"/>
                </a:ext>
              </a:extLst>
            </p:cNvPr>
            <p:cNvSpPr/>
            <p:nvPr/>
          </p:nvSpPr>
          <p:spPr>
            <a:xfrm rot="5400000">
              <a:off x="438150" y="704850"/>
              <a:ext cx="1011555" cy="608647"/>
            </a:xfrm>
            <a:prstGeom prst="flowChartOnlineStorag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cxnSp>
          <p:nvCxnSpPr>
            <p:cNvPr id="10" name="Přímá spojnice se šipkou 9">
              <a:extLst>
                <a:ext uri="{FF2B5EF4-FFF2-40B4-BE49-F238E27FC236}">
                  <a16:creationId xmlns:a16="http://schemas.microsoft.com/office/drawing/2014/main" id="{8BB376AC-5024-435F-BA4D-3E86E97BA3B7}"/>
                </a:ext>
              </a:extLst>
            </p:cNvPr>
            <p:cNvCxnSpPr/>
            <p:nvPr/>
          </p:nvCxnSpPr>
          <p:spPr>
            <a:xfrm>
              <a:off x="441960" y="502920"/>
              <a:ext cx="0" cy="1166813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Přímá spojnice se šipkou 10">
              <a:extLst>
                <a:ext uri="{FF2B5EF4-FFF2-40B4-BE49-F238E27FC236}">
                  <a16:creationId xmlns:a16="http://schemas.microsoft.com/office/drawing/2014/main" id="{4A6D5FD0-3DB1-462A-AD6B-76EA37B93F20}"/>
                </a:ext>
              </a:extLst>
            </p:cNvPr>
            <p:cNvCxnSpPr/>
            <p:nvPr/>
          </p:nvCxnSpPr>
          <p:spPr>
            <a:xfrm flipV="1">
              <a:off x="617220" y="358140"/>
              <a:ext cx="670560" cy="762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Textové pole 41">
              <a:extLst>
                <a:ext uri="{FF2B5EF4-FFF2-40B4-BE49-F238E27FC236}">
                  <a16:creationId xmlns:a16="http://schemas.microsoft.com/office/drawing/2014/main" id="{72068FDA-27C2-46C1-82BF-E0D168467716}"/>
                </a:ext>
              </a:extLst>
            </p:cNvPr>
            <p:cNvSpPr txBox="1"/>
            <p:nvPr/>
          </p:nvSpPr>
          <p:spPr>
            <a:xfrm>
              <a:off x="693420" y="0"/>
              <a:ext cx="541020" cy="23622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cs-CZ" sz="110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30 cm</a:t>
              </a:r>
            </a:p>
          </p:txBody>
        </p:sp>
        <p:sp>
          <p:nvSpPr>
            <p:cNvPr id="13" name="Textové pole 42">
              <a:extLst>
                <a:ext uri="{FF2B5EF4-FFF2-40B4-BE49-F238E27FC236}">
                  <a16:creationId xmlns:a16="http://schemas.microsoft.com/office/drawing/2014/main" id="{3E2AE5C9-FB67-4FBE-8FEE-074CE7C30EC2}"/>
                </a:ext>
              </a:extLst>
            </p:cNvPr>
            <p:cNvSpPr txBox="1"/>
            <p:nvPr/>
          </p:nvSpPr>
          <p:spPr>
            <a:xfrm>
              <a:off x="0" y="967740"/>
              <a:ext cx="556260" cy="24384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cs-CZ" sz="110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45 cm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46508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DDE5BE-5191-45BD-A1E4-73F1A3C7B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2220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6. Geometrie - Rýsování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AD94A2D-9E8E-49DD-A98C-8207AB3D97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808" y="1197346"/>
            <a:ext cx="8587154" cy="5067541"/>
          </a:xfrm>
        </p:spPr>
        <p:txBody>
          <a:bodyPr/>
          <a:lstStyle/>
          <a:p>
            <a:pPr marL="457200" indent="-457200">
              <a:spcBef>
                <a:spcPts val="0"/>
              </a:spcBef>
              <a:buFont typeface="+mj-lt"/>
              <a:buAutoNum type="alphaUcPeriod"/>
            </a:pP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</a:rPr>
              <a:t>Je dána přímka p a mimo ni bod X. Sestrojte aspoň jednu kružnici k, která se dotýká přímky p a prochází bodem X.</a:t>
            </a:r>
          </a:p>
          <a:p>
            <a:pPr marL="457200" indent="-457200">
              <a:spcBef>
                <a:spcPts val="0"/>
              </a:spcBef>
              <a:buFont typeface="+mj-lt"/>
              <a:buAutoNum type="alphaUcPeriod"/>
            </a:pPr>
            <a:endParaRPr lang="cs-CZ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lphaUcPeriod"/>
            </a:pP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</a:rPr>
              <a:t>Narýsuj trojúhelník KLM: </a:t>
            </a: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mbria Math" panose="02040503050406030204" pitchFamily="18" charset="0"/>
              </a:rPr>
              <a:t>|KL| = 7cm, |∢KLM| = 90°, |LM| = 5 cm. Sestroj kružnici k, která se bude dotýkat všech tří stran současně.  </a:t>
            </a:r>
          </a:p>
          <a:p>
            <a:pPr marL="457200" indent="-457200">
              <a:buFont typeface="+mj-lt"/>
              <a:buAutoNum type="alphaUcPeriod"/>
            </a:pPr>
            <a:endParaRPr lang="cs-CZ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lphaUcPeriod"/>
            </a:pP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</a:rPr>
              <a:t>Je dána přímka p, na ní leží bod M a mimo ni bod T.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</a:rPr>
              <a:t>       Sestrojte kružnici k procházející bodem T, jejíž střed S leží na přímce p,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</a:rPr>
              <a:t>        tak, aby přímka p procházející body T a M byla tečnou kružnice k.</a:t>
            </a:r>
            <a:endParaRPr lang="cs-CZ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37FBA5FE-3099-4523-87DA-B4E029BC05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238" y="-166174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Lichoběžník </a:t>
            </a:r>
            <a:r>
              <a:rPr kumimoji="0" lang="cs-CZ" altLang="cs-CZ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na obrázku rozstříháme </a:t>
            </a:r>
            <a:r>
              <a:rPr kumimoji="0" lang="cs-CZ" altLang="cs-CZ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na 8 shodných pravoúhlých trojúhelníků</a:t>
            </a:r>
            <a:r>
              <a:rPr kumimoji="0" lang="cs-CZ" altLang="cs-CZ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 s odvěsnami 9cm a 12cm. Vypočítejte obvod a obsah lichoběžníku.</a:t>
            </a:r>
            <a:endParaRPr kumimoji="0" lang="cs-CZ" altLang="cs-CZ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11">
            <a:extLst>
              <a:ext uri="{FF2B5EF4-FFF2-40B4-BE49-F238E27FC236}">
                <a16:creationId xmlns:a16="http://schemas.microsoft.com/office/drawing/2014/main" id="{5B502B4F-7884-43A8-AC2F-3BCDB50F5B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238" y="-120454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</a:t>
            </a:r>
            <a:endParaRPr kumimoji="0" lang="cs-CZ" altLang="cs-CZ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Zaoblený obdélník 20">
            <a:extLst>
              <a:ext uri="{FF2B5EF4-FFF2-40B4-BE49-F238E27FC236}">
                <a16:creationId xmlns:a16="http://schemas.microsoft.com/office/drawing/2014/main" id="{E70B8E2F-0D54-451B-85A4-3D599C4476C2}"/>
              </a:ext>
            </a:extLst>
          </p:cNvPr>
          <p:cNvSpPr/>
          <p:nvPr/>
        </p:nvSpPr>
        <p:spPr>
          <a:xfrm>
            <a:off x="10838717" y="1277157"/>
            <a:ext cx="752475" cy="21907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1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____ / 3 b</a:t>
            </a:r>
            <a:endParaRPr lang="cs-CZ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Zaoblený obdélník 20">
            <a:extLst>
              <a:ext uri="{FF2B5EF4-FFF2-40B4-BE49-F238E27FC236}">
                <a16:creationId xmlns:a16="http://schemas.microsoft.com/office/drawing/2014/main" id="{4EC1D0A2-5C4D-4676-BB52-0DB642FDD356}"/>
              </a:ext>
            </a:extLst>
          </p:cNvPr>
          <p:cNvSpPr/>
          <p:nvPr/>
        </p:nvSpPr>
        <p:spPr>
          <a:xfrm>
            <a:off x="10858867" y="2988468"/>
            <a:ext cx="752475" cy="21907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1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____ / </a:t>
            </a:r>
            <a:r>
              <a:rPr lang="cs-CZ" sz="1100" b="1" dirty="0"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cs-CZ" sz="11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b</a:t>
            </a:r>
            <a:endParaRPr lang="cs-CZ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Zaoblený obdélník 20">
            <a:extLst>
              <a:ext uri="{FF2B5EF4-FFF2-40B4-BE49-F238E27FC236}">
                <a16:creationId xmlns:a16="http://schemas.microsoft.com/office/drawing/2014/main" id="{B449FD48-7182-4E95-BFCC-735FDB21F2D1}"/>
              </a:ext>
            </a:extLst>
          </p:cNvPr>
          <p:cNvSpPr/>
          <p:nvPr/>
        </p:nvSpPr>
        <p:spPr>
          <a:xfrm>
            <a:off x="10966290" y="4699779"/>
            <a:ext cx="752475" cy="21907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1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____ / 6 b</a:t>
            </a:r>
            <a:endParaRPr lang="cs-CZ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20031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F686BC-A2EE-47D4-B9E9-9EAC39CCE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Bodování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F0AF3B1-0D22-410E-A81F-387A8F98A2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Více než 30 bodů	Výborně, směle se můžeš pustit do řešení všech úloh C </a:t>
            </a:r>
          </a:p>
          <a:p>
            <a:r>
              <a:rPr lang="cs-CZ" dirty="0">
                <a:solidFill>
                  <a:schemeClr val="tx1"/>
                </a:solidFill>
              </a:rPr>
              <a:t>29 – 25 bodů		Skvělá práce</a:t>
            </a:r>
          </a:p>
          <a:p>
            <a:r>
              <a:rPr lang="cs-CZ" dirty="0">
                <a:solidFill>
                  <a:schemeClr val="tx1"/>
                </a:solidFill>
              </a:rPr>
              <a:t>24 – 19 bodů		Zapracoval / la jsi na sobě</a:t>
            </a:r>
          </a:p>
          <a:p>
            <a:r>
              <a:rPr lang="cs-CZ" dirty="0">
                <a:solidFill>
                  <a:schemeClr val="tx1"/>
                </a:solidFill>
              </a:rPr>
              <a:t>18 – 13 bodů		Ještě opakuj</a:t>
            </a:r>
          </a:p>
          <a:p>
            <a:r>
              <a:rPr lang="cs-CZ" dirty="0">
                <a:solidFill>
                  <a:schemeClr val="tx1"/>
                </a:solidFill>
              </a:rPr>
              <a:t>Méně než 12 bodů	Projdi si ještě všechny příklady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36949401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Základ">
  <a:themeElements>
    <a:clrScheme name="Aspek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Zákla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Základ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476</Words>
  <Application>Microsoft Office PowerPoint</Application>
  <PresentationFormat>Širokoúhlá obrazovka</PresentationFormat>
  <Paragraphs>84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4</vt:i4>
      </vt:variant>
      <vt:variant>
        <vt:lpstr>Nadpisy snímků</vt:lpstr>
      </vt:variant>
      <vt:variant>
        <vt:i4>9</vt:i4>
      </vt:variant>
    </vt:vector>
  </HeadingPairs>
  <TitlesOfParts>
    <vt:vector size="21" baseType="lpstr">
      <vt:lpstr>Malgun Gothic</vt:lpstr>
      <vt:lpstr>Arial</vt:lpstr>
      <vt:lpstr>Calibri</vt:lpstr>
      <vt:lpstr>Calibri Light</vt:lpstr>
      <vt:lpstr>Cambria Math</vt:lpstr>
      <vt:lpstr>Corbel</vt:lpstr>
      <vt:lpstr>Times New Roman</vt:lpstr>
      <vt:lpstr>Wingdings 2</vt:lpstr>
      <vt:lpstr>HDOfficeLightV0</vt:lpstr>
      <vt:lpstr>1_HDOfficeLightV0</vt:lpstr>
      <vt:lpstr>2_HDOfficeLightV0</vt:lpstr>
      <vt:lpstr>Základ</vt:lpstr>
      <vt:lpstr>Opakování na 4.písemnou práci</vt:lpstr>
      <vt:lpstr>Pokyny</vt:lpstr>
      <vt:lpstr>1. Rovnice</vt:lpstr>
      <vt:lpstr>2. Výrazy s proměnnou v geometrii</vt:lpstr>
      <vt:lpstr>3. Číselné výrazy</vt:lpstr>
      <vt:lpstr>4. Úpravy výrazů s proměnnou</vt:lpstr>
      <vt:lpstr>5. Kruh, kružnice, válec</vt:lpstr>
      <vt:lpstr>6. Geometrie - Rýsování</vt:lpstr>
      <vt:lpstr>Bodování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Opakování na 4.písemnou práci</dc:title>
  <dc:creator>petra</dc:creator>
  <cp:lastModifiedBy>petra</cp:lastModifiedBy>
  <cp:revision>16</cp:revision>
  <dcterms:created xsi:type="dcterms:W3CDTF">2019-06-07T19:06:55Z</dcterms:created>
  <dcterms:modified xsi:type="dcterms:W3CDTF">2019-06-08T10:28:11Z</dcterms:modified>
</cp:coreProperties>
</file>