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74" r:id="rId4"/>
    <p:sldId id="259" r:id="rId5"/>
    <p:sldId id="257" r:id="rId6"/>
    <p:sldId id="258" r:id="rId7"/>
    <p:sldId id="273" r:id="rId8"/>
    <p:sldId id="262" r:id="rId9"/>
    <p:sldId id="272" r:id="rId10"/>
    <p:sldId id="265" r:id="rId11"/>
    <p:sldId id="260" r:id="rId12"/>
    <p:sldId id="261" r:id="rId13"/>
    <p:sldId id="271" r:id="rId14"/>
    <p:sldId id="266" r:id="rId15"/>
    <p:sldId id="267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0A3FD1A-B2FB-4217-9B2B-00335818F8EB}" type="datetimeFigureOut">
              <a:rPr lang="cs-CZ" smtClean="0"/>
              <a:t>19. 1. 2020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C15F785-2BF0-4076-9B91-05150D0415B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848600" cy="2462113"/>
          </a:xfrm>
        </p:spPr>
        <p:txBody>
          <a:bodyPr/>
          <a:lstStyle/>
          <a:p>
            <a:r>
              <a:rPr lang="cs-CZ" dirty="0"/>
              <a:t>Opakování na pololetní písemnou práci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9. ročník</a:t>
            </a:r>
          </a:p>
        </p:txBody>
      </p:sp>
    </p:spTree>
    <p:extLst>
      <p:ext uri="{BB962C8B-B14F-4D97-AF65-F5344CB8AC3E}">
        <p14:creationId xmlns:p14="http://schemas.microsoft.com/office/powerpoint/2010/main" val="376556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– POVINNÉ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35 a více  výborně</a:t>
            </a:r>
          </a:p>
          <a:p>
            <a:r>
              <a:rPr lang="cs-CZ" dirty="0"/>
              <a:t>34 – 29  skvělá práce</a:t>
            </a:r>
          </a:p>
          <a:p>
            <a:r>
              <a:rPr lang="cs-CZ" dirty="0"/>
              <a:t>28 – 23 dobrý výkon</a:t>
            </a:r>
          </a:p>
          <a:p>
            <a:r>
              <a:rPr lang="cs-CZ" dirty="0"/>
              <a:t> 22 –13 ještě opakuj</a:t>
            </a:r>
          </a:p>
          <a:p>
            <a:r>
              <a:rPr lang="cs-CZ" dirty="0"/>
              <a:t>12 – 0 projdi si znova všechny příklady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1188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Lomený výraz - BONUS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b="1" dirty="0">
                    <a:solidFill>
                      <a:schemeClr val="bg2">
                        <a:lumMod val="50000"/>
                      </a:schemeClr>
                    </a:solidFill>
                  </a:rPr>
                  <a:t>A.</a:t>
                </a:r>
                <a:r>
                  <a:rPr lang="cs-CZ" dirty="0"/>
                  <a:t> </a:t>
                </a:r>
                <a:r>
                  <a:rPr lang="cs-CZ" sz="2000" dirty="0"/>
                  <a:t>Zkrať daný výraz a urči podmínky výrazu</a:t>
                </a:r>
                <a:r>
                  <a:rPr lang="cs-CZ" dirty="0"/>
                  <a:t>                          </a:t>
                </a:r>
                <a:r>
                  <a:rPr lang="cs-CZ" sz="1800" b="1" i="1" dirty="0"/>
                  <a:t>3 body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12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𝑝</m:t>
                        </m:r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18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000" dirty="0"/>
                  <a:t>                   </a:t>
                </a:r>
                <a:r>
                  <a:rPr lang="cs-CZ" sz="2000" dirty="0">
                    <a:solidFill>
                      <a:schemeClr val="bg2">
                        <a:lumMod val="50000"/>
                      </a:schemeClr>
                    </a:solidFill>
                  </a:rPr>
                  <a:t>b)</a:t>
                </a:r>
                <a:r>
                  <a:rPr lang="cs-CZ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i="1">
                            <a:latin typeface="Cambria Math"/>
                          </a:rPr>
                          <m:t>3</m:t>
                        </m:r>
                        <m:r>
                          <a:rPr lang="cs-CZ" sz="2000" i="1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sz="2000" i="1">
                            <a:latin typeface="Cambria Math"/>
                          </a:rPr>
                          <m:t>6</m:t>
                        </m:r>
                        <m:r>
                          <a:rPr lang="cs-CZ" sz="2000" i="1">
                            <a:latin typeface="Cambria Math"/>
                          </a:rPr>
                          <m:t>𝑥</m:t>
                        </m:r>
                        <m:r>
                          <a:rPr lang="cs-CZ" sz="2000" i="1">
                            <a:latin typeface="Cambria Math"/>
                          </a:rPr>
                          <m:t>−18</m:t>
                        </m:r>
                      </m:den>
                    </m:f>
                  </m:oMath>
                </a14:m>
                <a:r>
                  <a:rPr lang="cs-CZ" sz="2000" dirty="0"/>
                  <a:t>                 </a:t>
                </a:r>
                <a:r>
                  <a:rPr lang="cs-CZ" sz="2000" dirty="0">
                    <a:solidFill>
                      <a:schemeClr val="bg2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𝑢</m:t>
                        </m:r>
                        <m:d>
                          <m:d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0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𝑣</m:t>
                        </m:r>
                        <m:d>
                          <m:d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cs-CZ" sz="2000" b="0" i="1" smtClean="0">
                                <a:latin typeface="Cambria Math"/>
                              </a:rPr>
                              <m:t>−1</m:t>
                            </m:r>
                          </m:e>
                        </m:d>
                      </m:den>
                    </m:f>
                    <m:r>
                      <a:rPr lang="cs-CZ" sz="2000" i="1">
                        <a:latin typeface="Cambria Math"/>
                      </a:rPr>
                      <m:t>=</m:t>
                    </m:r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>
                    <a:solidFill>
                      <a:schemeClr val="bg2">
                        <a:lumMod val="50000"/>
                      </a:schemeClr>
                    </a:solidFill>
                  </a:rPr>
                  <a:t>B.</a:t>
                </a:r>
                <a:r>
                  <a:rPr lang="cs-CZ" dirty="0"/>
                  <a:t> </a:t>
                </a:r>
                <a:r>
                  <a:rPr lang="cs-CZ" sz="2000" dirty="0"/>
                  <a:t>Zkrať daný výraz a urči podmínky výrazu                                </a:t>
                </a:r>
                <a:r>
                  <a:rPr lang="cs-CZ" sz="1800" b="1" i="1" dirty="0"/>
                  <a:t>6 bodů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i="1">
                            <a:latin typeface="Cambria Math"/>
                          </a:rPr>
                          <m:t>35</m:t>
                        </m:r>
                        <m:sSup>
                          <m:sSup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i="1">
                            <a:latin typeface="Cambria Math"/>
                          </a:rPr>
                          <m:t>+10</m:t>
                        </m:r>
                        <m:r>
                          <a:rPr lang="cs-CZ" sz="2000" i="1">
                            <a:latin typeface="Cambria Math"/>
                          </a:rPr>
                          <m:t>𝑎𝑏</m:t>
                        </m:r>
                      </m:num>
                      <m:den>
                        <m:r>
                          <a:rPr lang="cs-CZ" sz="2000" i="1">
                            <a:latin typeface="Cambria Math"/>
                          </a:rPr>
                          <m:t>70</m:t>
                        </m:r>
                        <m:r>
                          <a:rPr lang="cs-CZ" sz="2000" i="1">
                            <a:latin typeface="Cambria Math"/>
                          </a:rPr>
                          <m:t>𝑎𝑏</m:t>
                        </m:r>
                        <m:r>
                          <a:rPr lang="cs-CZ" sz="2000" i="1">
                            <a:latin typeface="Cambria Math"/>
                          </a:rPr>
                          <m:t>+20</m:t>
                        </m:r>
                        <m:sSup>
                          <m:sSup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2000" b="0" i="1" smtClean="0">
                        <a:latin typeface="Cambria Math"/>
                      </a:rPr>
                      <m:t>              </m:t>
                    </m:r>
                    <m:r>
                      <a:rPr lang="cs-CZ" sz="20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/>
                      </a:rPr>
                      <m:t>𝑏</m:t>
                    </m:r>
                    <m:r>
                      <a:rPr lang="cs-CZ" sz="2000" b="0" i="1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mbria Math"/>
                      </a:rPr>
                      <m:t>)   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i="1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i="1">
                            <a:latin typeface="Cambria Math"/>
                          </a:rPr>
                          <m:t> −</m:t>
                        </m:r>
                        <m:r>
                          <a:rPr lang="cs-CZ" sz="20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000" i="1">
                            <a:latin typeface="Cambria Math"/>
                          </a:rPr>
                          <m:t>9</m:t>
                        </m:r>
                      </m:num>
                      <m:den>
                        <m:sSup>
                          <m:sSup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i="1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/>
                          </a:rPr>
                          <m:t>− 6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𝑢</m:t>
                        </m:r>
                        <m:r>
                          <a:rPr lang="cs-CZ" sz="2000" b="0" i="1" smtClean="0">
                            <a:latin typeface="Cambria Math"/>
                          </a:rPr>
                          <m:t>+ 9</m:t>
                        </m:r>
                      </m:den>
                    </m:f>
                  </m:oMath>
                </a14:m>
                <a:r>
                  <a:rPr lang="cs-CZ" sz="2000" dirty="0"/>
                  <a:t>            </a:t>
                </a:r>
                <a:r>
                  <a:rPr lang="cs-CZ" sz="2000" i="1" dirty="0">
                    <a:solidFill>
                      <a:schemeClr val="bg2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2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𝑥</m:t>
                        </m:r>
                        <m:r>
                          <a:rPr lang="cs-CZ" sz="2000" b="0" i="1" smtClean="0">
                            <a:latin typeface="Cambria Math"/>
                          </a:rPr>
                          <m:t> −2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/>
                          </a:rPr>
                          <m:t>− 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𝑥𝑦</m:t>
                        </m:r>
                      </m:den>
                    </m:f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r>
                  <a:rPr lang="cs-CZ" sz="2000" b="1" dirty="0">
                    <a:solidFill>
                      <a:schemeClr val="bg2">
                        <a:lumMod val="50000"/>
                      </a:schemeClr>
                    </a:solidFill>
                  </a:rPr>
                  <a:t>C.</a:t>
                </a:r>
                <a:r>
                  <a:rPr lang="cs-CZ" sz="2000" dirty="0"/>
                  <a:t> Zkrať daný výraz a urči podmínky výrazu                                 </a:t>
                </a:r>
                <a:r>
                  <a:rPr lang="cs-CZ" sz="1800" b="1" i="1" dirty="0"/>
                  <a:t>9 bodů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𝑟</m:t>
                        </m:r>
                        <m:r>
                          <a:rPr lang="cs-CZ" sz="2000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cs-CZ" sz="2000" dirty="0"/>
                  <a:t>                 </a:t>
                </a:r>
                <a:r>
                  <a:rPr lang="cs-CZ" sz="2000" i="1" dirty="0">
                    <a:solidFill>
                      <a:schemeClr val="bg2">
                        <a:lumMod val="50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sz="20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sz="2000" b="0" i="1" smtClean="0">
                                    <a:latin typeface="Cambria Math"/>
                                  </a:rPr>
                                  <m:t>+5</m:t>
                                </m:r>
                              </m:e>
                            </m:d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/>
                          </a:rPr>
                          <m:t>−50</m:t>
                        </m:r>
                      </m:den>
                    </m:f>
                  </m:oMath>
                </a14:m>
                <a:r>
                  <a:rPr lang="cs-CZ" sz="2000" dirty="0"/>
                  <a:t>              </a:t>
                </a:r>
                <a:r>
                  <a:rPr lang="cs-CZ" sz="2000" i="1" dirty="0">
                    <a:solidFill>
                      <a:schemeClr val="bg2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i="1">
                            <a:latin typeface="Cambria Math"/>
                          </a:rPr>
                          <m:t> −</m:t>
                        </m:r>
                        <m:r>
                          <a:rPr lang="cs-CZ" sz="2000" b="0" i="1" smtClean="0">
                            <a:latin typeface="Cambria Math"/>
                          </a:rPr>
                          <m:t>8</m:t>
                        </m:r>
                        <m:r>
                          <a:rPr lang="cs-CZ" sz="2000" b="0" i="1" smtClean="0">
                            <a:latin typeface="Cambria Math"/>
                          </a:rPr>
                          <m:t>𝑥𝑦</m:t>
                        </m:r>
                        <m:sSup>
                          <m:sSupPr>
                            <m:ctrlPr>
                              <a:rPr lang="cs-CZ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+ 4</m:t>
                            </m:r>
                            <m:r>
                              <a:rPr lang="cs-CZ" sz="20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2000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/>
                          </a:rPr>
                          <m:t> −2</m:t>
                        </m:r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cs-CZ" sz="20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  <a:blipFill rotWithShape="1">
                <a:blip r:embed="rId2"/>
                <a:stretch>
                  <a:fillRect l="-1111" t="-8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075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2. Lomený výraz - BONUS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2000" dirty="0"/>
              <a:t>Uprav lomené výrazy				</a:t>
            </a:r>
            <a:r>
              <a:rPr lang="cs-CZ" sz="2000" b="1" i="1" dirty="0"/>
              <a:t>3 body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	        </a:t>
            </a:r>
            <a:r>
              <a:rPr lang="cs-CZ" sz="1400" dirty="0"/>
              <a:t>b)</a:t>
            </a:r>
            <a:r>
              <a:rPr lang="cs-CZ" sz="2000" dirty="0"/>
              <a:t> 			     </a:t>
            </a:r>
            <a:r>
              <a:rPr lang="cs-CZ" sz="1400" dirty="0"/>
              <a:t>c)</a:t>
            </a:r>
            <a:r>
              <a:rPr lang="cs-CZ" sz="2000" dirty="0"/>
              <a:t>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457200" indent="-457200">
              <a:buFont typeface="+mj-lt"/>
              <a:buAutoNum type="alphaUcPeriod" startAt="2"/>
            </a:pPr>
            <a:r>
              <a:rPr lang="cs-CZ" sz="2000" dirty="0"/>
              <a:t>Uprav lomené výrazy 			             </a:t>
            </a:r>
            <a:r>
              <a:rPr lang="cs-CZ" sz="2000" b="1" i="1" dirty="0"/>
              <a:t>6 bodů</a:t>
            </a:r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r>
              <a:rPr lang="cs-CZ" sz="1400" dirty="0"/>
              <a:t>a) 				b)</a:t>
            </a:r>
          </a:p>
          <a:p>
            <a:pPr marL="0" indent="0">
              <a:buNone/>
            </a:pPr>
            <a:r>
              <a:rPr lang="cs-CZ" sz="2000" dirty="0"/>
              <a:t>	</a:t>
            </a:r>
          </a:p>
          <a:p>
            <a:pPr marL="0" indent="0">
              <a:buNone/>
            </a:pPr>
            <a:endParaRPr lang="cs-CZ" sz="2000" dirty="0"/>
          </a:p>
          <a:p>
            <a:pPr marL="457200" indent="-457200">
              <a:buFont typeface="+mj-lt"/>
              <a:buAutoNum type="alphaUcPeriod" startAt="3"/>
            </a:pPr>
            <a:r>
              <a:rPr lang="cs-CZ" sz="2000" dirty="0"/>
              <a:t>Uprav lomené výrazy 			         </a:t>
            </a:r>
            <a:r>
              <a:rPr lang="cs-CZ" sz="2000" b="1" i="1" dirty="0"/>
              <a:t>9 bodů</a:t>
            </a:r>
          </a:p>
          <a:p>
            <a:pPr marL="0" indent="0">
              <a:buNone/>
            </a:pPr>
            <a:r>
              <a:rPr lang="cs-CZ" sz="2000" dirty="0"/>
              <a:t>	</a:t>
            </a:r>
          </a:p>
          <a:p>
            <a:pPr marL="0" indent="0">
              <a:buNone/>
            </a:pPr>
            <a:r>
              <a:rPr lang="cs-CZ" sz="1400" dirty="0"/>
              <a:t>a)</a:t>
            </a:r>
            <a:r>
              <a:rPr lang="cs-CZ" sz="2000" dirty="0"/>
              <a:t>     			</a:t>
            </a:r>
            <a:r>
              <a:rPr lang="cs-CZ" sz="1400" dirty="0"/>
              <a:t>b)   		c) </a:t>
            </a:r>
          </a:p>
          <a:p>
            <a:pPr marL="457200" indent="-457200">
              <a:buFont typeface="+mj-lt"/>
              <a:buAutoNum type="alphaUcPeriod" startAt="3"/>
            </a:pPr>
            <a:endParaRPr lang="cs-CZ" sz="20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73E7B96-1400-4EAA-843D-388C48465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916832"/>
            <a:ext cx="1485900" cy="65722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B3367DE3-CD51-4669-86C3-70181494C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1937291"/>
            <a:ext cx="1676400" cy="59055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FA901306-5505-486F-82EA-FA524DA788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4128" y="1937291"/>
            <a:ext cx="1447800" cy="5715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05DF0E5-BC73-47C5-B96B-49841A9FF6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592" y="3573016"/>
            <a:ext cx="2381250" cy="59055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D73FAE4D-905F-409C-AF91-12FD314162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3525094"/>
            <a:ext cx="1800200" cy="65654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12F399D-3F00-4A2E-A330-4EEC0302CF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7417" y="5257800"/>
            <a:ext cx="1819275" cy="56197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6C88FFF3-C730-43B6-B04E-37908CF5FF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2671" y="5343525"/>
            <a:ext cx="1390650" cy="590550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B4FED068-99D3-4AC1-BE0A-A3D4E298D4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28268" y="5257800"/>
            <a:ext cx="11715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57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Bonusové části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12 a více  výborně</a:t>
            </a:r>
          </a:p>
          <a:p>
            <a:r>
              <a:rPr lang="cs-CZ" dirty="0"/>
              <a:t>11 – 9  skvělá práce</a:t>
            </a:r>
          </a:p>
          <a:p>
            <a:r>
              <a:rPr lang="cs-CZ" dirty="0"/>
              <a:t> 8 – 6 dobrý výkon</a:t>
            </a:r>
          </a:p>
          <a:p>
            <a:r>
              <a:rPr lang="cs-CZ" dirty="0"/>
              <a:t> 5 – 3 ještě opakuj</a:t>
            </a:r>
          </a:p>
          <a:p>
            <a:r>
              <a:rPr lang="cs-CZ" dirty="0"/>
              <a:t> 2 – 0 projdi si znova všechny příklady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7060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Úlohy navíc k procvičení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V hotelu je </a:t>
            </a:r>
            <a:r>
              <a:rPr lang="cs-CZ" b="1" dirty="0"/>
              <a:t>41</a:t>
            </a:r>
            <a:r>
              <a:rPr lang="cs-CZ" dirty="0"/>
              <a:t>pokojů, některé jsou </a:t>
            </a:r>
            <a:r>
              <a:rPr lang="cs-CZ" b="1" dirty="0"/>
              <a:t>třílůžkové</a:t>
            </a:r>
            <a:r>
              <a:rPr lang="cs-CZ" dirty="0"/>
              <a:t> a zbytek </a:t>
            </a:r>
            <a:r>
              <a:rPr lang="cs-CZ" b="1" dirty="0"/>
              <a:t>čtyřlůžkové</a:t>
            </a:r>
            <a:r>
              <a:rPr lang="cs-CZ" dirty="0"/>
              <a:t>. Určete, kolik pokojů je třílůžkových a kolik čtyřlůžkových, jestliže plná kapacita představuje </a:t>
            </a:r>
            <a:r>
              <a:rPr lang="cs-CZ" b="1" dirty="0"/>
              <a:t>150</a:t>
            </a:r>
            <a:r>
              <a:rPr lang="cs-CZ" dirty="0"/>
              <a:t> hostů.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V zmrzlinovém stánku na Matějské pouti bylo prodáno během pátku, soboty a neděle </a:t>
            </a:r>
            <a:r>
              <a:rPr lang="cs-CZ" b="1" dirty="0"/>
              <a:t>2950</a:t>
            </a:r>
            <a:r>
              <a:rPr lang="cs-CZ" dirty="0"/>
              <a:t> kornoutků s točenou zmrzlinou. V sobotu bylo prodáno </a:t>
            </a:r>
            <a:r>
              <a:rPr lang="cs-CZ" b="1" dirty="0"/>
              <a:t>o 25%</a:t>
            </a:r>
            <a:r>
              <a:rPr lang="cs-CZ" dirty="0"/>
              <a:t> kornoutů se zmrzlinou více než v pátek. V neděli </a:t>
            </a:r>
            <a:r>
              <a:rPr lang="cs-CZ" b="1" dirty="0"/>
              <a:t>o 15%</a:t>
            </a:r>
            <a:r>
              <a:rPr lang="cs-CZ" dirty="0"/>
              <a:t> zmrzliny více než v sobotu. Kolik zmrzlin bylo prodáno v jednotlivých dnech?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Josef vyšel z Hrušové rychlostí </a:t>
            </a:r>
            <a:r>
              <a:rPr lang="cs-CZ" b="1" dirty="0"/>
              <a:t>5km/h</a:t>
            </a:r>
            <a:r>
              <a:rPr lang="cs-CZ" dirty="0"/>
              <a:t>. Za 15 minut za ním vyjel Petr na kole rychlostí </a:t>
            </a:r>
            <a:r>
              <a:rPr lang="cs-CZ" b="1" dirty="0"/>
              <a:t>20km/h</a:t>
            </a:r>
            <a:r>
              <a:rPr lang="cs-CZ" dirty="0"/>
              <a:t>. Za jakou dobu a jak daleko od Hrušové dohoní Petr Josefa?  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Závod A je schopen splnit zakázku za 16dní, závod B za 24dní. Za kolik dní bude zakázka splněna, jestliže první den na ní pracuje pouze závod A, zbývající dny pak oba závody?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152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Úlohy navíc k procvičení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 startAt="5"/>
            </a:pPr>
            <a:r>
              <a:rPr lang="cs-CZ" dirty="0"/>
              <a:t>Ze dvou různých druhů bonbónů po 40Kč a 25 Kč se má připravit 7kg směsi v celkové ceně 235Kč. Jak se směs připraví?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cs-CZ" dirty="0"/>
              <a:t>Ve stánku se prodává 1kg banánů za 20Kč a 1kg kiwi za 50Kč. Kolik kg banánů a kolik kg kiwi prodal prodavač, jestliže prodal celkem 130kg ovoce a utržil 5000Kč?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cs-CZ" dirty="0"/>
              <a:t>Sáček červených bonbónů o hmotnosti 200g se prodává za 18Kč, stejné množství modrých bonbónů za 12Kč. Vytvořte směs bonbónů v ceně 8Kč za 100.?  </a:t>
            </a:r>
          </a:p>
          <a:p>
            <a:pPr marL="514350" indent="-514350">
              <a:buFont typeface="+mj-lt"/>
              <a:buAutoNum type="alphaUcPeriod" startAt="5"/>
            </a:pPr>
            <a:r>
              <a:rPr lang="cs-CZ" dirty="0"/>
              <a:t>Kolik kg oříškových bonbónů v ceně 65Kč za 1kg je nutné přidat k 5kg nugátových bonbónů v ceně 140Kč za 1kg, když cena směsi má být 120Kč za 1kg?  </a:t>
            </a:r>
          </a:p>
        </p:txBody>
      </p:sp>
    </p:spTree>
    <p:extLst>
      <p:ext uri="{BB962C8B-B14F-4D97-AF65-F5344CB8AC3E}">
        <p14:creationId xmlns:p14="http://schemas.microsoft.com/office/powerpoint/2010/main" val="215549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Pokyny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 každé úlohy si vyber jednu úlohu A – C podle svých možností</a:t>
            </a:r>
          </a:p>
          <a:p>
            <a:r>
              <a:rPr lang="cs-CZ" dirty="0"/>
              <a:t>Úlohy A jsou za 4 body, úlohy B za 5 bodů a C za 6bodů</a:t>
            </a:r>
          </a:p>
          <a:p>
            <a:r>
              <a:rPr lang="cs-CZ" dirty="0"/>
              <a:t>Vyřeš a ohodnoť se body</a:t>
            </a:r>
          </a:p>
          <a:p>
            <a:r>
              <a:rPr lang="cs-CZ" dirty="0"/>
              <a:t>počet bodů na jedničku je 35 a více</a:t>
            </a:r>
          </a:p>
          <a:p>
            <a:endParaRPr lang="cs-CZ" dirty="0"/>
          </a:p>
          <a:p>
            <a:r>
              <a:rPr lang="cs-CZ" dirty="0"/>
              <a:t>Test bude mít bonusovou část – Lomené výrazy, také si můžeš ohodnotit, hodnotící tabulku nalezneš až za bonusovou částí Max. bodů je 18</a:t>
            </a:r>
          </a:p>
          <a:p>
            <a:endParaRPr lang="cs-CZ" dirty="0"/>
          </a:p>
          <a:p>
            <a:r>
              <a:rPr lang="cs-CZ" dirty="0"/>
              <a:t>Na konci prezentace nalezneš dalších 8 slovních úloh k procvičování </a:t>
            </a:r>
          </a:p>
        </p:txBody>
      </p:sp>
    </p:spTree>
    <p:extLst>
      <p:ext uri="{BB962C8B-B14F-4D97-AF65-F5344CB8AC3E}">
        <p14:creationId xmlns:p14="http://schemas.microsoft.com/office/powerpoint/2010/main" val="354149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r>
              <a:rPr lang="cs-CZ" dirty="0"/>
              <a:t>1. Váhy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0648"/>
          </a:xfrm>
        </p:spPr>
        <p:txBody>
          <a:bodyPr/>
          <a:lstStyle/>
          <a:p>
            <a:r>
              <a:rPr lang="cs-CZ" dirty="0"/>
              <a:t>Zjistěte hmotnost krychle, válce a koule.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779" y="1616224"/>
            <a:ext cx="2955463" cy="117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77123" y="18047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A.    </a:t>
            </a:r>
            <a:r>
              <a:rPr lang="cs-CZ" sz="2000" b="1" dirty="0"/>
              <a:t>4 body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77123" y="350100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B.    </a:t>
            </a:r>
            <a:r>
              <a:rPr lang="cs-CZ" sz="2000" b="1" dirty="0"/>
              <a:t>5 bodů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69658" y="494116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C.    </a:t>
            </a:r>
            <a:r>
              <a:rPr lang="cs-CZ" sz="2000" b="1" dirty="0"/>
              <a:t>6 bodů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62288"/>
            <a:ext cx="3641943" cy="11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Skupina 6"/>
          <p:cNvGrpSpPr/>
          <p:nvPr/>
        </p:nvGrpSpPr>
        <p:grpSpPr>
          <a:xfrm>
            <a:off x="2901779" y="4581128"/>
            <a:ext cx="4520850" cy="1336214"/>
            <a:chOff x="2901779" y="4581128"/>
            <a:chExt cx="4520850" cy="1336214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1779" y="4765214"/>
              <a:ext cx="4520850" cy="11521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Obdélník 5"/>
            <p:cNvSpPr/>
            <p:nvPr/>
          </p:nvSpPr>
          <p:spPr>
            <a:xfrm>
              <a:off x="3491880" y="4581128"/>
              <a:ext cx="187220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80898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Slovní úlohy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/>
              <a:t>V prodejně prodali za měsíc 42 televizorů a praček. Praček bylo o 8 méně než televizorů. Kolik televizorů a kolik praček prodali? Sestavte rovnici  	</a:t>
            </a:r>
            <a:r>
              <a:rPr lang="cs-CZ" b="1" i="1" dirty="0"/>
              <a:t>4 body</a:t>
            </a:r>
          </a:p>
          <a:p>
            <a:pPr marL="457200" indent="-457200">
              <a:buFont typeface="+mj-lt"/>
              <a:buAutoNum type="alphaUcPeriod"/>
            </a:pPr>
            <a:endParaRPr lang="cs-CZ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Maminka nakoupila na oslavu narozenin 21 zákusků, jedna pařížská tyčinka stála 9Kč a jeden ovocný košíček stál 12 Kč. Za zákusky zaplatila 213. Kolik pařížských tyček a kolik košíčků maminka nakupila?        </a:t>
            </a:r>
            <a:r>
              <a:rPr lang="cs-CZ" b="1" i="1" dirty="0"/>
              <a:t>5 bodů</a:t>
            </a:r>
          </a:p>
          <a:p>
            <a:pPr marL="457200" indent="-457200">
              <a:buFont typeface="+mj-lt"/>
              <a:buAutoNum type="alphaUcPeriod"/>
            </a:pPr>
            <a:endParaRPr lang="cs-CZ" b="1" i="1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Na lyžařský kurz pojede celkem 59 žáků osmých tříd. Na horské chatě je celkem 17 pokojů, některé třílůžkové a některé čtyřlůžkové. Kapacita chaty bude zcela zaplněna. Kolik je na chatě třílůžkových a kolik čtyřlůžkových pokojů?  					</a:t>
            </a:r>
            <a:r>
              <a:rPr lang="cs-CZ" b="1" i="1" dirty="0"/>
              <a:t>6 bodů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20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r>
              <a:rPr lang="cs-CZ" dirty="0"/>
              <a:t>3. Výpočty v geometrii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35939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  </a:t>
            </a:r>
            <a:br>
              <a:rPr lang="cs-CZ" dirty="0"/>
            </a:br>
            <a:r>
              <a:rPr lang="cs-CZ" dirty="0"/>
              <a:t> 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79984" y="1379384"/>
            <a:ext cx="6468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A. </a:t>
            </a:r>
            <a:r>
              <a:rPr lang="cs-CZ" sz="2000" dirty="0"/>
              <a:t>Pomocí rovnice vypočítej velikosti rozměrů    </a:t>
            </a:r>
          </a:p>
          <a:p>
            <a:r>
              <a:rPr lang="cs-CZ" sz="2000" dirty="0"/>
              <a:t>     obdélníku, jehož obvod </a:t>
            </a:r>
            <a:r>
              <a:rPr lang="cs-CZ" sz="2000" b="1" dirty="0"/>
              <a:t>o = 50cm</a:t>
            </a:r>
            <a:r>
              <a:rPr lang="cs-CZ" sz="2000" dirty="0"/>
              <a:t>.</a:t>
            </a:r>
          </a:p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    </a:t>
            </a:r>
            <a:r>
              <a:rPr lang="cs-CZ" sz="2000" b="1" dirty="0"/>
              <a:t>4 body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45744" y="2996952"/>
            <a:ext cx="7908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B. </a:t>
            </a:r>
            <a:r>
              <a:rPr lang="cs-CZ" sz="2000" dirty="0"/>
              <a:t>Sestav rovnice a vypočítej velikosti vnitřních úhlů   </a:t>
            </a:r>
          </a:p>
          <a:p>
            <a:r>
              <a:rPr lang="cs-CZ" sz="2000" dirty="0"/>
              <a:t>    rovnoramenného ∆ ABC </a:t>
            </a:r>
          </a:p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   </a:t>
            </a:r>
            <a:r>
              <a:rPr lang="cs-CZ" sz="2000" b="1" dirty="0"/>
              <a:t>5 bodů 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31512" y="5072559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>
                    <a:lumMod val="50000"/>
                  </a:schemeClr>
                </a:solidFill>
              </a:rPr>
              <a:t>C. </a:t>
            </a:r>
            <a:r>
              <a:rPr lang="cs-CZ" sz="2000" dirty="0"/>
              <a:t>Urči rozměry rovnostranného ∆ RST v cm. </a:t>
            </a:r>
          </a:p>
          <a:p>
            <a:r>
              <a:rPr lang="cs-CZ" sz="2000" dirty="0"/>
              <a:t>     </a:t>
            </a:r>
            <a:r>
              <a:rPr lang="cs-CZ" sz="2000" b="1" dirty="0"/>
              <a:t>6 bodů</a:t>
            </a:r>
          </a:p>
        </p:txBody>
      </p:sp>
      <p:grpSp>
        <p:nvGrpSpPr>
          <p:cNvPr id="10" name="Skupina 9"/>
          <p:cNvGrpSpPr/>
          <p:nvPr/>
        </p:nvGrpSpPr>
        <p:grpSpPr>
          <a:xfrm>
            <a:off x="5915653" y="4876347"/>
            <a:ext cx="1518894" cy="1808195"/>
            <a:chOff x="4001418" y="4437209"/>
            <a:chExt cx="1518894" cy="1808195"/>
          </a:xfrm>
        </p:grpSpPr>
        <p:sp>
          <p:nvSpPr>
            <p:cNvPr id="2" name="Rovnoramenný trojúhelník 1"/>
            <p:cNvSpPr/>
            <p:nvPr/>
          </p:nvSpPr>
          <p:spPr>
            <a:xfrm>
              <a:off x="4067944" y="4529155"/>
              <a:ext cx="1440160" cy="122413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4337974" y="5845294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/>
                <a:t>x+ 5</a:t>
              </a:r>
            </a:p>
          </p:txBody>
        </p:sp>
        <p:sp>
          <p:nvSpPr>
            <p:cNvPr id="14" name="TextovéPole 13"/>
            <p:cNvSpPr txBox="1"/>
            <p:nvPr/>
          </p:nvSpPr>
          <p:spPr>
            <a:xfrm rot="18087294">
              <a:off x="3751423" y="4833257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/>
                <a:t>3x - y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 rot="3551276">
              <a:off x="4667376" y="4890035"/>
              <a:ext cx="13057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/>
                <a:t>2(</a:t>
              </a:r>
              <a:r>
                <a:rPr lang="cs-CZ" sz="2000" b="1" dirty="0" err="1"/>
                <a:t>x+y</a:t>
              </a:r>
              <a:r>
                <a:rPr lang="cs-CZ" sz="2000" b="1" dirty="0"/>
                <a:t>)</a:t>
              </a:r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6330061" y="1428745"/>
            <a:ext cx="2363994" cy="1120190"/>
            <a:chOff x="5148064" y="1988840"/>
            <a:chExt cx="2363994" cy="1120190"/>
          </a:xfrm>
        </p:grpSpPr>
        <p:sp>
          <p:nvSpPr>
            <p:cNvPr id="11" name="Obdélník 10"/>
            <p:cNvSpPr/>
            <p:nvPr/>
          </p:nvSpPr>
          <p:spPr>
            <a:xfrm>
              <a:off x="5148064" y="1988840"/>
              <a:ext cx="138535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6611958" y="2148825"/>
              <a:ext cx="9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/>
                <a:t>x - 5</a:t>
              </a:r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5617666" y="2708920"/>
              <a:ext cx="4944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000" b="1" dirty="0"/>
                <a:t>x</a:t>
              </a:r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6187288" y="2421934"/>
            <a:ext cx="2471795" cy="2609307"/>
            <a:chOff x="6187288" y="2421934"/>
            <a:chExt cx="2471795" cy="2609307"/>
          </a:xfrm>
        </p:grpSpPr>
        <p:sp>
          <p:nvSpPr>
            <p:cNvPr id="21" name="Rovnoramenný trojúhelník 20"/>
            <p:cNvSpPr/>
            <p:nvPr/>
          </p:nvSpPr>
          <p:spPr>
            <a:xfrm>
              <a:off x="6758554" y="2719474"/>
              <a:ext cx="1900529" cy="1847857"/>
            </a:xfrm>
            <a:prstGeom prst="triangle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6835858" y="4259554"/>
              <a:ext cx="8729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3y- 4°</a:t>
              </a:r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7271356" y="3350894"/>
              <a:ext cx="9387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dirty="0"/>
                <a:t>2y + 12°</a:t>
              </a:r>
            </a:p>
          </p:txBody>
        </p:sp>
        <p:sp>
          <p:nvSpPr>
            <p:cNvPr id="16" name="Oblouk 15"/>
            <p:cNvSpPr/>
            <p:nvPr/>
          </p:nvSpPr>
          <p:spPr>
            <a:xfrm rot="8464727">
              <a:off x="7076986" y="2421934"/>
              <a:ext cx="1433940" cy="1283519"/>
            </a:xfrm>
            <a:prstGeom prst="arc">
              <a:avLst>
                <a:gd name="adj1" fmla="val 16340841"/>
                <a:gd name="adj2" fmla="val 2120096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Oblouk 24"/>
            <p:cNvSpPr/>
            <p:nvPr/>
          </p:nvSpPr>
          <p:spPr>
            <a:xfrm rot="1166494">
              <a:off x="6187288" y="3747722"/>
              <a:ext cx="1433940" cy="1283519"/>
            </a:xfrm>
            <a:prstGeom prst="arc">
              <a:avLst>
                <a:gd name="adj1" fmla="val 16340841"/>
                <a:gd name="adj2" fmla="val 2120096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812633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 Rovnice s neznámou ve jmenovateli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E086A4C7-7809-4146-A5A3-59B4596ED0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2276872"/>
                <a:ext cx="8229600" cy="36206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indent="-457200">
                  <a:buFont typeface="+mj-lt"/>
                  <a:buAutoNum type="alphaUcPeriod"/>
                </a:pPr>
                <a:r>
                  <a:rPr lang="cs-CZ" sz="2000" dirty="0"/>
                  <a:t>Vyřeš rovnici a proveď zkoušku			</a:t>
                </a:r>
                <a:r>
                  <a:rPr lang="cs-CZ" sz="2000" b="1" i="1" dirty="0"/>
                  <a:t>4 bodů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 −2</m:t>
                        </m:r>
                      </m:den>
                    </m:f>
                    <m:r>
                      <a:rPr lang="cs-CZ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 −2</m:t>
                        </m:r>
                      </m:den>
                    </m:f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endParaRPr lang="cs-CZ" sz="2000" dirty="0"/>
              </a:p>
              <a:p>
                <a:pPr marL="457200" indent="-457200">
                  <a:buFont typeface="+mj-lt"/>
                  <a:buAutoNum type="alphaUcPeriod" startAt="2"/>
                </a:pPr>
                <a:r>
                  <a:rPr lang="cs-CZ" sz="2000" dirty="0"/>
                  <a:t>Vyřeš rovnici a proveď zkoušku 			</a:t>
                </a:r>
                <a:r>
                  <a:rPr lang="cs-CZ" sz="2000" b="1" i="1" dirty="0"/>
                  <a:t>5 bodů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	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den>
                    </m:f>
                    <m:r>
                      <a:rPr lang="cs-CZ" sz="2000" i="1">
                        <a:latin typeface="Cambria Math"/>
                      </a:rPr>
                      <m:t> =</m:t>
                    </m:r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</m:oMath>
                </a14:m>
                <a:endParaRPr lang="cs-CZ" sz="2000" dirty="0"/>
              </a:p>
              <a:p>
                <a:pPr marL="0" indent="0">
                  <a:buFont typeface="Arial" pitchFamily="34" charset="0"/>
                  <a:buNone/>
                </a:pPr>
                <a:endParaRPr lang="cs-CZ" sz="2000" dirty="0"/>
              </a:p>
              <a:p>
                <a:pPr marL="457200" indent="-457200">
                  <a:buFont typeface="+mj-lt"/>
                  <a:buAutoNum type="alphaUcPeriod" startAt="3"/>
                </a:pPr>
                <a:r>
                  <a:rPr lang="cs-CZ" sz="2000" dirty="0"/>
                  <a:t>Vyřeš rovnici a proveď zkoušku 			</a:t>
                </a:r>
                <a:r>
                  <a:rPr lang="cs-CZ" sz="2000" b="1" i="1" dirty="0"/>
                  <a:t>6 bodů</a:t>
                </a:r>
                <a:endParaRPr lang="cs-CZ" sz="2000" dirty="0"/>
              </a:p>
              <a:p>
                <a:pPr marL="0" indent="0">
                  <a:buNone/>
                </a:pPr>
                <a:r>
                  <a:rPr lang="cs-CZ" sz="2000" dirty="0"/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+3 </m:t>
                        </m:r>
                      </m:den>
                    </m:f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2 −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 −3</m:t>
                        </m:r>
                      </m:den>
                    </m:f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 −9</m:t>
                        </m:r>
                      </m:den>
                    </m:f>
                  </m:oMath>
                </a14:m>
                <a:endParaRPr lang="cs-CZ" sz="2000" dirty="0"/>
              </a:p>
            </p:txBody>
          </p:sp>
        </mc:Choice>
        <mc:Fallback xmlns="">
          <p:sp>
            <p:nvSpPr>
              <p:cNvPr id="9" name="Zástupný symbol pro obsah 2">
                <a:extLst>
                  <a:ext uri="{FF2B5EF4-FFF2-40B4-BE49-F238E27FC236}">
                    <a16:creationId xmlns:a16="http://schemas.microsoft.com/office/drawing/2014/main" id="{E086A4C7-7809-4146-A5A3-59B4596ED0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76872"/>
                <a:ext cx="8229600" cy="3620616"/>
              </a:xfrm>
              <a:prstGeom prst="rect">
                <a:avLst/>
              </a:prstGeom>
              <a:blipFill>
                <a:blip r:embed="rId2"/>
                <a:stretch>
                  <a:fillRect l="-370" t="-8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6129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Slovní úlohy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2000" dirty="0"/>
              <a:t>Bazén se naplní jedním čerpadlem za 12hodin, druhým čerpadlem za 8 hodin. Za kolik hodin se bazén naplní, jsou-li zapnuta obě čerpadla?                                                                         </a:t>
            </a:r>
            <a:r>
              <a:rPr lang="cs-CZ" sz="2000" b="1" i="1" dirty="0"/>
              <a:t>4 body</a:t>
            </a:r>
          </a:p>
          <a:p>
            <a:pPr marL="457200" indent="-457200">
              <a:buFont typeface="+mj-lt"/>
              <a:buAutoNum type="alphaUcPeriod"/>
            </a:pPr>
            <a:endParaRPr lang="cs-CZ" sz="2000" dirty="0"/>
          </a:p>
          <a:p>
            <a:pPr marL="457200" indent="-457200">
              <a:buFont typeface="+mj-lt"/>
              <a:buAutoNum type="alphaUcPeriod"/>
            </a:pPr>
            <a:r>
              <a:rPr lang="cs-CZ" sz="2000" dirty="0"/>
              <a:t>Jeden malíř pokojů vymaluje školu za 7 dní, druhý za 6 dní. Protože bylo třeba školu vymalovat za 2 dny, byl přizván třetí malíř a pracovali všichni současně. Za kolik dní by tento třetí malíř vymaloval školu sám?                                                     </a:t>
            </a:r>
            <a:r>
              <a:rPr lang="cs-CZ" sz="2000" b="1" i="1" dirty="0"/>
              <a:t>5 bodů</a:t>
            </a:r>
          </a:p>
          <a:p>
            <a:pPr marL="457200" indent="-457200">
              <a:buFont typeface="+mj-lt"/>
              <a:buAutoNum type="alphaUcPeriod"/>
            </a:pPr>
            <a:endParaRPr lang="cs-CZ" sz="2000" dirty="0"/>
          </a:p>
          <a:p>
            <a:pPr marL="457200" indent="-457200">
              <a:buFont typeface="+mj-lt"/>
              <a:buAutoNum type="alphaUcPeriod"/>
            </a:pPr>
            <a:r>
              <a:rPr lang="cs-CZ" sz="2000" dirty="0"/>
              <a:t>Jedna kotelna vytápí dvě různé budova. Kdyby se vytápěla pouze první budova, vystačí zásoba paliva na 24dní. Bude-li se vytápět pouze druhá budova, pak zásoba vystačí jen na 16dní. Na jak dlouho vystačí zásoba paliva, když se budou vytápět obě budova, ale vytápění druhé budovy začne o 4dny později? </a:t>
            </a:r>
            <a:r>
              <a:rPr lang="cs-CZ" sz="2000" b="1" i="1" dirty="0"/>
              <a:t>             6 bodů</a:t>
            </a:r>
          </a:p>
          <a:p>
            <a:pPr marL="457200" indent="-457200">
              <a:buFont typeface="+mj-lt"/>
              <a:buAutoNum type="alphaUcPeriod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99234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Slovní úlohy III.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dirty="0"/>
              <a:t>V 10hodin vyrazila Jana pěšky k Lídě rychlostí 5km/h. Ve stejný okamžik vyrazila Lída k Janě na kole rychlostí 15km/h. V kolik hodin se dívky potkají, jestliže jejich bydliště jsou od sebe vzdálena 6km?                                                  </a:t>
            </a:r>
            <a:r>
              <a:rPr lang="cs-CZ" sz="1900" b="1" i="1" dirty="0"/>
              <a:t>4 body</a:t>
            </a:r>
          </a:p>
          <a:p>
            <a:pPr marL="457200" indent="-457200">
              <a:buFont typeface="+mj-lt"/>
              <a:buAutoNum type="alphaUcPeriod"/>
            </a:pPr>
            <a:endParaRPr lang="cs-CZ" sz="1900" b="1" i="1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Ze stanice Přerov vyjel v 8hodin nákladní vlak do stanice Studénka rychlostí 72km/h. V 8:10 vyjel ze Studénky opačným směrem těžce naložený nákladní vlak rychlostí 48km/h. Kdy a v jaké vzdálenosti od Přerova se budou vlaky míjet, jestliže stanice jsou od sebe vzdáleny 62km?   </a:t>
            </a:r>
            <a:r>
              <a:rPr lang="cs-CZ" sz="1900" b="1" i="1" dirty="0"/>
              <a:t>5 bodů</a:t>
            </a:r>
          </a:p>
          <a:p>
            <a:pPr marL="457200" indent="-457200">
              <a:buFont typeface="+mj-lt"/>
              <a:buAutoNum type="alphaUcPeriod"/>
            </a:pPr>
            <a:endParaRPr lang="cs-CZ" sz="1900" b="1" i="1" dirty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Z Bratislavy a z Prahy vyjedou současně proti sobě dva rychlíky. Rychlík </a:t>
            </a:r>
            <a:r>
              <a:rPr lang="cs-CZ" dirty="0" err="1"/>
              <a:t>Csárdás</a:t>
            </a:r>
            <a:r>
              <a:rPr lang="cs-CZ" dirty="0"/>
              <a:t> z Bratislavy jede rychlostí o 34km/h vyšší než rychlík </a:t>
            </a:r>
            <a:r>
              <a:rPr lang="cs-CZ" dirty="0" err="1"/>
              <a:t>Metropol</a:t>
            </a:r>
            <a:r>
              <a:rPr lang="cs-CZ" dirty="0"/>
              <a:t>, který jede z Prahy. Jakou rychlostí rychlíky jedou, míjí-li se za 2,5hodiny a železnice z Prahy do Bratislavy je dlouhá 395km.                      </a:t>
            </a:r>
            <a:r>
              <a:rPr lang="cs-CZ" sz="1900" b="1" i="1" dirty="0"/>
              <a:t>6 bodů</a:t>
            </a:r>
          </a:p>
        </p:txBody>
      </p:sp>
    </p:spTree>
    <p:extLst>
      <p:ext uri="{BB962C8B-B14F-4D97-AF65-F5344CB8AC3E}">
        <p14:creationId xmlns:p14="http://schemas.microsoft.com/office/powerpoint/2010/main" val="4026252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 Rozlož na součin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b="1" dirty="0">
                    <a:solidFill>
                      <a:schemeClr val="bg2">
                        <a:lumMod val="50000"/>
                      </a:schemeClr>
                    </a:solidFill>
                  </a:rPr>
                  <a:t>A.</a:t>
                </a:r>
                <a:r>
                  <a:rPr lang="cs-CZ" dirty="0"/>
                  <a:t> </a:t>
                </a:r>
                <a:r>
                  <a:rPr lang="cs-CZ" sz="2000" dirty="0"/>
                  <a:t>Rozlož na součin dvou činitelů</a:t>
                </a:r>
                <a:r>
                  <a:rPr lang="cs-CZ" dirty="0"/>
                  <a:t>                                    </a:t>
                </a:r>
                <a:r>
                  <a:rPr lang="cs-CZ" sz="1800" b="1" i="1" dirty="0"/>
                  <a:t>4 body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sz="2000" dirty="0"/>
                  <a:t>b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– 1 =       </a:t>
                </a:r>
                <a:r>
                  <a:rPr lang="cs-CZ" sz="2000" dirty="0">
                    <a:solidFill>
                      <a:schemeClr val="bg2">
                        <a:lumMod val="50000"/>
                      </a:schemeClr>
                    </a:solidFill>
                  </a:rPr>
                  <a:t>b)</a:t>
                </a:r>
                <a:r>
                  <a:rPr lang="cs-CZ" sz="2000" dirty="0"/>
                  <a:t> 81z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– 36y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=      </a:t>
                </a:r>
                <a:r>
                  <a:rPr lang="cs-CZ" sz="2000" dirty="0">
                    <a:solidFill>
                      <a:schemeClr val="bg2">
                        <a:lumMod val="50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000" i="1">
                            <a:latin typeface="Cambria Math"/>
                          </a:rPr>
                          <m:t>100</m:t>
                        </m:r>
                      </m:den>
                    </m:f>
                    <m:r>
                      <a:rPr lang="cs-CZ" sz="2000" i="1">
                        <a:latin typeface="Cambria Math"/>
                      </a:rPr>
                      <m:t> −</m:t>
                    </m:r>
                    <m:sSup>
                      <m:sSupPr>
                        <m:ctrlPr>
                          <a:rPr lang="cs-CZ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000" i="1">
                        <a:latin typeface="Cambria Math"/>
                      </a:rPr>
                      <m:t>=</m:t>
                    </m:r>
                  </m:oMath>
                </a14:m>
                <a:r>
                  <a:rPr lang="cs-CZ" sz="2000" dirty="0"/>
                  <a:t>    </a:t>
                </a:r>
                <a:r>
                  <a:rPr lang="cs-CZ" sz="2000" dirty="0">
                    <a:solidFill>
                      <a:schemeClr val="bg2">
                        <a:lumMod val="50000"/>
                      </a:schemeClr>
                    </a:solidFill>
                  </a:rPr>
                  <a:t>d)</a:t>
                </a:r>
                <a:r>
                  <a:rPr lang="cs-CZ" sz="2000" dirty="0"/>
                  <a:t> 2,25z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– 1,96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>
                    <a:solidFill>
                      <a:schemeClr val="bg2">
                        <a:lumMod val="50000"/>
                      </a:schemeClr>
                    </a:solidFill>
                  </a:rPr>
                  <a:t>B.</a:t>
                </a:r>
                <a:r>
                  <a:rPr lang="cs-CZ" dirty="0"/>
                  <a:t> </a:t>
                </a:r>
                <a:r>
                  <a:rPr lang="cs-CZ" sz="2000" dirty="0"/>
                  <a:t>Vhodně vytkni a rozlož na součin                                        </a:t>
                </a:r>
                <a:r>
                  <a:rPr lang="cs-CZ" sz="1800" b="1" i="1" dirty="0"/>
                  <a:t>5 body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sz="2000" dirty="0"/>
                  <a:t>- b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– 2by – y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=</a:t>
                </a:r>
              </a:p>
              <a:p>
                <a:pPr marL="0" indent="0">
                  <a:buNone/>
                </a:pPr>
                <a:endParaRPr lang="cs-CZ" sz="2000" dirty="0"/>
              </a:p>
              <a:p>
                <a:pPr marL="514350" indent="-514350">
                  <a:buFont typeface="+mj-lt"/>
                  <a:buAutoNum type="alphaLcParenR" startAt="2"/>
                </a:pPr>
                <a:r>
                  <a:rPr lang="cs-CZ" sz="2000" dirty="0"/>
                  <a:t>5a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+ 10ab + 5b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=</a:t>
                </a:r>
              </a:p>
              <a:p>
                <a:pPr marL="0" indent="0">
                  <a:buNone/>
                </a:pPr>
                <a:endParaRPr lang="cs-CZ" sz="2000" dirty="0"/>
              </a:p>
              <a:p>
                <a:pPr marL="0" indent="0">
                  <a:buNone/>
                </a:pPr>
                <a:r>
                  <a:rPr lang="cs-CZ" sz="2000" b="1" dirty="0">
                    <a:solidFill>
                      <a:schemeClr val="bg2">
                        <a:lumMod val="50000"/>
                      </a:schemeClr>
                    </a:solidFill>
                  </a:rPr>
                  <a:t>C.</a:t>
                </a:r>
                <a:r>
                  <a:rPr lang="cs-CZ" sz="2000" dirty="0"/>
                  <a:t> Upravte na součin činitelů                                                    </a:t>
                </a:r>
                <a:r>
                  <a:rPr lang="cs-CZ" sz="1800" b="1" i="1" dirty="0"/>
                  <a:t>6 body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sz="2000" dirty="0"/>
                  <a:t>2ax – </a:t>
                </a:r>
                <a:r>
                  <a:rPr lang="cs-CZ" sz="2000" dirty="0" err="1"/>
                  <a:t>bx</a:t>
                </a:r>
                <a:r>
                  <a:rPr lang="cs-CZ" sz="2000" dirty="0"/>
                  <a:t> + 2a – b =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sz="2000" dirty="0"/>
                  <a:t>12uv + 6v</a:t>
                </a:r>
                <a:r>
                  <a:rPr lang="cs-CZ" sz="2000" baseline="30000" dirty="0"/>
                  <a:t>2</a:t>
                </a:r>
                <a:r>
                  <a:rPr lang="cs-CZ" sz="2000" dirty="0"/>
                  <a:t> + 2u + v =</a:t>
                </a:r>
              </a:p>
              <a:p>
                <a:pPr marL="514350" indent="-514350">
                  <a:buFont typeface="+mj-lt"/>
                  <a:buAutoNum type="alphaLcParenR"/>
                </a:pPr>
                <a:r>
                  <a:rPr lang="cs-CZ" sz="2000" dirty="0"/>
                  <a:t>2u – 5v + 3r(5v – 2u) =</a:t>
                </a:r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97152"/>
              </a:xfrm>
              <a:blipFill>
                <a:blip r:embed="rId2"/>
                <a:stretch>
                  <a:fillRect l="-1111" t="-8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4182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308</TotalTime>
  <Words>849</Words>
  <Application>Microsoft Office PowerPoint</Application>
  <PresentationFormat>Předvádění na obrazovce (4:3)</PresentationFormat>
  <Paragraphs>129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Cambria Math</vt:lpstr>
      <vt:lpstr>Přehlednost</vt:lpstr>
      <vt:lpstr>Opakování na pololetní písemnou práci</vt:lpstr>
      <vt:lpstr>Pokyny</vt:lpstr>
      <vt:lpstr>1. Váhy </vt:lpstr>
      <vt:lpstr>2. Slovní úlohy I.</vt:lpstr>
      <vt:lpstr>3. Výpočty v geometrii </vt:lpstr>
      <vt:lpstr>4. Rovnice s neznámou ve jmenovateli</vt:lpstr>
      <vt:lpstr>5. Slovní úlohy II.</vt:lpstr>
      <vt:lpstr>6. Slovní úlohy III. </vt:lpstr>
      <vt:lpstr>7. Rozlož na součin</vt:lpstr>
      <vt:lpstr>HODNOCENÍ – POVINNÉ ČÁSTI</vt:lpstr>
      <vt:lpstr>1. Lomený výraz - BONUS</vt:lpstr>
      <vt:lpstr>2. Lomený výraz - BONUS</vt:lpstr>
      <vt:lpstr>HODNOCENÍ Bonusové části</vt:lpstr>
      <vt:lpstr>Úlohy navíc k procvičení</vt:lpstr>
      <vt:lpstr>Úlohy navíc k procvičení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1. čtvrtletní práci</dc:title>
  <dc:creator>petra</dc:creator>
  <cp:lastModifiedBy>petra</cp:lastModifiedBy>
  <cp:revision>34</cp:revision>
  <dcterms:created xsi:type="dcterms:W3CDTF">2017-11-18T19:51:50Z</dcterms:created>
  <dcterms:modified xsi:type="dcterms:W3CDTF">2020-01-19T15:43:31Z</dcterms:modified>
</cp:coreProperties>
</file>