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0" r:id="rId5"/>
    <p:sldId id="271" r:id="rId6"/>
    <p:sldId id="257" r:id="rId7"/>
    <p:sldId id="269" r:id="rId8"/>
    <p:sldId id="258" r:id="rId9"/>
    <p:sldId id="259" r:id="rId10"/>
    <p:sldId id="262" r:id="rId11"/>
    <p:sldId id="273" r:id="rId12"/>
    <p:sldId id="264" r:id="rId13"/>
    <p:sldId id="265" r:id="rId14"/>
    <p:sldId id="272" r:id="rId15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1522" y="6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12199938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5"/>
          <p:cNvGrpSpPr>
            <a:grpSpLocks/>
          </p:cNvGrpSpPr>
          <p:nvPr/>
        </p:nvGrpSpPr>
        <p:grpSpPr bwMode="auto">
          <a:xfrm>
            <a:off x="-4763" y="4953000"/>
            <a:ext cx="12196763" cy="1911350"/>
            <a:chOff x="-3765" y="4832896"/>
            <a:chExt cx="9147765" cy="2032192"/>
          </a:xfrm>
        </p:grpSpPr>
        <p:sp>
          <p:nvSpPr>
            <p:cNvPr id="6" name="Volný tvar 5"/>
            <p:cNvSpPr>
              <a:spLocks/>
            </p:cNvSpPr>
            <p:nvPr/>
          </p:nvSpPr>
          <p:spPr bwMode="auto">
            <a:xfrm>
              <a:off x="1686959" y="4832896"/>
              <a:ext cx="7457041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Volný tvar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Přímá spojovací čára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11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79E8DEE-098D-43C3-A83F-BCB4CDC0ED30}" type="datetimeFigureOut">
              <a:rPr lang="cs-CZ"/>
              <a:pPr>
                <a:defRPr/>
              </a:pPr>
              <a:t>07.03.2020</a:t>
            </a:fld>
            <a:endParaRPr lang="cs-CZ"/>
          </a:p>
        </p:txBody>
      </p:sp>
      <p:sp>
        <p:nvSpPr>
          <p:cNvPr id="12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441FCF6-73FA-467F-B63E-202D51A3A4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232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4DC60-D2D3-4F2C-A1DC-F45F282BF9F5}" type="datetimeFigureOut">
              <a:rPr lang="cs-CZ"/>
              <a:pPr>
                <a:defRPr/>
              </a:pPr>
              <a:t>07.03.2020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BDE86-E978-4379-B46A-95A8F01530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3286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A75B3-5E0C-4A90-A9CB-2557B94F1EBB}" type="datetimeFigureOut">
              <a:rPr lang="cs-CZ"/>
              <a:pPr>
                <a:defRPr/>
              </a:pPr>
              <a:t>07.03.2020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6E4C6-E39D-4A31-A382-6AD2B6E2A6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1981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FF9BC-16F6-4552-A130-35141EC6E1AB}" type="datetimeFigureOut">
              <a:rPr lang="cs-CZ"/>
              <a:pPr>
                <a:defRPr/>
              </a:pPr>
              <a:t>07.03.2020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91AB4-92E9-4506-A92A-3DDCAF17F56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0396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vojitá šipka 3"/>
          <p:cNvSpPr/>
          <p:nvPr/>
        </p:nvSpPr>
        <p:spPr>
          <a:xfrm>
            <a:off x="4849813" y="3005138"/>
            <a:ext cx="24288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vojitá šipka 4"/>
          <p:cNvSpPr/>
          <p:nvPr/>
        </p:nvSpPr>
        <p:spPr>
          <a:xfrm>
            <a:off x="4598988" y="3005138"/>
            <a:ext cx="2460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437406-BEBE-4127-B01B-21FA02A57548}" type="datetimeFigureOut">
              <a:rPr lang="cs-CZ"/>
              <a:pPr>
                <a:defRPr/>
              </a:pPr>
              <a:t>07.03.2020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36501-7BA0-4752-AA99-1B1290D7DC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4433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BB9D1E-0697-4882-A69E-B8BE849FF1B8}" type="datetimeFigureOut">
              <a:rPr lang="cs-CZ"/>
              <a:pPr>
                <a:defRPr/>
              </a:pPr>
              <a:t>07.03.2020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D6A23-2E17-4325-84E1-8435075EF5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8599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F4717D-6D98-4BD3-B5DB-E15CC001A961}" type="datetimeFigureOut">
              <a:rPr lang="cs-CZ"/>
              <a:pPr>
                <a:defRPr/>
              </a:pPr>
              <a:t>07.03.2020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508B2-9A92-4124-8543-F262D67C9B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3400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3BBA0-FE25-4E62-92DD-B7D0306A592D}" type="datetimeFigureOut">
              <a:rPr lang="cs-CZ"/>
              <a:pPr>
                <a:defRPr/>
              </a:pPr>
              <a:t>07.03.2020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3E577-5B48-46CF-B222-76E4B6C721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8063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4BE80-0ECA-4119-849D-63FF92BF3C3E}" type="datetimeFigureOut">
              <a:rPr lang="cs-CZ"/>
              <a:pPr>
                <a:defRPr/>
              </a:pPr>
              <a:t>07.03.2020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5C3A3-F26C-4C4B-BD28-58ADA7A94D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6605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91C0D7-A8D9-4C84-8CCB-707BECB0C815}" type="datetimeFigureOut">
              <a:rPr lang="cs-CZ"/>
              <a:pPr>
                <a:defRPr/>
              </a:pPr>
              <a:t>07.03.2020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7264-2B47-4E29-A05F-5C4AB6B133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0932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/>
          </p:cNvSpPr>
          <p:nvPr/>
        </p:nvSpPr>
        <p:spPr bwMode="auto">
          <a:xfrm>
            <a:off x="666750" y="5945188"/>
            <a:ext cx="6586538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Volný tvar 15"/>
          <p:cNvSpPr>
            <a:spLocks/>
          </p:cNvSpPr>
          <p:nvPr/>
        </p:nvSpPr>
        <p:spPr bwMode="auto">
          <a:xfrm>
            <a:off x="647700" y="5938838"/>
            <a:ext cx="4921250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1330642500 h 588"/>
              <a:gd name="T6" fmla="*/ 37188841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Pravoúhlý trojúhelník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Přímá spojovací čára 1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vojitá šipka 8"/>
          <p:cNvSpPr/>
          <p:nvPr/>
        </p:nvSpPr>
        <p:spPr>
          <a:xfrm>
            <a:off x="11552238" y="4987925"/>
            <a:ext cx="244475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vojitá šipka 9"/>
          <p:cNvSpPr/>
          <p:nvPr/>
        </p:nvSpPr>
        <p:spPr>
          <a:xfrm>
            <a:off x="11303000" y="4987925"/>
            <a:ext cx="242888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6117290-D37F-43C4-8A18-C863C01A8562}" type="datetimeFigureOut">
              <a:rPr lang="cs-CZ"/>
              <a:pPr>
                <a:defRPr/>
              </a:pPr>
              <a:t>07.03.2020</a:t>
            </a:fld>
            <a:endParaRPr lang="cs-CZ"/>
          </a:p>
        </p:txBody>
      </p:sp>
      <p:sp>
        <p:nvSpPr>
          <p:cNvPr id="12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546B5-1F0A-4A90-A74A-5819770E3C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2322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666750" y="5945188"/>
            <a:ext cx="6586538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Volný tvar 11"/>
          <p:cNvSpPr>
            <a:spLocks/>
          </p:cNvSpPr>
          <p:nvPr/>
        </p:nvSpPr>
        <p:spPr bwMode="auto">
          <a:xfrm>
            <a:off x="647700" y="5938838"/>
            <a:ext cx="4921250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1330642500 h 588"/>
              <a:gd name="T6" fmla="*/ 37188841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3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8970963" y="6408738"/>
            <a:ext cx="255905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60FC716-1B4C-46E2-ADB6-C913CB5AC783}" type="datetimeFigureOut">
              <a:rPr lang="cs-CZ"/>
              <a:pPr>
                <a:defRPr/>
              </a:pPr>
              <a:t>07.03.2020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5840413" y="6408738"/>
            <a:ext cx="313372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11530013" y="6408738"/>
            <a:ext cx="48895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0D462EC7-031E-44B0-A07B-69EFDAD9DB0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7" r:id="rId2"/>
    <p:sldLayoutId id="2147483792" r:id="rId3"/>
    <p:sldLayoutId id="2147483793" r:id="rId4"/>
    <p:sldLayoutId id="2147483794" r:id="rId5"/>
    <p:sldLayoutId id="2147483795" r:id="rId6"/>
    <p:sldLayoutId id="2147483788" r:id="rId7"/>
    <p:sldLayoutId id="2147483796" r:id="rId8"/>
    <p:sldLayoutId id="2147483797" r:id="rId9"/>
    <p:sldLayoutId id="2147483789" r:id="rId10"/>
    <p:sldLayoutId id="214748379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eam.cz/slavnedny/10019167-bonus-t-g-m-jako-vizionar-televizniho-vysilani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43000"/>
            <a:ext cx="12240683" cy="91805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/>
                </a:solidFill>
              </a:rPr>
              <a:t>Ekonomický vzestup a pád Československa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219" name="Podnadpis 2"/>
          <p:cNvSpPr>
            <a:spLocks noGrp="1"/>
          </p:cNvSpPr>
          <p:nvPr>
            <p:ph type="subTitle" idx="1"/>
          </p:nvPr>
        </p:nvSpPr>
        <p:spPr>
          <a:xfrm>
            <a:off x="3480765" y="3717032"/>
            <a:ext cx="7772400" cy="1200150"/>
          </a:xfrm>
        </p:spPr>
        <p:txBody>
          <a:bodyPr/>
          <a:lstStyle/>
          <a:p>
            <a:pPr marR="0" eaLnBrk="1" hangingPunct="1"/>
            <a:r>
              <a:rPr lang="cs-CZ" altLang="cs-CZ" dirty="0" smtClean="0">
                <a:solidFill>
                  <a:schemeClr val="bg1"/>
                </a:solidFill>
              </a:rPr>
              <a:t>L18	Mgr. Tomáš Zářecký</a:t>
            </a:r>
          </a:p>
          <a:p>
            <a:pPr marR="0" eaLnBrk="1" hangingPunct="1"/>
            <a:r>
              <a:rPr lang="cs-CZ" altLang="cs-CZ" dirty="0" smtClean="0">
                <a:solidFill>
                  <a:schemeClr val="bg1"/>
                </a:solidFill>
              </a:rPr>
              <a:t>Zdroje obrázků a videa: internet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688288" y="156793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/>
              </a:rPr>
              <a:t>SD - TGM vizionářem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sah 1"/>
          <p:cNvSpPr>
            <a:spLocks noGrp="1"/>
          </p:cNvSpPr>
          <p:nvPr>
            <p:ph idx="1"/>
          </p:nvPr>
        </p:nvSpPr>
        <p:spPr>
          <a:xfrm>
            <a:off x="334963" y="1484313"/>
            <a:ext cx="11522075" cy="4397375"/>
          </a:xfrm>
        </p:spPr>
        <p:txBody>
          <a:bodyPr/>
          <a:lstStyle/>
          <a:p>
            <a:r>
              <a:rPr lang="cs-CZ" altLang="cs-CZ" sz="2400" b="1" dirty="0" smtClean="0"/>
              <a:t>Mzdy dělníci: 510-590 </a:t>
            </a:r>
            <a:r>
              <a:rPr lang="cs-CZ" altLang="cs-CZ" sz="2400" b="1" dirty="0" err="1" smtClean="0"/>
              <a:t>měs</a:t>
            </a:r>
            <a:r>
              <a:rPr lang="cs-CZ" altLang="cs-CZ" sz="2400" b="1" dirty="0" smtClean="0"/>
              <a:t>.</a:t>
            </a:r>
          </a:p>
          <a:p>
            <a:r>
              <a:rPr lang="cs-CZ" altLang="cs-CZ" sz="2400" b="1" dirty="0" smtClean="0"/>
              <a:t>Mzdy úředníci: 1360 </a:t>
            </a:r>
            <a:r>
              <a:rPr lang="cs-CZ" altLang="cs-CZ" sz="2400" b="1" dirty="0" err="1" smtClean="0"/>
              <a:t>měs</a:t>
            </a:r>
            <a:r>
              <a:rPr lang="cs-CZ" altLang="cs-CZ" sz="2400" b="1" dirty="0" smtClean="0"/>
              <a:t>. (muži 1550, ženy 840)</a:t>
            </a:r>
          </a:p>
          <a:p>
            <a:r>
              <a:rPr lang="cs-CZ" altLang="cs-CZ" sz="2400" b="1" dirty="0" smtClean="0"/>
              <a:t>Mzdy horníci: 940 </a:t>
            </a:r>
            <a:r>
              <a:rPr lang="cs-CZ" altLang="cs-CZ" sz="2400" b="1" dirty="0" err="1" smtClean="0"/>
              <a:t>měs</a:t>
            </a:r>
            <a:r>
              <a:rPr lang="cs-CZ" altLang="cs-CZ" sz="2400" b="1" dirty="0" smtClean="0"/>
              <a:t>.</a:t>
            </a:r>
          </a:p>
          <a:p>
            <a:r>
              <a:rPr lang="cs-CZ" altLang="cs-CZ" sz="2400" b="1" dirty="0" smtClean="0"/>
              <a:t>Cena orné půdy: 3500-5000 / 1 ha</a:t>
            </a:r>
          </a:p>
          <a:p>
            <a:endParaRPr lang="cs-CZ" altLang="cs-CZ" sz="2400" b="1" dirty="0" smtClean="0"/>
          </a:p>
          <a:p>
            <a:r>
              <a:rPr lang="cs-CZ" altLang="cs-CZ" sz="2400" b="1" dirty="0" smtClean="0"/>
              <a:t>Chléb	3,40 		Brambory 		0,95		Boty		100</a:t>
            </a:r>
          </a:p>
          <a:p>
            <a:r>
              <a:rPr lang="cs-CZ" altLang="cs-CZ" sz="2400" b="1" dirty="0" smtClean="0"/>
              <a:t>Vepřové 	16,90 		Pražský salám 	18,45		Kino		5</a:t>
            </a:r>
          </a:p>
          <a:p>
            <a:r>
              <a:rPr lang="cs-CZ" altLang="cs-CZ" sz="2400" b="1" dirty="0" smtClean="0"/>
              <a:t>Mléko 	1,95 		Máslo 		25,75		Holič		4</a:t>
            </a:r>
          </a:p>
          <a:p>
            <a:r>
              <a:rPr lang="cs-CZ" altLang="cs-CZ" sz="2400" b="1" dirty="0" smtClean="0"/>
              <a:t>Vejce 	0,85 		Jízdné v tramvaji 	1,20 		Pivo		2,90</a:t>
            </a:r>
          </a:p>
          <a:p>
            <a:r>
              <a:rPr lang="cs-CZ" altLang="cs-CZ" sz="2400" b="1" dirty="0" smtClean="0"/>
              <a:t>Košile 	24,92 		Předplatné novin 	13		Oblek		700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Ceny a mzdy 1928 (před krizí)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724720"/>
            <a:ext cx="6278488" cy="4886002"/>
          </a:xfrm>
        </p:spPr>
        <p:txBody>
          <a:bodyPr/>
          <a:lstStyle/>
          <a:p>
            <a:pPr marL="566737" indent="-457200" algn="ctr">
              <a:buFont typeface="+mj-lt"/>
              <a:buAutoNum type="arabicPeriod"/>
            </a:pPr>
            <a:r>
              <a:rPr lang="cs-CZ" sz="2000" b="1" dirty="0" smtClean="0"/>
              <a:t>Ve skupině jste všichni řešitelé. Někteří mají navíc speciální role: časoměřič, organizátor, mluvčí. Rozdělte si texty.</a:t>
            </a:r>
          </a:p>
          <a:p>
            <a:pPr marL="566737" indent="-457200" algn="ctr">
              <a:buFont typeface="+mj-lt"/>
              <a:buAutoNum type="arabicPeriod"/>
            </a:pPr>
            <a:endParaRPr lang="cs-CZ" sz="2000" b="1" dirty="0" smtClean="0"/>
          </a:p>
          <a:p>
            <a:pPr marL="566737" indent="-457200" algn="ctr">
              <a:buFont typeface="+mj-lt"/>
              <a:buAutoNum type="arabicPeriod"/>
            </a:pPr>
            <a:r>
              <a:rPr lang="cs-CZ" sz="2000" b="1" dirty="0" smtClean="0"/>
              <a:t>Čtěte a vnímejte svůj text – 5 minut</a:t>
            </a:r>
          </a:p>
          <a:p>
            <a:pPr marL="566737" indent="-457200" algn="ctr">
              <a:buFont typeface="+mj-lt"/>
              <a:buAutoNum type="arabicPeriod"/>
            </a:pPr>
            <a:endParaRPr lang="cs-CZ" sz="2000" b="1" dirty="0" smtClean="0"/>
          </a:p>
          <a:p>
            <a:pPr marL="566737" indent="-457200" algn="ctr">
              <a:buFont typeface="+mj-lt"/>
              <a:buAutoNum type="arabicPeriod"/>
            </a:pPr>
            <a:r>
              <a:rPr lang="cs-CZ" sz="2000" b="1" dirty="0" smtClean="0"/>
              <a:t>Převyprávějte si popořadě příběh Tomáše Bati – 5 minut</a:t>
            </a:r>
          </a:p>
          <a:p>
            <a:pPr marL="566737" indent="-457200" algn="ctr">
              <a:buFont typeface="+mj-lt"/>
              <a:buAutoNum type="arabicPeriod"/>
            </a:pPr>
            <a:endParaRPr lang="cs-CZ" sz="2000" b="1" dirty="0" smtClean="0"/>
          </a:p>
          <a:p>
            <a:pPr marL="566737" indent="-457200" algn="ctr">
              <a:buFont typeface="+mj-lt"/>
              <a:buAutoNum type="arabicPeriod"/>
            </a:pPr>
            <a:r>
              <a:rPr lang="cs-CZ" sz="2000" b="1" dirty="0" smtClean="0"/>
              <a:t>Dohodněte se na 5 zásadách, jak si splnit sen a být v životě úspěšný – 5 minut</a:t>
            </a:r>
          </a:p>
          <a:p>
            <a:pPr marL="566737" indent="-457200" algn="ctr">
              <a:buFont typeface="+mj-lt"/>
              <a:buAutoNum type="arabicPeriod"/>
            </a:pPr>
            <a:endParaRPr lang="cs-CZ" sz="2000" b="1" dirty="0" smtClean="0"/>
          </a:p>
          <a:p>
            <a:pPr marL="566737" indent="-457200" algn="ctr">
              <a:buFont typeface="+mj-lt"/>
              <a:buAutoNum type="arabicPeriod"/>
            </a:pPr>
            <a:r>
              <a:rPr lang="cs-CZ" sz="2000" b="1" dirty="0" smtClean="0"/>
              <a:t>Prezentace zásad – 5 minut</a:t>
            </a:r>
          </a:p>
          <a:p>
            <a:pPr algn="ctr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09600" y="404664"/>
            <a:ext cx="6422504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Skupinová práce – Tomáš Baťa jeho </a:t>
            </a:r>
            <a:r>
              <a:rPr lang="cs-CZ" dirty="0" err="1" smtClean="0">
                <a:solidFill>
                  <a:schemeClr val="tx1"/>
                </a:solidFill>
              </a:rPr>
              <a:t>know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how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494" y="-29716"/>
            <a:ext cx="4838506" cy="690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79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-1323528"/>
            <a:ext cx="12432704" cy="9324528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1484784"/>
            <a:ext cx="4439816" cy="5799788"/>
          </a:xfrm>
        </p:spPr>
        <p:txBody>
          <a:bodyPr/>
          <a:lstStyle/>
          <a:p>
            <a:pPr eaLnBrk="1" hangingPunct="1"/>
            <a:r>
              <a:rPr lang="cs-CZ" altLang="cs-CZ" sz="2000" b="1" dirty="0" smtClean="0">
                <a:solidFill>
                  <a:schemeClr val="bg1"/>
                </a:solidFill>
              </a:rPr>
              <a:t>Před krizí 1% nezaměstnanost, ČSR patří k ekonomicky nejvyspělejším státům meziválečného období</a:t>
            </a:r>
          </a:p>
          <a:p>
            <a:pPr eaLnBrk="1" hangingPunct="1"/>
            <a:r>
              <a:rPr lang="cs-CZ" altLang="cs-CZ" sz="2000" b="1" dirty="0" smtClean="0">
                <a:solidFill>
                  <a:schemeClr val="bg1"/>
                </a:solidFill>
              </a:rPr>
              <a:t>Provázanost se zahraničním obchodem – krize zasáhla i ČSR</a:t>
            </a:r>
          </a:p>
          <a:p>
            <a:pPr eaLnBrk="1" hangingPunct="1"/>
            <a:r>
              <a:rPr lang="cs-CZ" altLang="cs-CZ" sz="2000" b="1" dirty="0" smtClean="0">
                <a:solidFill>
                  <a:schemeClr val="bg1"/>
                </a:solidFill>
              </a:rPr>
              <a:t>1929–1933 – průmyslová výroba klesla na 60%</a:t>
            </a:r>
          </a:p>
          <a:p>
            <a:pPr eaLnBrk="1" hangingPunct="1"/>
            <a:r>
              <a:rPr lang="cs-CZ" altLang="cs-CZ" sz="2000" b="1" dirty="0" smtClean="0">
                <a:solidFill>
                  <a:schemeClr val="bg1"/>
                </a:solidFill>
              </a:rPr>
              <a:t>1932/33 – 1,2 mil. nezaměstnaných (reálně trpí přes 3 mil. lidí)</a:t>
            </a:r>
          </a:p>
          <a:p>
            <a:pPr eaLnBrk="1" hangingPunct="1"/>
            <a:r>
              <a:rPr lang="cs-CZ" altLang="cs-CZ" sz="2000" b="1" dirty="0" smtClean="0">
                <a:solidFill>
                  <a:schemeClr val="bg1"/>
                </a:solidFill>
              </a:rPr>
              <a:t>Nejhorší průběh v pohraničí</a:t>
            </a:r>
          </a:p>
          <a:p>
            <a:pPr eaLnBrk="1" hangingPunct="1"/>
            <a:r>
              <a:rPr lang="cs-CZ" alt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Roste nacionalismus a nespokojenost Němců</a:t>
            </a:r>
            <a:endParaRPr lang="cs-CZ" altLang="cs-CZ" sz="2000" b="1" dirty="0" smtClean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07368" y="196856"/>
            <a:ext cx="10972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/>
                </a:solidFill>
              </a:rPr>
              <a:t>Nástup krize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28"/>
            <a:ext cx="12288688" cy="6908565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84449" y="4670932"/>
            <a:ext cx="5047455" cy="1611263"/>
          </a:xfrm>
        </p:spPr>
        <p:txBody>
          <a:bodyPr/>
          <a:lstStyle/>
          <a:p>
            <a:pPr marL="623888" indent="-514350" eaLnBrk="1" hangingPunct="1">
              <a:buFont typeface="Arial" panose="020B0604020202020204" pitchFamily="34" charset="0"/>
              <a:buAutoNum type="arabicParenR"/>
            </a:pPr>
            <a:r>
              <a:rPr lang="cs-CZ" altLang="cs-CZ" sz="2000" b="1" dirty="0" smtClean="0">
                <a:solidFill>
                  <a:schemeClr val="bg1"/>
                </a:solidFill>
              </a:rPr>
              <a:t>Žebračenky – poukázka na stravu či oděv</a:t>
            </a:r>
          </a:p>
          <a:p>
            <a:pPr marL="623888" indent="-514350" eaLnBrk="1" hangingPunct="1">
              <a:buFont typeface="Arial" panose="020B0604020202020204" pitchFamily="34" charset="0"/>
              <a:buAutoNum type="arabicParenR"/>
            </a:pPr>
            <a:r>
              <a:rPr lang="cs-CZ" altLang="cs-CZ" sz="2000" b="1" dirty="0" smtClean="0">
                <a:solidFill>
                  <a:schemeClr val="bg1"/>
                </a:solidFill>
              </a:rPr>
              <a:t>Půjčka práce pro podnikatele</a:t>
            </a:r>
          </a:p>
          <a:p>
            <a:pPr marL="623888" indent="-514350" eaLnBrk="1" hangingPunct="1">
              <a:buFont typeface="Arial" panose="020B0604020202020204" pitchFamily="34" charset="0"/>
              <a:buAutoNum type="arabicParenR"/>
            </a:pPr>
            <a:r>
              <a:rPr lang="cs-CZ" altLang="cs-CZ" sz="2000" b="1" dirty="0" smtClean="0">
                <a:solidFill>
                  <a:schemeClr val="bg1"/>
                </a:solidFill>
              </a:rPr>
              <a:t>Podpora v nezaměstnanosti</a:t>
            </a:r>
          </a:p>
          <a:p>
            <a:pPr marL="623888" indent="-514350" eaLnBrk="1" hangingPunct="1">
              <a:buFont typeface="Arial" panose="020B0604020202020204" pitchFamily="34" charset="0"/>
              <a:buAutoNum type="arabicParenR"/>
            </a:pPr>
            <a:r>
              <a:rPr lang="cs-CZ" altLang="cs-CZ" sz="2000" b="1" dirty="0" smtClean="0">
                <a:solidFill>
                  <a:schemeClr val="bg1"/>
                </a:solidFill>
              </a:rPr>
              <a:t>Veřejné práce</a:t>
            </a:r>
          </a:p>
          <a:p>
            <a:pPr marL="623888" indent="-514350" eaLnBrk="1" hangingPunct="1">
              <a:buFont typeface="Arial" panose="020B0604020202020204" pitchFamily="34" charset="0"/>
              <a:buAutoNum type="arabicParenR"/>
            </a:pPr>
            <a:endParaRPr lang="cs-CZ" altLang="cs-CZ" sz="2400" b="1" dirty="0" smtClean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/>
                </a:solidFill>
              </a:rPr>
              <a:t>Řešení krize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0484" name="Picture 4" descr="G:\Fotky\krize\Žebračen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281" y="404664"/>
            <a:ext cx="3942041" cy="278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12242800" cy="6870232"/>
          </a:xfrm>
        </p:spPr>
      </p:pic>
    </p:spTree>
    <p:extLst>
      <p:ext uri="{BB962C8B-B14F-4D97-AF65-F5344CB8AC3E}">
        <p14:creationId xmlns:p14="http://schemas.microsoft.com/office/powerpoint/2010/main" val="510614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799856" cy="3823886"/>
          </a:xfrm>
          <a:prstGeom prst="rect">
            <a:avLst/>
          </a:prstGeom>
        </p:spPr>
      </p:pic>
      <p:sp>
        <p:nvSpPr>
          <p:cNvPr id="20482" name="Zástupný symbol pro obsah 1"/>
          <p:cNvSpPr>
            <a:spLocks noGrp="1"/>
          </p:cNvSpPr>
          <p:nvPr>
            <p:ph idx="1"/>
          </p:nvPr>
        </p:nvSpPr>
        <p:spPr>
          <a:xfrm>
            <a:off x="4727848" y="980728"/>
            <a:ext cx="7383064" cy="4525962"/>
          </a:xfrm>
        </p:spPr>
        <p:txBody>
          <a:bodyPr/>
          <a:lstStyle/>
          <a:p>
            <a:pPr eaLnBrk="1" hangingPunct="1"/>
            <a:r>
              <a:rPr lang="cs-CZ" altLang="cs-CZ" sz="2000" b="1" dirty="0" smtClean="0"/>
              <a:t>Vše je podřízeno potřebám armády</a:t>
            </a:r>
          </a:p>
          <a:p>
            <a:pPr eaLnBrk="1" hangingPunct="1"/>
            <a:r>
              <a:rPr lang="cs-CZ" altLang="cs-CZ" sz="2000" b="1" dirty="0" smtClean="0"/>
              <a:t>V zázemí kritický nedostatek potravin, oděvů, bot, uhlí…</a:t>
            </a:r>
          </a:p>
          <a:p>
            <a:pPr eaLnBrk="1" hangingPunct="1"/>
            <a:r>
              <a:rPr lang="cs-CZ" altLang="cs-CZ" sz="2000" b="1" dirty="0" smtClean="0"/>
              <a:t>Nefungují peníze </a:t>
            </a:r>
            <a:r>
              <a:rPr lang="cs-CZ" altLang="cs-CZ" sz="2000" b="1" dirty="0" smtClean="0">
                <a:latin typeface="Franklin Gothic Book" panose="020B0503020102020204" pitchFamily="34" charset="0"/>
              </a:rPr>
              <a:t>→ p</a:t>
            </a:r>
            <a:r>
              <a:rPr lang="cs-CZ" altLang="cs-CZ" sz="2000" b="1" dirty="0" smtClean="0"/>
              <a:t>řídělový (lístkový) systém</a:t>
            </a:r>
          </a:p>
          <a:p>
            <a:pPr eaLnBrk="1" hangingPunct="1"/>
            <a:r>
              <a:rPr lang="cs-CZ" altLang="cs-CZ" sz="2000" b="1" dirty="0" smtClean="0"/>
              <a:t>Lístkový systém určuje, </a:t>
            </a:r>
            <a:r>
              <a:rPr lang="cs-CZ" altLang="cs-CZ" sz="2000" b="1" dirty="0"/>
              <a:t>kolik základních potřeb </a:t>
            </a:r>
            <a:r>
              <a:rPr lang="cs-CZ" altLang="cs-CZ" sz="2000" b="1" dirty="0" smtClean="0"/>
              <a:t>dostanete</a:t>
            </a:r>
            <a:endParaRPr lang="cs-CZ" altLang="cs-CZ" sz="2000" b="1" dirty="0"/>
          </a:p>
          <a:p>
            <a:pPr eaLnBrk="1" hangingPunct="1"/>
            <a:r>
              <a:rPr lang="cs-CZ" altLang="cs-CZ" sz="2000" b="1" dirty="0"/>
              <a:t>Lístky jsou rozdělovány podle předem daného klíče</a:t>
            </a:r>
          </a:p>
          <a:p>
            <a:pPr eaLnBrk="1" hangingPunct="1"/>
            <a:r>
              <a:rPr lang="cs-CZ" altLang="cs-CZ" sz="2000" b="1" dirty="0" smtClean="0"/>
              <a:t>Bují černý (nelegální) trh, kde se draze směňují a nakupují věci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787704" y="-27384"/>
            <a:ext cx="5486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Situace za války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0912"/>
            <a:ext cx="6084578" cy="303708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3501008"/>
            <a:ext cx="5095058" cy="335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sah 1"/>
          <p:cNvSpPr>
            <a:spLocks noGrp="1"/>
          </p:cNvSpPr>
          <p:nvPr>
            <p:ph idx="1"/>
          </p:nvPr>
        </p:nvSpPr>
        <p:spPr>
          <a:xfrm>
            <a:off x="422581" y="1289827"/>
            <a:ext cx="6634134" cy="4525963"/>
          </a:xfrm>
        </p:spPr>
        <p:txBody>
          <a:bodyPr/>
          <a:lstStyle/>
          <a:p>
            <a:pPr eaLnBrk="1" hangingPunct="1"/>
            <a:r>
              <a:rPr lang="cs-CZ" altLang="cs-CZ" sz="2000" b="1" dirty="0" smtClean="0">
                <a:sym typeface="Symbol" panose="05050102010706020507" pitchFamily="18" charset="2"/>
              </a:rPr>
              <a:t>Osmihodinová pracovní doba</a:t>
            </a:r>
          </a:p>
          <a:p>
            <a:pPr eaLnBrk="1" hangingPunct="1"/>
            <a:r>
              <a:rPr lang="cs-CZ" altLang="cs-CZ" sz="2000" b="1" dirty="0" smtClean="0">
                <a:sym typeface="Symbol" panose="05050102010706020507" pitchFamily="18" charset="2"/>
              </a:rPr>
              <a:t>Podpora v nezaměstnanosti</a:t>
            </a:r>
          </a:p>
          <a:p>
            <a:pPr eaLnBrk="1" hangingPunct="1"/>
            <a:r>
              <a:rPr lang="cs-CZ" altLang="cs-CZ" sz="2000" b="1" dirty="0" smtClean="0">
                <a:sym typeface="Symbol" panose="05050102010706020507" pitchFamily="18" charset="2"/>
              </a:rPr>
              <a:t>Zákaz práce dětí</a:t>
            </a:r>
          </a:p>
          <a:p>
            <a:pPr eaLnBrk="1" hangingPunct="1"/>
            <a:r>
              <a:rPr lang="cs-CZ" altLang="cs-CZ" sz="2000" b="1" dirty="0" smtClean="0">
                <a:sym typeface="Symbol" panose="05050102010706020507" pitchFamily="18" charset="2"/>
              </a:rPr>
              <a:t>Penzijní a nemocenské pojištění apod.</a:t>
            </a:r>
          </a:p>
          <a:p>
            <a:pPr eaLnBrk="1" hangingPunct="1"/>
            <a:r>
              <a:rPr lang="cs-CZ" altLang="cs-CZ" sz="2000" b="1" dirty="0" smtClean="0">
                <a:sym typeface="Symbol" panose="05050102010706020507" pitchFamily="18" charset="2"/>
              </a:rPr>
              <a:t>O zlepšení podmínek pracujících usilují sociální demokraté</a:t>
            </a:r>
          </a:p>
          <a:p>
            <a:pPr eaLnBrk="1" hangingPunct="1"/>
            <a:r>
              <a:rPr lang="cs-CZ" altLang="cs-CZ" sz="2000" b="1" dirty="0" smtClean="0">
                <a:sym typeface="Symbol" panose="05050102010706020507" pitchFamily="18" charset="2"/>
              </a:rPr>
              <a:t>KSČ cílí na nejchudší vrstvy – dělníky </a:t>
            </a:r>
          </a:p>
          <a:p>
            <a:pPr eaLnBrk="1" hangingPunct="1"/>
            <a:r>
              <a:rPr lang="cs-CZ" altLang="cs-CZ" sz="2000" b="1" dirty="0" smtClean="0">
                <a:sym typeface="Symbol" panose="05050102010706020507" pitchFamily="18" charset="2"/>
              </a:rPr>
              <a:t>ČSR moderním, pokrokovým státem</a:t>
            </a:r>
            <a:endParaRPr lang="cs-CZ" altLang="cs-CZ" sz="20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07368" y="146827"/>
            <a:ext cx="10972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Sociální zákonodárství v ČSR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81" y="1097001"/>
            <a:ext cx="4776951" cy="318463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41" y="4412108"/>
            <a:ext cx="3536627" cy="23577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6" y="4412108"/>
            <a:ext cx="4715500" cy="235775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53" y="4412108"/>
            <a:ext cx="3424380" cy="23635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9336" y="1287830"/>
            <a:ext cx="6905097" cy="4525962"/>
          </a:xfrm>
        </p:spPr>
        <p:txBody>
          <a:bodyPr/>
          <a:lstStyle/>
          <a:p>
            <a:pPr eaLnBrk="1" hangingPunct="1"/>
            <a:r>
              <a:rPr lang="cs-CZ" altLang="cs-CZ" sz="2000" b="1" dirty="0" smtClean="0"/>
              <a:t>Ministr financí, který vytvořil měnu – 1 Kčs</a:t>
            </a:r>
          </a:p>
          <a:p>
            <a:pPr eaLnBrk="1" hangingPunct="1"/>
            <a:r>
              <a:rPr lang="cs-CZ" altLang="cs-CZ" sz="2000" b="1" dirty="0" smtClean="0"/>
              <a:t>Zabránil zdražování (= inflace)</a:t>
            </a:r>
          </a:p>
          <a:p>
            <a:pPr eaLnBrk="1" hangingPunct="1"/>
            <a:r>
              <a:rPr lang="cs-CZ" altLang="cs-CZ" sz="2000" b="1" dirty="0" smtClean="0"/>
              <a:t>1923 – zavražděn anarchokomunistickým atentátníkem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Alois Rašín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2767391"/>
            <a:ext cx="3168352" cy="410142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47" y="-26707"/>
            <a:ext cx="612625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2422" t="29114" r="21505" b="7384"/>
          <a:stretch/>
        </p:blipFill>
        <p:spPr>
          <a:xfrm>
            <a:off x="799671" y="0"/>
            <a:ext cx="10765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04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52596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000" b="1" dirty="0" smtClean="0"/>
              <a:t>21% území / 25% obyvatel / 60% průmyslu</a:t>
            </a:r>
          </a:p>
          <a:p>
            <a:pPr eaLnBrk="1" hangingPunct="1">
              <a:defRPr/>
            </a:pPr>
            <a:r>
              <a:rPr lang="cs-CZ" altLang="cs-CZ" sz="2000" b="1" dirty="0" smtClean="0"/>
              <a:t>Jediný nástupnický stát R-U, kde převažoval průmysl nad zemědělstvím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Po pádu </a:t>
            </a:r>
            <a:r>
              <a:rPr lang="cs-CZ" dirty="0" err="1" smtClean="0">
                <a:solidFill>
                  <a:schemeClr val="tx1"/>
                </a:solidFill>
              </a:rPr>
              <a:t>Rakouska</a:t>
            </a:r>
            <a:r>
              <a:rPr lang="cs-CZ" dirty="0" smtClean="0">
                <a:solidFill>
                  <a:schemeClr val="tx1"/>
                </a:solidFill>
              </a:rPr>
              <a:t>-Uherska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92" y="2157381"/>
            <a:ext cx="10478616" cy="4700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-99392"/>
            <a:ext cx="12385376" cy="7740860"/>
          </a:xfrm>
          <a:prstGeom prst="rect">
            <a:avLst/>
          </a:prstGeom>
        </p:spPr>
      </p:pic>
      <p:sp>
        <p:nvSpPr>
          <p:cNvPr id="22530" name="Zástupný symbol pro obsah 1"/>
          <p:cNvSpPr>
            <a:spLocks noGrp="1"/>
          </p:cNvSpPr>
          <p:nvPr>
            <p:ph idx="1"/>
          </p:nvPr>
        </p:nvSpPr>
        <p:spPr>
          <a:xfrm>
            <a:off x="609600" y="1762600"/>
            <a:ext cx="10972800" cy="2595934"/>
          </a:xfrm>
        </p:spPr>
        <p:txBody>
          <a:bodyPr/>
          <a:lstStyle/>
          <a:p>
            <a:pPr eaLnBrk="1" hangingPunct="1"/>
            <a:r>
              <a:rPr lang="cs-CZ" altLang="cs-CZ" sz="2000" b="1" dirty="0" smtClean="0">
                <a:solidFill>
                  <a:schemeClr val="bg1"/>
                </a:solidFill>
              </a:rPr>
              <a:t>Zábor orné půdy nad 150 hektarů a veškeré půdy nad 250 hektarů za náhradu</a:t>
            </a:r>
          </a:p>
          <a:p>
            <a:pPr eaLnBrk="1" hangingPunct="1"/>
            <a:r>
              <a:rPr lang="cs-CZ" altLang="cs-CZ" sz="2000" b="1" dirty="0" smtClean="0">
                <a:solidFill>
                  <a:schemeClr val="bg1"/>
                </a:solidFill>
              </a:rPr>
              <a:t>Přerozdělení zabrané půdy mezi chudé venkovské vrstvy</a:t>
            </a:r>
          </a:p>
          <a:p>
            <a:pPr eaLnBrk="1" hangingPunct="1"/>
            <a:r>
              <a:rPr lang="cs-CZ" altLang="cs-CZ" sz="2000" b="1" dirty="0" smtClean="0">
                <a:solidFill>
                  <a:schemeClr val="bg1"/>
                </a:solidFill>
              </a:rPr>
              <a:t>Přerozděleno cca 30% půdy </a:t>
            </a:r>
            <a:r>
              <a:rPr lang="cs-CZ" altLang="cs-CZ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→ o</a:t>
            </a:r>
            <a:r>
              <a:rPr lang="cs-CZ" alt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tupení sociálních nůžek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cs-CZ" altLang="cs-CZ" sz="2000" b="1" dirty="0" smtClean="0">
                <a:solidFill>
                  <a:schemeClr val="bg1"/>
                </a:solidFill>
              </a:rPr>
              <a:t>Prosadili agrárníci a získali tím do dalších let velkou voličskou podporu</a:t>
            </a:r>
          </a:p>
          <a:p>
            <a:pPr eaLnBrk="1" hangingPunct="1"/>
            <a:endParaRPr lang="cs-CZ" altLang="cs-CZ" sz="20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sz="2000" b="1" i="1" dirty="0" smtClean="0">
                <a:solidFill>
                  <a:schemeClr val="bg1"/>
                </a:solidFill>
              </a:rPr>
              <a:t>Je tohle demokracie?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/>
                </a:solidFill>
              </a:rPr>
              <a:t>Pozemková reforma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7" y="-4142"/>
            <a:ext cx="12291695" cy="6916548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054017" y="5373216"/>
            <a:ext cx="9120336" cy="1379259"/>
          </a:xfrm>
        </p:spPr>
        <p:txBody>
          <a:bodyPr/>
          <a:lstStyle/>
          <a:p>
            <a:pPr algn="r" eaLnBrk="1" hangingPunct="1"/>
            <a:r>
              <a:rPr lang="cs-CZ" altLang="cs-CZ" sz="2000" b="1" dirty="0" smtClean="0">
                <a:solidFill>
                  <a:schemeClr val="bg1"/>
                </a:solidFill>
              </a:rPr>
              <a:t>Podniky působící na území ČSR musí mít centrálu v ČSR </a:t>
            </a:r>
          </a:p>
          <a:p>
            <a:pPr algn="r" eaLnBrk="1" hangingPunct="1"/>
            <a:r>
              <a:rPr lang="cs-CZ" altLang="cs-CZ" sz="20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Když zde mají centrálu, potom zde platí daně</a:t>
            </a:r>
          </a:p>
          <a:p>
            <a:pPr algn="r" eaLnBrk="1" hangingPunct="1"/>
            <a:r>
              <a:rPr lang="cs-CZ" altLang="cs-CZ" sz="20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Postátnění klíčových oblastí – např. železnice, doly…</a:t>
            </a:r>
            <a:endParaRPr lang="cs-CZ" altLang="cs-CZ" sz="24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algn="r" eaLnBrk="1" hangingPunct="1"/>
            <a:endParaRPr lang="cs-CZ" altLang="cs-CZ" dirty="0" smtClean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56440" y="404664"/>
            <a:ext cx="10972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/>
                </a:solidFill>
              </a:rPr>
              <a:t>Nostrifikace </a:t>
            </a:r>
            <a:r>
              <a:rPr lang="cs-CZ" altLang="cs-CZ" sz="4400" dirty="0">
                <a:solidFill>
                  <a:schemeClr val="bg1"/>
                </a:solidFill>
              </a:rPr>
              <a:t>= zdomácnění průmyslu</a:t>
            </a:r>
            <a:br>
              <a:rPr lang="cs-CZ" altLang="cs-CZ" sz="4400" dirty="0">
                <a:solidFill>
                  <a:schemeClr val="bg1"/>
                </a:solidFill>
              </a:rPr>
            </a:b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-538564"/>
            <a:ext cx="7949547" cy="44716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21651" r="5113" b="18500"/>
          <a:stretch/>
        </p:blipFill>
        <p:spPr>
          <a:xfrm>
            <a:off x="-24680" y="2967304"/>
            <a:ext cx="7464152" cy="3903272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8745" y="908720"/>
            <a:ext cx="4248472" cy="2094926"/>
          </a:xfrm>
        </p:spPr>
        <p:txBody>
          <a:bodyPr/>
          <a:lstStyle/>
          <a:p>
            <a:pPr eaLnBrk="1" hangingPunct="1"/>
            <a:r>
              <a:rPr lang="cs-CZ" altLang="cs-CZ" sz="2000" b="1" dirty="0" smtClean="0"/>
              <a:t>Zastoupena všechna odvětví</a:t>
            </a:r>
          </a:p>
          <a:p>
            <a:pPr eaLnBrk="1" hangingPunct="1"/>
            <a:r>
              <a:rPr lang="cs-CZ" altLang="cs-CZ" sz="2000" b="1" dirty="0" smtClean="0"/>
              <a:t>Vývoz převažuje nad dovozem a je závislý na Německu</a:t>
            </a:r>
          </a:p>
          <a:p>
            <a:pPr eaLnBrk="1" hangingPunct="1"/>
            <a:r>
              <a:rPr lang="cs-CZ" altLang="cs-CZ" sz="2000" b="1" dirty="0" smtClean="0"/>
              <a:t>ČKD, Baťa, Aero Vodochody, Škodovka, Praga, </a:t>
            </a:r>
            <a:r>
              <a:rPr lang="cs-CZ" altLang="cs-CZ" sz="2000" b="1" dirty="0" err="1" smtClean="0"/>
              <a:t>Laurint</a:t>
            </a:r>
            <a:r>
              <a:rPr lang="cs-CZ" altLang="cs-CZ" sz="2000" b="1" dirty="0" smtClean="0"/>
              <a:t> a Klement, Tatra Kopřivnice, </a:t>
            </a:r>
            <a:r>
              <a:rPr lang="cs-CZ" altLang="cs-CZ" sz="2000" b="1" dirty="0" err="1" smtClean="0"/>
              <a:t>Petrof</a:t>
            </a:r>
            <a:r>
              <a:rPr lang="cs-CZ" altLang="cs-CZ" sz="2000" b="1" dirty="0" smtClean="0"/>
              <a:t>…</a:t>
            </a:r>
          </a:p>
          <a:p>
            <a:pPr eaLnBrk="1" hangingPunct="1"/>
            <a:endParaRPr lang="cs-CZ" alt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18745" y="-99850"/>
            <a:ext cx="10972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Skladba průmyslu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9136" r="8440" b="8000"/>
          <a:stretch/>
        </p:blipFill>
        <p:spPr>
          <a:xfrm>
            <a:off x="7705249" y="3114251"/>
            <a:ext cx="4223792" cy="37149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853</TotalTime>
  <Words>539</Words>
  <Application>Microsoft Office PowerPoint</Application>
  <PresentationFormat>Širokoúhlá obrazovka</PresentationFormat>
  <Paragraphs>74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2" baseType="lpstr">
      <vt:lpstr>Arial</vt:lpstr>
      <vt:lpstr>Franklin Gothic Book</vt:lpstr>
      <vt:lpstr>Symbol</vt:lpstr>
      <vt:lpstr>Verdana</vt:lpstr>
      <vt:lpstr>Wingdings</vt:lpstr>
      <vt:lpstr>Wingdings 2</vt:lpstr>
      <vt:lpstr>Wingdings 3</vt:lpstr>
      <vt:lpstr>Shluk</vt:lpstr>
      <vt:lpstr>Ekonomický vzestup a pád Československa</vt:lpstr>
      <vt:lpstr>Situace za války</vt:lpstr>
      <vt:lpstr>Sociální zákonodárství v ČSR</vt:lpstr>
      <vt:lpstr>Alois Rašín</vt:lpstr>
      <vt:lpstr>Prezentace aplikace PowerPoint</vt:lpstr>
      <vt:lpstr>Po pádu Rakouska-Uherska</vt:lpstr>
      <vt:lpstr>Pozemková reforma</vt:lpstr>
      <vt:lpstr>Nostrifikace = zdomácnění průmyslu </vt:lpstr>
      <vt:lpstr>Skladba průmyslu</vt:lpstr>
      <vt:lpstr>Ceny a mzdy 1928 (před krizí)</vt:lpstr>
      <vt:lpstr>Skupinová práce – Tomáš Baťa jeho know how</vt:lpstr>
      <vt:lpstr>Nástup krize</vt:lpstr>
      <vt:lpstr>Řešení krize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Comfor</dc:creator>
  <cp:lastModifiedBy>Zářecký Tomáš</cp:lastModifiedBy>
  <cp:revision>47</cp:revision>
  <dcterms:created xsi:type="dcterms:W3CDTF">2013-10-20T16:21:57Z</dcterms:created>
  <dcterms:modified xsi:type="dcterms:W3CDTF">2020-03-07T12:29:08Z</dcterms:modified>
</cp:coreProperties>
</file>