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5" r:id="rId7"/>
    <p:sldId id="267" r:id="rId8"/>
    <p:sldId id="268" r:id="rId9"/>
    <p:sldId id="261" r:id="rId10"/>
    <p:sldId id="262" r:id="rId11"/>
    <p:sldId id="266" r:id="rId12"/>
    <p:sldId id="263" r:id="rId13"/>
    <p:sldId id="270" r:id="rId14"/>
    <p:sldId id="260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9" autoAdjust="0"/>
    <p:restoredTop sz="94660"/>
  </p:normalViewPr>
  <p:slideViewPr>
    <p:cSldViewPr snapToGrid="0">
      <p:cViewPr>
        <p:scale>
          <a:sx n="50" d="100"/>
          <a:sy n="50" d="100"/>
        </p:scale>
        <p:origin x="1858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B7D89E-9CC5-4D2D-81CF-2953B701CFE4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 phldr="1"/>
      <dgm:spPr/>
    </dgm:pt>
    <dgm:pt modelId="{1A03E945-BE9D-4116-B34D-DB135549FBA5}">
      <dgm:prSet phldrT="[Text]"/>
      <dgm:spPr/>
      <dgm:t>
        <a:bodyPr/>
        <a:lstStyle/>
        <a:p>
          <a:r>
            <a:rPr lang="cs-CZ" b="1" dirty="0" smtClean="0"/>
            <a:t>Panovník</a:t>
          </a:r>
          <a:endParaRPr lang="cs-CZ" b="1" dirty="0"/>
        </a:p>
      </dgm:t>
    </dgm:pt>
    <dgm:pt modelId="{6B324F2E-9907-4715-965C-5F0B5F4659AE}" type="parTrans" cxnId="{2C2B1854-2C71-4376-8B35-F8D698ED6075}">
      <dgm:prSet/>
      <dgm:spPr/>
      <dgm:t>
        <a:bodyPr/>
        <a:lstStyle/>
        <a:p>
          <a:endParaRPr lang="cs-CZ"/>
        </a:p>
      </dgm:t>
    </dgm:pt>
    <dgm:pt modelId="{0C157207-2FF3-4FD6-94D4-FF61B79CA3B8}" type="sibTrans" cxnId="{2C2B1854-2C71-4376-8B35-F8D698ED6075}">
      <dgm:prSet/>
      <dgm:spPr/>
      <dgm:t>
        <a:bodyPr/>
        <a:lstStyle/>
        <a:p>
          <a:endParaRPr lang="cs-CZ"/>
        </a:p>
      </dgm:t>
    </dgm:pt>
    <dgm:pt modelId="{75DA428A-D02E-4F1D-BE72-BC8AD30346A3}">
      <dgm:prSet phldrT="[Text]"/>
      <dgm:spPr/>
      <dgm:t>
        <a:bodyPr/>
        <a:lstStyle/>
        <a:p>
          <a:r>
            <a:rPr lang="cs-CZ" b="1" dirty="0" smtClean="0"/>
            <a:t>Duchovenstvo </a:t>
          </a:r>
          <a:endParaRPr lang="cs-CZ" b="1" dirty="0"/>
        </a:p>
      </dgm:t>
    </dgm:pt>
    <dgm:pt modelId="{AF758909-0359-4FA1-8CC3-1759620923C6}" type="parTrans" cxnId="{9AB81C29-0C79-409A-8716-7361F5A65D82}">
      <dgm:prSet/>
      <dgm:spPr/>
      <dgm:t>
        <a:bodyPr/>
        <a:lstStyle/>
        <a:p>
          <a:endParaRPr lang="cs-CZ"/>
        </a:p>
      </dgm:t>
    </dgm:pt>
    <dgm:pt modelId="{FC8178FB-2FD1-4526-A0A9-AF9693C5193B}" type="sibTrans" cxnId="{9AB81C29-0C79-409A-8716-7361F5A65D82}">
      <dgm:prSet/>
      <dgm:spPr/>
      <dgm:t>
        <a:bodyPr/>
        <a:lstStyle/>
        <a:p>
          <a:endParaRPr lang="cs-CZ"/>
        </a:p>
      </dgm:t>
    </dgm:pt>
    <dgm:pt modelId="{96915AE2-2652-4DED-9979-2879944AB811}">
      <dgm:prSet phldrT="[Text]"/>
      <dgm:spPr/>
      <dgm:t>
        <a:bodyPr/>
        <a:lstStyle/>
        <a:p>
          <a:r>
            <a:rPr lang="cs-CZ" b="1" dirty="0" smtClean="0"/>
            <a:t>Pracující lidé</a:t>
          </a:r>
          <a:endParaRPr lang="cs-CZ" b="1" dirty="0"/>
        </a:p>
      </dgm:t>
    </dgm:pt>
    <dgm:pt modelId="{D71E5A00-446B-4316-AB44-2F1B278DE9AB}" type="parTrans" cxnId="{465B0042-1A46-4923-AFB0-C83D95FD2463}">
      <dgm:prSet/>
      <dgm:spPr/>
      <dgm:t>
        <a:bodyPr/>
        <a:lstStyle/>
        <a:p>
          <a:endParaRPr lang="cs-CZ"/>
        </a:p>
      </dgm:t>
    </dgm:pt>
    <dgm:pt modelId="{4553737D-1784-4CC8-AEB1-62616314A858}" type="sibTrans" cxnId="{465B0042-1A46-4923-AFB0-C83D95FD2463}">
      <dgm:prSet/>
      <dgm:spPr/>
      <dgm:t>
        <a:bodyPr/>
        <a:lstStyle/>
        <a:p>
          <a:endParaRPr lang="cs-CZ"/>
        </a:p>
      </dgm:t>
    </dgm:pt>
    <dgm:pt modelId="{B212E3DF-39C7-4A53-A61B-4A8451ED66CD}">
      <dgm:prSet phldrT="[Text]"/>
      <dgm:spPr/>
      <dgm:t>
        <a:bodyPr/>
        <a:lstStyle/>
        <a:p>
          <a:r>
            <a:rPr lang="cs-CZ" b="1" dirty="0" smtClean="0"/>
            <a:t>Šlechta </a:t>
          </a:r>
          <a:endParaRPr lang="cs-CZ" b="1" dirty="0"/>
        </a:p>
      </dgm:t>
    </dgm:pt>
    <dgm:pt modelId="{A40E3089-5507-483B-B08A-C3AB8A133476}" type="parTrans" cxnId="{DFE3087E-1C3D-4B1D-B932-D20D1E5B1026}">
      <dgm:prSet/>
      <dgm:spPr/>
      <dgm:t>
        <a:bodyPr/>
        <a:lstStyle/>
        <a:p>
          <a:endParaRPr lang="cs-CZ"/>
        </a:p>
      </dgm:t>
    </dgm:pt>
    <dgm:pt modelId="{DEEB35B7-4130-451F-91A2-3661ED52B75C}" type="sibTrans" cxnId="{DFE3087E-1C3D-4B1D-B932-D20D1E5B1026}">
      <dgm:prSet/>
      <dgm:spPr/>
      <dgm:t>
        <a:bodyPr/>
        <a:lstStyle/>
        <a:p>
          <a:endParaRPr lang="cs-CZ"/>
        </a:p>
      </dgm:t>
    </dgm:pt>
    <dgm:pt modelId="{16EAB436-E287-45D1-9A0E-D86777E3B8CF}" type="pres">
      <dgm:prSet presAssocID="{C8B7D89E-9CC5-4D2D-81CF-2953B701CFE4}" presName="compositeShape" presStyleCnt="0">
        <dgm:presLayoutVars>
          <dgm:dir/>
          <dgm:resizeHandles/>
        </dgm:presLayoutVars>
      </dgm:prSet>
      <dgm:spPr/>
    </dgm:pt>
    <dgm:pt modelId="{D2E8F04C-82C7-47C1-8655-B2B9874DBB46}" type="pres">
      <dgm:prSet presAssocID="{C8B7D89E-9CC5-4D2D-81CF-2953B701CFE4}" presName="pyramid" presStyleLbl="node1" presStyleIdx="0" presStyleCnt="1" custLinFactNeighborX="-41429"/>
      <dgm:spPr/>
      <dgm:t>
        <a:bodyPr/>
        <a:lstStyle/>
        <a:p>
          <a:endParaRPr lang="cs-CZ"/>
        </a:p>
      </dgm:t>
    </dgm:pt>
    <dgm:pt modelId="{DDB683C6-8322-46B3-9BBC-8E7AB00D53E6}" type="pres">
      <dgm:prSet presAssocID="{C8B7D89E-9CC5-4D2D-81CF-2953B701CFE4}" presName="theList" presStyleCnt="0"/>
      <dgm:spPr/>
    </dgm:pt>
    <dgm:pt modelId="{26C92392-FC9E-4504-83E9-CB9A93D81600}" type="pres">
      <dgm:prSet presAssocID="{1A03E945-BE9D-4116-B34D-DB135549FBA5}" presName="aNode" presStyleLbl="fgAcc1" presStyleIdx="0" presStyleCnt="4" custLinFactNeighborX="7740" custLinFactNeighborY="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26918AE-ED52-4033-8232-683BD989F917}" type="pres">
      <dgm:prSet presAssocID="{1A03E945-BE9D-4116-B34D-DB135549FBA5}" presName="aSpace" presStyleCnt="0"/>
      <dgm:spPr/>
    </dgm:pt>
    <dgm:pt modelId="{B703B4F5-93B0-4BEC-BA5C-B18621B78067}" type="pres">
      <dgm:prSet presAssocID="{75DA428A-D02E-4F1D-BE72-BC8AD30346A3}" presName="aNode" presStyleLbl="fgAcc1" presStyleIdx="1" presStyleCnt="4" custLinFactY="70487" custLinFactNeighborX="-51901" custLinFactNeighborY="1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67EE038-B45E-4955-B010-4A047AEEF7D8}" type="pres">
      <dgm:prSet presAssocID="{75DA428A-D02E-4F1D-BE72-BC8AD30346A3}" presName="aSpace" presStyleCnt="0"/>
      <dgm:spPr/>
    </dgm:pt>
    <dgm:pt modelId="{024DDBD4-A33A-4277-AE44-D9681578390E}" type="pres">
      <dgm:prSet presAssocID="{96915AE2-2652-4DED-9979-2879944AB811}" presName="aNode" presStyleLbl="fgAcc1" presStyleIdx="2" presStyleCnt="4" custLinFactY="128167" custLinFactNeighborX="13936" custLinFactNeighborY="2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469673-80B5-4406-9F1F-B9472FF27312}" type="pres">
      <dgm:prSet presAssocID="{96915AE2-2652-4DED-9979-2879944AB811}" presName="aSpace" presStyleCnt="0"/>
      <dgm:spPr/>
    </dgm:pt>
    <dgm:pt modelId="{A3042ADF-11BC-4FC5-A05B-7FD8267F6B4C}" type="pres">
      <dgm:prSet presAssocID="{B212E3DF-39C7-4A53-A61B-4A8451ED66CD}" presName="aNode" presStyleLbl="fgAcc1" presStyleIdx="3" presStyleCnt="4" custLinFactY="-118688" custLinFactNeighborX="69069" custLinFactNeighborY="-2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5EB5824-7608-4E6E-AE5D-BD6E56C51386}" type="pres">
      <dgm:prSet presAssocID="{B212E3DF-39C7-4A53-A61B-4A8451ED66CD}" presName="aSpace" presStyleCnt="0"/>
      <dgm:spPr/>
    </dgm:pt>
  </dgm:ptLst>
  <dgm:cxnLst>
    <dgm:cxn modelId="{9AB81C29-0C79-409A-8716-7361F5A65D82}" srcId="{C8B7D89E-9CC5-4D2D-81CF-2953B701CFE4}" destId="{75DA428A-D02E-4F1D-BE72-BC8AD30346A3}" srcOrd="1" destOrd="0" parTransId="{AF758909-0359-4FA1-8CC3-1759620923C6}" sibTransId="{FC8178FB-2FD1-4526-A0A9-AF9693C5193B}"/>
    <dgm:cxn modelId="{DFE3087E-1C3D-4B1D-B932-D20D1E5B1026}" srcId="{C8B7D89E-9CC5-4D2D-81CF-2953B701CFE4}" destId="{B212E3DF-39C7-4A53-A61B-4A8451ED66CD}" srcOrd="3" destOrd="0" parTransId="{A40E3089-5507-483B-B08A-C3AB8A133476}" sibTransId="{DEEB35B7-4130-451F-91A2-3661ED52B75C}"/>
    <dgm:cxn modelId="{1BDD8CE2-D924-475D-AA5D-99BBB83BFFF6}" type="presOf" srcId="{C8B7D89E-9CC5-4D2D-81CF-2953B701CFE4}" destId="{16EAB436-E287-45D1-9A0E-D86777E3B8CF}" srcOrd="0" destOrd="0" presId="urn:microsoft.com/office/officeart/2005/8/layout/pyramid2"/>
    <dgm:cxn modelId="{5671BFF6-5002-4319-A90F-527C7D5A9C22}" type="presOf" srcId="{B212E3DF-39C7-4A53-A61B-4A8451ED66CD}" destId="{A3042ADF-11BC-4FC5-A05B-7FD8267F6B4C}" srcOrd="0" destOrd="0" presId="urn:microsoft.com/office/officeart/2005/8/layout/pyramid2"/>
    <dgm:cxn modelId="{3D217B18-CCEE-42B2-B3F6-5CBE0BD1F860}" type="presOf" srcId="{96915AE2-2652-4DED-9979-2879944AB811}" destId="{024DDBD4-A33A-4277-AE44-D9681578390E}" srcOrd="0" destOrd="0" presId="urn:microsoft.com/office/officeart/2005/8/layout/pyramid2"/>
    <dgm:cxn modelId="{2C2B1854-2C71-4376-8B35-F8D698ED6075}" srcId="{C8B7D89E-9CC5-4D2D-81CF-2953B701CFE4}" destId="{1A03E945-BE9D-4116-B34D-DB135549FBA5}" srcOrd="0" destOrd="0" parTransId="{6B324F2E-9907-4715-965C-5F0B5F4659AE}" sibTransId="{0C157207-2FF3-4FD6-94D4-FF61B79CA3B8}"/>
    <dgm:cxn modelId="{E584B196-A5D2-4D87-997A-B6ABB4DC4ED0}" type="presOf" srcId="{75DA428A-D02E-4F1D-BE72-BC8AD30346A3}" destId="{B703B4F5-93B0-4BEC-BA5C-B18621B78067}" srcOrd="0" destOrd="0" presId="urn:microsoft.com/office/officeart/2005/8/layout/pyramid2"/>
    <dgm:cxn modelId="{871E4412-4EAA-4D1C-8965-5DBAA4DDEA8E}" type="presOf" srcId="{1A03E945-BE9D-4116-B34D-DB135549FBA5}" destId="{26C92392-FC9E-4504-83E9-CB9A93D81600}" srcOrd="0" destOrd="0" presId="urn:microsoft.com/office/officeart/2005/8/layout/pyramid2"/>
    <dgm:cxn modelId="{465B0042-1A46-4923-AFB0-C83D95FD2463}" srcId="{C8B7D89E-9CC5-4D2D-81CF-2953B701CFE4}" destId="{96915AE2-2652-4DED-9979-2879944AB811}" srcOrd="2" destOrd="0" parTransId="{D71E5A00-446B-4316-AB44-2F1B278DE9AB}" sibTransId="{4553737D-1784-4CC8-AEB1-62616314A858}"/>
    <dgm:cxn modelId="{614B8946-777A-4EE7-B8B8-7C60BE6DA37F}" type="presParOf" srcId="{16EAB436-E287-45D1-9A0E-D86777E3B8CF}" destId="{D2E8F04C-82C7-47C1-8655-B2B9874DBB46}" srcOrd="0" destOrd="0" presId="urn:microsoft.com/office/officeart/2005/8/layout/pyramid2"/>
    <dgm:cxn modelId="{D2D84A78-F30A-48DE-97DF-B3F9C4084D54}" type="presParOf" srcId="{16EAB436-E287-45D1-9A0E-D86777E3B8CF}" destId="{DDB683C6-8322-46B3-9BBC-8E7AB00D53E6}" srcOrd="1" destOrd="0" presId="urn:microsoft.com/office/officeart/2005/8/layout/pyramid2"/>
    <dgm:cxn modelId="{A466EA77-71A9-455A-B3D0-1E295819DD5B}" type="presParOf" srcId="{DDB683C6-8322-46B3-9BBC-8E7AB00D53E6}" destId="{26C92392-FC9E-4504-83E9-CB9A93D81600}" srcOrd="0" destOrd="0" presId="urn:microsoft.com/office/officeart/2005/8/layout/pyramid2"/>
    <dgm:cxn modelId="{E8939AD8-FB50-4050-BC3D-9A01550791BE}" type="presParOf" srcId="{DDB683C6-8322-46B3-9BBC-8E7AB00D53E6}" destId="{726918AE-ED52-4033-8232-683BD989F917}" srcOrd="1" destOrd="0" presId="urn:microsoft.com/office/officeart/2005/8/layout/pyramid2"/>
    <dgm:cxn modelId="{DD71149E-0DD7-4DBF-9518-39FE08C60C33}" type="presParOf" srcId="{DDB683C6-8322-46B3-9BBC-8E7AB00D53E6}" destId="{B703B4F5-93B0-4BEC-BA5C-B18621B78067}" srcOrd="2" destOrd="0" presId="urn:microsoft.com/office/officeart/2005/8/layout/pyramid2"/>
    <dgm:cxn modelId="{CF31B346-4980-4F9B-AD06-76AC24EBEE96}" type="presParOf" srcId="{DDB683C6-8322-46B3-9BBC-8E7AB00D53E6}" destId="{967EE038-B45E-4955-B010-4A047AEEF7D8}" srcOrd="3" destOrd="0" presId="urn:microsoft.com/office/officeart/2005/8/layout/pyramid2"/>
    <dgm:cxn modelId="{14743D92-CD7D-4A98-A1F0-2EBF3C488572}" type="presParOf" srcId="{DDB683C6-8322-46B3-9BBC-8E7AB00D53E6}" destId="{024DDBD4-A33A-4277-AE44-D9681578390E}" srcOrd="4" destOrd="0" presId="urn:microsoft.com/office/officeart/2005/8/layout/pyramid2"/>
    <dgm:cxn modelId="{21151A2A-BC1B-4DDE-87CB-8664BD0F72F9}" type="presParOf" srcId="{DDB683C6-8322-46B3-9BBC-8E7AB00D53E6}" destId="{C1469673-80B5-4406-9F1F-B9472FF27312}" srcOrd="5" destOrd="0" presId="urn:microsoft.com/office/officeart/2005/8/layout/pyramid2"/>
    <dgm:cxn modelId="{6C52DCC4-5319-4D8E-B14F-5D54E4900CFD}" type="presParOf" srcId="{DDB683C6-8322-46B3-9BBC-8E7AB00D53E6}" destId="{A3042ADF-11BC-4FC5-A05B-7FD8267F6B4C}" srcOrd="6" destOrd="0" presId="urn:microsoft.com/office/officeart/2005/8/layout/pyramid2"/>
    <dgm:cxn modelId="{19CC5D0E-B8B5-4B6E-BD3F-637E76694B8B}" type="presParOf" srcId="{DDB683C6-8322-46B3-9BBC-8E7AB00D53E6}" destId="{B5EB5824-7608-4E6E-AE5D-BD6E56C51386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8F04C-82C7-47C1-8655-B2B9874DBB46}">
      <dsp:nvSpPr>
        <dsp:cNvPr id="0" name=""/>
        <dsp:cNvSpPr/>
      </dsp:nvSpPr>
      <dsp:spPr>
        <a:xfrm>
          <a:off x="982925" y="0"/>
          <a:ext cx="3835400" cy="3835400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C92392-FC9E-4504-83E9-CB9A93D81600}">
      <dsp:nvSpPr>
        <dsp:cNvPr id="0" name=""/>
        <dsp:cNvSpPr/>
      </dsp:nvSpPr>
      <dsp:spPr>
        <a:xfrm>
          <a:off x="4682551" y="383914"/>
          <a:ext cx="2493010" cy="6816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 dirty="0" smtClean="0"/>
            <a:t>Panovník</a:t>
          </a:r>
          <a:endParaRPr lang="cs-CZ" sz="2400" b="1" kern="1200" dirty="0"/>
        </a:p>
      </dsp:txBody>
      <dsp:txXfrm>
        <a:off x="4715828" y="417191"/>
        <a:ext cx="2426456" cy="615128"/>
      </dsp:txXfrm>
    </dsp:sp>
    <dsp:sp modelId="{B703B4F5-93B0-4BEC-BA5C-B18621B78067}">
      <dsp:nvSpPr>
        <dsp:cNvPr id="0" name=""/>
        <dsp:cNvSpPr/>
      </dsp:nvSpPr>
      <dsp:spPr>
        <a:xfrm>
          <a:off x="3195695" y="1716515"/>
          <a:ext cx="2493010" cy="6816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 dirty="0" smtClean="0"/>
            <a:t>Duchovenstvo </a:t>
          </a:r>
          <a:endParaRPr lang="cs-CZ" sz="2400" b="1" kern="1200" dirty="0"/>
        </a:p>
      </dsp:txBody>
      <dsp:txXfrm>
        <a:off x="3228972" y="1749792"/>
        <a:ext cx="2426456" cy="615128"/>
      </dsp:txXfrm>
    </dsp:sp>
    <dsp:sp modelId="{024DDBD4-A33A-4277-AE44-D9681578390E}">
      <dsp:nvSpPr>
        <dsp:cNvPr id="0" name=""/>
        <dsp:cNvSpPr/>
      </dsp:nvSpPr>
      <dsp:spPr>
        <a:xfrm>
          <a:off x="4837018" y="2961812"/>
          <a:ext cx="2493010" cy="6816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 dirty="0" smtClean="0"/>
            <a:t>Pracující lidé</a:t>
          </a:r>
          <a:endParaRPr lang="cs-CZ" sz="2400" b="1" kern="1200" dirty="0"/>
        </a:p>
      </dsp:txBody>
      <dsp:txXfrm>
        <a:off x="4870295" y="2995089"/>
        <a:ext cx="2426456" cy="615128"/>
      </dsp:txXfrm>
    </dsp:sp>
    <dsp:sp modelId="{A3042ADF-11BC-4FC5-A05B-7FD8267F6B4C}">
      <dsp:nvSpPr>
        <dsp:cNvPr id="0" name=""/>
        <dsp:cNvSpPr/>
      </dsp:nvSpPr>
      <dsp:spPr>
        <a:xfrm>
          <a:off x="6211490" y="1705096"/>
          <a:ext cx="2493010" cy="6816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 dirty="0" smtClean="0"/>
            <a:t>Šlechta </a:t>
          </a:r>
          <a:endParaRPr lang="cs-CZ" sz="2400" b="1" kern="1200" dirty="0"/>
        </a:p>
      </dsp:txBody>
      <dsp:txXfrm>
        <a:off x="6244767" y="1738373"/>
        <a:ext cx="2426456" cy="615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04800" y="4114799"/>
            <a:ext cx="11455400" cy="1646302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Struktura středověké společnosti a feudální systém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93264" y="5761101"/>
            <a:ext cx="7766936" cy="1096899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L20		Mgr</a:t>
            </a:r>
            <a:r>
              <a:rPr lang="cs-CZ" b="1" dirty="0" smtClean="0">
                <a:solidFill>
                  <a:schemeClr val="bg1"/>
                </a:solidFill>
              </a:rPr>
              <a:t>. Tomáš Zářecký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Zdroje obrázků a videa: internet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ýsledek obrázku pro monastery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232919" cy="688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Duchovenstvo (2. stav)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0193" y="3883076"/>
            <a:ext cx="11565086" cy="5171661"/>
          </a:xfrm>
        </p:spPr>
        <p:txBody>
          <a:bodyPr>
            <a:no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Pečují o duši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Ideálem středověku je světec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Poustevník = člověk, který žije sám, aby rozjímal o Bohu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Kostel často nejvyšší a jediná kamenná stavba široko daleko, stejně tak kněz jediný vzdělaný člověk </a:t>
            </a:r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 velká vážnost u pracujících lidí</a:t>
            </a:r>
          </a:p>
          <a:p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Pro rodiče ze třetího stavu je ideálem, aby se jejich syn stal knězem</a:t>
            </a:r>
          </a:p>
          <a:p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Zakládají kláštery a při nich školy, pečují o kulturní dědictví, někteří mniši pracují i rukama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273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ýsledek obrázku pro monastery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Duchovenstvo (2. stav)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65087" y="3979955"/>
            <a:ext cx="6008915" cy="3880773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chemeClr val="bg1"/>
                </a:solidFill>
                <a:sym typeface="Symbol" panose="05050102010706020507" pitchFamily="18" charset="2"/>
              </a:rPr>
              <a:t>Mnišské řády: klasické (benediktini) + žebravé (dominikáni) + rytířské (templáři)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Univerzity patří pod církev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Od pracujících vybírají desátky (10. část úrody), nechávají si platit za církevní úkony (svatby…) a později prodávají odpustky (za poplatek je „smazán“ hřích), církevní úřady…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Sami neodvádí nic (ani panovníkovi)</a:t>
            </a:r>
          </a:p>
        </p:txBody>
      </p:sp>
    </p:spTree>
    <p:extLst>
      <p:ext uri="{BB962C8B-B14F-4D97-AF65-F5344CB8AC3E}">
        <p14:creationId xmlns:p14="http://schemas.microsoft.com/office/powerpoint/2010/main" val="82079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ýsledek obrázku pro blacksmith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Pracující (3. stav)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4157" y="1270000"/>
            <a:ext cx="11286066" cy="4423091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Negramotný stav, 90% na venkově, nejčastěji sedláci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Žije podle přírodního cyklu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Čas vnímá podle slunce a ročního období, nezná svůj věk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Průměrný člověk za život pozná jen oblast o 20 km2!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Žena – panna, manželka, vdova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Na stáří se musí zabezpečit sám, nebo se musí postarat děti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Základní jídlo: chléb a placky z obilí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Maso vzácné, jen v zimě (prosinec), brambory neznali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Pokud má vesnice kováře, je soběstačná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8500" t="39630" r="28917" b="10444"/>
          <a:stretch/>
        </p:blipFill>
        <p:spPr>
          <a:xfrm>
            <a:off x="677334" y="0"/>
            <a:ext cx="10398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4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ýsledek obrázku pro medieval city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Měšťané (4. stav)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71703" y="1625600"/>
            <a:ext cx="7820297" cy="4597400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Objeví se se (znovu)vznikem měst ve vrcholném středověku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Velký problém, protože nezapadá do učení o trojím lidu = měšťan může patřit do všech stavů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Města se sama o sobě vymykají středověké společnosti – mají vlastní práva (udělená panovníkem), soudy, tresty, samy vybírají daně… </a:t>
            </a:r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 samostatný právní celek</a:t>
            </a:r>
            <a:endParaRPr lang="cs-CZ" sz="2000" b="1" dirty="0" smtClean="0">
              <a:solidFill>
                <a:schemeClr val="bg1"/>
              </a:solidFill>
            </a:endParaRPr>
          </a:p>
          <a:p>
            <a:r>
              <a:rPr lang="cs-CZ" sz="2000" b="1" dirty="0" smtClean="0">
                <a:solidFill>
                  <a:schemeClr val="bg1"/>
                </a:solidFill>
              </a:rPr>
              <a:t>Když zvítězí principy měšťanů, začíná novověk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4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Výsledek obrázku pro knight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Shrnutí středověké společnosti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13759" y="2801984"/>
            <a:ext cx="8591731" cy="4563082"/>
          </a:xfrm>
        </p:spPr>
        <p:txBody>
          <a:bodyPr>
            <a:noAutofit/>
          </a:bodyPr>
          <a:lstStyle/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3. stav tvoří naprostou většinu populace, zároveň je ale negramotný a velmi chudý, nic nevlastní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Současně ale 3. stav jediný odvádí daně a dávky, panovník, šlechta a duchovenstvo žijí právě z jeho práce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1. a 2. stav tvoří jen malou část společnosti, ale s panovníkem vlastní veškerou půdu a majetek ve státu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1. a 2. stav navzdory svému bohatství neplatí panovníkovi nic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V raném středověku jedinou vzdělanou vrstvu představuje 2. stav a panovník, později i 1. stav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Když se objeví 4. stav, středověká struktura společnosti se začne bortit a pomalu začíná novověk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8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ýsledek obrázku pro castle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2223"/>
            <a:ext cx="12446000" cy="77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Středověk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30583" y="2945264"/>
            <a:ext cx="9322526" cy="4624042"/>
          </a:xfrm>
        </p:spPr>
        <p:txBody>
          <a:bodyPr>
            <a:noAutofit/>
          </a:bodyPr>
          <a:lstStyle/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Cca 5. až 15. st. ohraničen pádem Říma a zámořskými objevy či renesancí nebo pádem Byzance </a:t>
            </a:r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 přechod k novověku pozvolný, různý…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Obrovský civilizační úpadek oproti antice!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Zanikají města, chrámy, z velké části vzdělanost a kultura, lidé živoří na vesnicích, dřevěné domy, jediný cíl: přežít v boji s přírodou a nepřáteli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Stěhování národů trvalo cca 300 let a přinášelo s sebou chaos a ničení…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O tom, co se v Evropě dělo od stěhováním národů do 9./10. st. máme jen velmi málo zpráv, velmi tvrdá a drsná doba = raný středověk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Vrcholný a pozdní středověk = až od 11. st., typický středověk, jak ho známe  hrady, města, rytíři, kostely, mniši…</a:t>
            </a:r>
          </a:p>
          <a:p>
            <a:pPr algn="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04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73" y="-198120"/>
            <a:ext cx="12278673" cy="77724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Pardubice a středověk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45774" y="4019869"/>
            <a:ext cx="4504266" cy="3880773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Napište ve skupině co nejvíce památek, které pochází z Pardubic nebo blízkého okolí (cca 10 km) a pochází ze středověku</a:t>
            </a:r>
          </a:p>
          <a:p>
            <a:r>
              <a:rPr lang="cs-CZ" sz="2400" b="1" dirty="0" smtClean="0">
                <a:solidFill>
                  <a:schemeClr val="bg1"/>
                </a:solidFill>
              </a:rPr>
              <a:t>Máte 90 sekund</a:t>
            </a:r>
          </a:p>
          <a:p>
            <a:r>
              <a:rPr lang="cs-CZ" sz="2400" b="1" dirty="0" smtClean="0">
                <a:solidFill>
                  <a:schemeClr val="bg1"/>
                </a:solidFill>
              </a:rPr>
              <a:t>1 píše, ostatní radí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ek obrázku pro castle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Středověká společnost</a:t>
            </a:r>
            <a:endParaRPr lang="cs-CZ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27988"/>
              </p:ext>
            </p:extLst>
          </p:nvPr>
        </p:nvGraphicFramePr>
        <p:xfrm>
          <a:off x="-562895" y="2819400"/>
          <a:ext cx="9554496" cy="383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765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Středověká společnost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7267" y="3275286"/>
            <a:ext cx="11057466" cy="4692331"/>
          </a:xfrm>
        </p:spPr>
        <p:txBody>
          <a:bodyPr>
            <a:no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3 stavy (učení o trojím lidu):</a:t>
            </a:r>
          </a:p>
          <a:p>
            <a:pPr marL="0" indent="0">
              <a:buNone/>
            </a:pPr>
            <a:endParaRPr lang="cs-CZ" sz="2000" b="1" dirty="0" smtClean="0">
              <a:solidFill>
                <a:schemeClr val="bg1"/>
              </a:solidFill>
            </a:endParaRPr>
          </a:p>
          <a:p>
            <a:pPr>
              <a:buFont typeface="+mj-lt"/>
              <a:buAutoNum type="arabicPeriod"/>
            </a:pPr>
            <a:r>
              <a:rPr lang="cs-CZ" sz="2000" b="1" u="sng" dirty="0" smtClean="0">
                <a:solidFill>
                  <a:schemeClr val="bg1"/>
                </a:solidFill>
              </a:rPr>
              <a:t>Šlechta (</a:t>
            </a:r>
            <a:r>
              <a:rPr lang="cs-CZ" sz="2000" b="1" u="sng" dirty="0" err="1" smtClean="0">
                <a:solidFill>
                  <a:schemeClr val="bg1"/>
                </a:solidFill>
              </a:rPr>
              <a:t>belatores</a:t>
            </a:r>
            <a:r>
              <a:rPr lang="cs-CZ" sz="2000" b="1" u="sng" dirty="0" smtClean="0">
                <a:solidFill>
                  <a:schemeClr val="bg1"/>
                </a:solidFill>
              </a:rPr>
              <a:t>) </a:t>
            </a:r>
            <a:r>
              <a:rPr lang="cs-CZ" sz="2000" b="1" dirty="0" smtClean="0">
                <a:solidFill>
                  <a:schemeClr val="bg1"/>
                </a:solidFill>
              </a:rPr>
              <a:t>= vládci, válečníci, bojují proti nepřátelům křesťanů</a:t>
            </a:r>
          </a:p>
          <a:p>
            <a:pPr>
              <a:buFont typeface="+mj-lt"/>
              <a:buAutoNum type="arabicPeriod"/>
            </a:pPr>
            <a:r>
              <a:rPr lang="cs-CZ" sz="2000" b="1" u="sng" dirty="0" smtClean="0">
                <a:solidFill>
                  <a:schemeClr val="bg1"/>
                </a:solidFill>
              </a:rPr>
              <a:t>Duchovní (</a:t>
            </a:r>
            <a:r>
              <a:rPr lang="cs-CZ" sz="2000" b="1" u="sng" dirty="0" err="1" smtClean="0">
                <a:solidFill>
                  <a:schemeClr val="bg1"/>
                </a:solidFill>
              </a:rPr>
              <a:t>oratores</a:t>
            </a:r>
            <a:r>
              <a:rPr lang="cs-CZ" sz="2000" b="1" u="sng" dirty="0" smtClean="0">
                <a:solidFill>
                  <a:schemeClr val="bg1"/>
                </a:solidFill>
              </a:rPr>
              <a:t>) </a:t>
            </a:r>
            <a:r>
              <a:rPr lang="cs-CZ" sz="2000" b="1" dirty="0" smtClean="0">
                <a:solidFill>
                  <a:schemeClr val="bg1"/>
                </a:solidFill>
              </a:rPr>
              <a:t>= pečují o duši člověka, bojují proti ďáblu</a:t>
            </a:r>
          </a:p>
          <a:p>
            <a:pPr>
              <a:buFont typeface="+mj-lt"/>
              <a:buAutoNum type="arabicPeriod"/>
            </a:pPr>
            <a:r>
              <a:rPr lang="cs-CZ" sz="2000" b="1" u="sng" dirty="0" smtClean="0">
                <a:solidFill>
                  <a:schemeClr val="bg1"/>
                </a:solidFill>
              </a:rPr>
              <a:t>Pracující (</a:t>
            </a:r>
            <a:r>
              <a:rPr lang="cs-CZ" sz="2000" b="1" u="sng" dirty="0" err="1" smtClean="0">
                <a:solidFill>
                  <a:schemeClr val="bg1"/>
                </a:solidFill>
              </a:rPr>
              <a:t>laboratores</a:t>
            </a:r>
            <a:r>
              <a:rPr lang="cs-CZ" sz="2000" b="1" u="sng" dirty="0" smtClean="0">
                <a:solidFill>
                  <a:schemeClr val="bg1"/>
                </a:solidFill>
              </a:rPr>
              <a:t>) </a:t>
            </a:r>
            <a:r>
              <a:rPr lang="cs-CZ" sz="2000" b="1" dirty="0" smtClean="0">
                <a:solidFill>
                  <a:schemeClr val="bg1"/>
                </a:solidFill>
              </a:rPr>
              <a:t>= zemědělci, živí rukama zbylé dva stavy, bojují proti přírodě</a:t>
            </a:r>
          </a:p>
          <a:p>
            <a:endParaRPr lang="cs-CZ" sz="2000" b="1" dirty="0">
              <a:solidFill>
                <a:schemeClr val="bg1"/>
              </a:solidFill>
            </a:endParaRPr>
          </a:p>
          <a:p>
            <a:r>
              <a:rPr lang="cs-CZ" sz="2000" b="1" dirty="0" smtClean="0">
                <a:solidFill>
                  <a:schemeClr val="bg1"/>
                </a:solidFill>
              </a:rPr>
              <a:t>90% lidí jsou negramotní zemědělci žijící na venkově, kteří za celý svůj život podniknou nejdelší cestu do vedlejší vesnice nebo na trh do města…</a:t>
            </a:r>
          </a:p>
        </p:txBody>
      </p:sp>
      <p:sp>
        <p:nvSpPr>
          <p:cNvPr id="4" name="AutoShape 2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54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406400"/>
            <a:ext cx="8596668" cy="13208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Vznik feudální společnosti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208314"/>
            <a:ext cx="10966026" cy="5394960"/>
          </a:xfrm>
        </p:spPr>
        <p:txBody>
          <a:bodyPr>
            <a:normAutofit/>
          </a:bodyPr>
          <a:lstStyle/>
          <a:p>
            <a:pPr marL="274320" indent="-274320"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sz="2000" b="1" dirty="0">
                <a:solidFill>
                  <a:schemeClr val="bg1"/>
                </a:solidFill>
              </a:rPr>
              <a:t>Panovník vlastní veškerou půdu a propůjčuje ji členům své družiny za slib věrnosti a vojenskou službu</a:t>
            </a:r>
          </a:p>
          <a:p>
            <a:pPr marL="274320" indent="-274320"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sz="2000" b="1" dirty="0">
                <a:solidFill>
                  <a:schemeClr val="bg1"/>
                </a:solidFill>
              </a:rPr>
              <a:t>Půjčená půda = léno = feudum</a:t>
            </a:r>
          </a:p>
          <a:p>
            <a:pPr marL="274320" indent="-274320"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sz="2000" b="1" dirty="0">
                <a:solidFill>
                  <a:schemeClr val="bg1"/>
                </a:solidFill>
              </a:rPr>
              <a:t>Ti, co mají půdu půjčenou – vazalové </a:t>
            </a:r>
            <a:r>
              <a:rPr lang="cs-CZ" sz="2000" b="1" dirty="0" smtClean="0">
                <a:solidFill>
                  <a:schemeClr val="bg1"/>
                </a:solidFill>
              </a:rPr>
              <a:t>panovníka (jsou mu zavázáni)</a:t>
            </a:r>
            <a:endParaRPr lang="cs-CZ" sz="2000" b="1" dirty="0">
              <a:solidFill>
                <a:schemeClr val="bg1"/>
              </a:solidFill>
            </a:endParaRPr>
          </a:p>
          <a:p>
            <a:pPr marL="274320" indent="-274320"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sz="2000" b="1" dirty="0">
                <a:solidFill>
                  <a:schemeClr val="bg1"/>
                </a:solidFill>
              </a:rPr>
              <a:t>Vzniká </a:t>
            </a:r>
            <a:r>
              <a:rPr lang="cs-CZ" sz="2000" b="1" dirty="0" smtClean="0">
                <a:solidFill>
                  <a:schemeClr val="bg1"/>
                </a:solidFill>
              </a:rPr>
              <a:t>tak nová </a:t>
            </a:r>
            <a:r>
              <a:rPr lang="cs-CZ" sz="2000" b="1" dirty="0">
                <a:solidFill>
                  <a:schemeClr val="bg1"/>
                </a:solidFill>
              </a:rPr>
              <a:t>společenská vrstva </a:t>
            </a:r>
            <a:r>
              <a:rPr lang="cs-CZ" sz="2000" b="1" dirty="0" smtClean="0">
                <a:solidFill>
                  <a:schemeClr val="bg1"/>
                </a:solidFill>
              </a:rPr>
              <a:t>= </a:t>
            </a:r>
            <a:r>
              <a:rPr lang="cs-CZ" sz="2000" b="1" dirty="0">
                <a:solidFill>
                  <a:schemeClr val="bg1"/>
                </a:solidFill>
              </a:rPr>
              <a:t>šlechta </a:t>
            </a:r>
            <a:r>
              <a:rPr lang="cs-CZ" sz="2000" b="1" dirty="0" smtClean="0">
                <a:solidFill>
                  <a:schemeClr val="bg1"/>
                </a:solidFill>
              </a:rPr>
              <a:t>(1. stav) = feudálové = vlastníci půdy</a:t>
            </a:r>
          </a:p>
          <a:p>
            <a:pPr marL="274320" indent="-274320"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sz="2000" b="1" dirty="0" smtClean="0">
                <a:solidFill>
                  <a:schemeClr val="bg1"/>
                </a:solidFill>
              </a:rPr>
              <a:t>Feudálem je tedy i církev (2. stav), protože také vlastní půdu</a:t>
            </a:r>
          </a:p>
          <a:p>
            <a:pPr marL="274320" indent="-274320"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sz="2000" b="1" dirty="0" smtClean="0">
                <a:solidFill>
                  <a:schemeClr val="bg1"/>
                </a:solidFill>
              </a:rPr>
              <a:t>Církev půdu dostává většinou darem, panovník si chtěl naklonit Boha</a:t>
            </a:r>
          </a:p>
          <a:p>
            <a:pPr marL="0" indent="0"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endParaRPr lang="cs-CZ" sz="2000" b="1" dirty="0" smtClean="0">
              <a:solidFill>
                <a:schemeClr val="bg1"/>
              </a:solidFill>
            </a:endParaRPr>
          </a:p>
          <a:p>
            <a:pPr marL="0" indent="0"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endParaRPr lang="cs-CZ" sz="2000" b="1" dirty="0">
              <a:solidFill>
                <a:schemeClr val="bg1"/>
              </a:solidFill>
            </a:endParaRPr>
          </a:p>
          <a:p>
            <a:pPr marL="274320" indent="-274320"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sz="2000" b="1" dirty="0">
                <a:solidFill>
                  <a:schemeClr val="bg1"/>
                </a:solidFill>
              </a:rPr>
              <a:t>Na půdě však pracují rolníci </a:t>
            </a:r>
            <a:r>
              <a:rPr lang="cs-CZ" sz="2000" b="1" dirty="0" smtClean="0">
                <a:solidFill>
                  <a:schemeClr val="bg1"/>
                </a:solidFill>
              </a:rPr>
              <a:t>(3. stav) – </a:t>
            </a:r>
            <a:r>
              <a:rPr lang="cs-CZ" sz="2000" b="1" dirty="0">
                <a:solidFill>
                  <a:schemeClr val="bg1"/>
                </a:solidFill>
              </a:rPr>
              <a:t>nepatří jim a za to, že na ní smí pracovat a žít, musí odvádět dávky – v naturáliích (= vypěstované produkty), později v penězích</a:t>
            </a:r>
          </a:p>
          <a:p>
            <a:pPr marL="274320" indent="-274320"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sz="2000" b="1" dirty="0">
                <a:solidFill>
                  <a:schemeClr val="bg1"/>
                </a:solidFill>
              </a:rPr>
              <a:t>Rolníci </a:t>
            </a:r>
            <a:r>
              <a:rPr lang="cs-CZ" sz="2000" b="1" dirty="0" smtClean="0">
                <a:solidFill>
                  <a:schemeClr val="bg1"/>
                </a:solidFill>
              </a:rPr>
              <a:t>jsou závislí </a:t>
            </a:r>
            <a:r>
              <a:rPr lang="cs-CZ" sz="2000" b="1" dirty="0">
                <a:solidFill>
                  <a:schemeClr val="bg1"/>
                </a:solidFill>
              </a:rPr>
              <a:t>na feudální vrchnosti </a:t>
            </a:r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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cs-CZ" sz="2000" b="1" dirty="0">
                <a:solidFill>
                  <a:schemeClr val="bg1"/>
                </a:solidFill>
              </a:rPr>
              <a:t>poddaní</a:t>
            </a:r>
          </a:p>
          <a:p>
            <a:pPr marL="274320" indent="-274320"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sz="2000" b="1" dirty="0">
                <a:solidFill>
                  <a:schemeClr val="bg1"/>
                </a:solidFill>
              </a:rPr>
              <a:t>2 základní vrstvy raně středověké společnosti: feudálové a poddaní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8310" t="26717" r="27810" b="24285"/>
          <a:stretch/>
        </p:blipFill>
        <p:spPr>
          <a:xfrm>
            <a:off x="0" y="-1"/>
            <a:ext cx="10972800" cy="689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1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8500" t="35778" r="28417" b="31630"/>
          <a:stretch/>
        </p:blipFill>
        <p:spPr>
          <a:xfrm>
            <a:off x="0" y="960120"/>
            <a:ext cx="12248388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5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ýsledek obrázku pro king arthur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Šlechta (1. stav)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4734" y="1397727"/>
            <a:ext cx="10682272" cy="5181599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Urozený původ, majetek, čest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Pomáhají panovníkovi vládnout – bojují, spravují zemi a panství…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Panovník jim za odměnu propůjčuje půdu, výhody…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Rytíř = středověký ideál člověka, má koně, meč a kopí, dvoří se dámám, chrání slabé, vyznává křesťanskou víru, účastní se turnajů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Nejhorší věc pro rytíře = ztráta cti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O</a:t>
            </a:r>
            <a:r>
              <a:rPr lang="cs-CZ" sz="2000" b="1" dirty="0" smtClean="0">
                <a:solidFill>
                  <a:schemeClr val="bg1"/>
                </a:solidFill>
              </a:rPr>
              <a:t>d pracujících vybírají dávky – naturálie (úroda, výrobky) nebo daně (peníze)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Sami nic neplatí (ani panovníkovi), ale přísahají mu věrnost a slouží mu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14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aseta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453</TotalTime>
  <Words>910</Words>
  <Application>Microsoft Office PowerPoint</Application>
  <PresentationFormat>Širokoúhlá obrazovka</PresentationFormat>
  <Paragraphs>81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Symbol</vt:lpstr>
      <vt:lpstr>Trebuchet MS</vt:lpstr>
      <vt:lpstr>Wingdings 3</vt:lpstr>
      <vt:lpstr>Faseta</vt:lpstr>
      <vt:lpstr>Struktura středověké společnosti a feudální systém</vt:lpstr>
      <vt:lpstr>Středověk</vt:lpstr>
      <vt:lpstr>Pardubice a středověk</vt:lpstr>
      <vt:lpstr>Středověká společnost</vt:lpstr>
      <vt:lpstr>Středověká společnost</vt:lpstr>
      <vt:lpstr>Vznik feudální společnosti</vt:lpstr>
      <vt:lpstr>Prezentace aplikace PowerPoint</vt:lpstr>
      <vt:lpstr>Prezentace aplikace PowerPoint</vt:lpstr>
      <vt:lpstr>Šlechta (1. stav)</vt:lpstr>
      <vt:lpstr>Duchovenstvo (2. stav)</vt:lpstr>
      <vt:lpstr>Duchovenstvo (2. stav)</vt:lpstr>
      <vt:lpstr>Pracující (3. stav)</vt:lpstr>
      <vt:lpstr>Prezentace aplikace PowerPoint</vt:lpstr>
      <vt:lpstr>Měšťané (4. stav)</vt:lpstr>
      <vt:lpstr>Shrnutí středověké společnosti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Struktura středověké společnosti a feudální systém</dc:title>
  <dc:creator>Tomáš Zářecký</dc:creator>
  <cp:lastModifiedBy>Zářecký Tomáš</cp:lastModifiedBy>
  <cp:revision>22</cp:revision>
  <dcterms:created xsi:type="dcterms:W3CDTF">2017-08-09T08:43:40Z</dcterms:created>
  <dcterms:modified xsi:type="dcterms:W3CDTF">2020-01-07T15:41:07Z</dcterms:modified>
</cp:coreProperties>
</file>