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16"/>
  </p:notesMasterIdLst>
  <p:sldIdLst>
    <p:sldId id="256" r:id="rId2"/>
    <p:sldId id="268" r:id="rId3"/>
    <p:sldId id="267" r:id="rId4"/>
    <p:sldId id="276" r:id="rId5"/>
    <p:sldId id="277" r:id="rId6"/>
    <p:sldId id="278" r:id="rId7"/>
    <p:sldId id="279" r:id="rId8"/>
    <p:sldId id="280" r:id="rId9"/>
    <p:sldId id="283" r:id="rId10"/>
    <p:sldId id="259" r:id="rId11"/>
    <p:sldId id="269" r:id="rId12"/>
    <p:sldId id="271" r:id="rId13"/>
    <p:sldId id="275" r:id="rId14"/>
    <p:sldId id="285" r:id="rId15"/>
  </p:sldIdLst>
  <p:sldSz cx="12192000" cy="6858000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138" y="34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6C708-00B3-4A6C-8ACA-D1027C39F390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B24A5-85A0-43A2-B16D-6773B0BB6B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1943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B24A5-85A0-43A2-B16D-6773B0BB6B9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4668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B24A5-85A0-43A2-B16D-6773B0BB6B9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181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F41D7D-451D-4134-BE64-932F9D1EC49D}" type="datetimeFigureOut">
              <a:rPr lang="cs-CZ" smtClean="0"/>
              <a:pPr>
                <a:defRPr/>
              </a:pPr>
              <a:t>09.03.2020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B977-5381-427B-84C7-5D7E58C21CEB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1558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5883CC-5DF1-4934-9A97-2E57F2DF68F8}" type="datetimeFigureOut">
              <a:rPr lang="cs-CZ" smtClean="0"/>
              <a:pPr>
                <a:defRPr/>
              </a:pPr>
              <a:t>09.03.2020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F063-C380-4ABA-A8F5-D4565C8FE566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40702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5883CC-5DF1-4934-9A97-2E57F2DF68F8}" type="datetimeFigureOut">
              <a:rPr lang="cs-CZ" smtClean="0"/>
              <a:pPr>
                <a:defRPr/>
              </a:pPr>
              <a:t>09.03.2020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F063-C380-4ABA-A8F5-D4565C8FE566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2483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5883CC-5DF1-4934-9A97-2E57F2DF68F8}" type="datetimeFigureOut">
              <a:rPr lang="cs-CZ" smtClean="0"/>
              <a:pPr>
                <a:defRPr/>
              </a:pPr>
              <a:t>09.03.2020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F063-C380-4ABA-A8F5-D4565C8FE566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1004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5883CC-5DF1-4934-9A97-2E57F2DF68F8}" type="datetimeFigureOut">
              <a:rPr lang="cs-CZ" smtClean="0"/>
              <a:pPr>
                <a:defRPr/>
              </a:pPr>
              <a:t>09.03.2020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F063-C380-4ABA-A8F5-D4565C8FE566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8360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5883CC-5DF1-4934-9A97-2E57F2DF68F8}" type="datetimeFigureOut">
              <a:rPr lang="cs-CZ" smtClean="0"/>
              <a:pPr>
                <a:defRPr/>
              </a:pPr>
              <a:t>09.03.2020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F063-C380-4ABA-A8F5-D4565C8FE566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31063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8F6496-CEC1-4C21-AD4F-D25AC5F1B93C}" type="datetimeFigureOut">
              <a:rPr lang="cs-CZ" smtClean="0"/>
              <a:pPr>
                <a:defRPr/>
              </a:pPr>
              <a:t>09.03.2020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FBB8-7228-49AB-9723-F2A199D2B575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28130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AB047D-F11B-4E48-9CD1-499BEFF0A171}" type="datetimeFigureOut">
              <a:rPr lang="cs-CZ" smtClean="0"/>
              <a:pPr>
                <a:defRPr/>
              </a:pPr>
              <a:t>09.03.2020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20007-9981-4DB6-95CA-C43EEF1145CE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7945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5883CC-5DF1-4934-9A97-2E57F2DF68F8}" type="datetimeFigureOut">
              <a:rPr lang="cs-CZ" smtClean="0"/>
              <a:pPr>
                <a:defRPr/>
              </a:pPr>
              <a:t>09.03.2020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F063-C380-4ABA-A8F5-D4565C8FE566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89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7CA66E-0F5D-450B-8290-0AA7A5994D44}" type="datetimeFigureOut">
              <a:rPr lang="cs-CZ" smtClean="0"/>
              <a:pPr>
                <a:defRPr/>
              </a:pPr>
              <a:t>09.03.2020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3C5D-9D7F-4978-8A12-0EB03BA49EB2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1882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938FE6-72AE-4F6A-A4B3-5FDC25242F6E}" type="datetimeFigureOut">
              <a:rPr lang="cs-CZ" smtClean="0"/>
              <a:pPr>
                <a:defRPr/>
              </a:pPr>
              <a:t>09.03.2020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427A-A650-4B2E-B508-894128E8A01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81916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89F10A-2E68-42AE-9E47-564785D07AA6}" type="datetimeFigureOut">
              <a:rPr lang="cs-CZ" smtClean="0"/>
              <a:pPr>
                <a:defRPr/>
              </a:pPr>
              <a:t>09.03.2020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5003-FCDB-4561-ACC8-088F848AD80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61266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B62684-A750-4B51-91B5-F2C09F3476C7}" type="datetimeFigureOut">
              <a:rPr lang="cs-CZ" smtClean="0"/>
              <a:pPr>
                <a:defRPr/>
              </a:pPr>
              <a:t>09.03.2020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EB2CD-4646-4CCF-9A34-A600FE73F58F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48905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C96228-C5DE-43E5-9DB2-EA19A4788052}" type="datetimeFigureOut">
              <a:rPr lang="cs-CZ" smtClean="0"/>
              <a:pPr>
                <a:defRPr/>
              </a:pPr>
              <a:t>09.03.2020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64D3-513B-4B50-B4F9-9F470660EFF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6725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7CA78F-EB57-45A5-85F9-7A769CF0B9FD}" type="datetimeFigureOut">
              <a:rPr lang="cs-CZ" smtClean="0"/>
              <a:pPr>
                <a:defRPr/>
              </a:pPr>
              <a:t>09.03.2020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A4C7-F387-4EF7-8CC8-083DD42CE63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5416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5DD08F-A4E8-40AA-AD7F-0117DC36CEB1}" type="datetimeFigureOut">
              <a:rPr lang="cs-CZ" smtClean="0"/>
              <a:pPr>
                <a:defRPr/>
              </a:pPr>
              <a:t>09.03.2020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FC23-2DE4-4C6F-AF7E-8622F8C65372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3497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5883CC-5DF1-4934-9A97-2E57F2DF68F8}" type="datetimeFigureOut">
              <a:rPr lang="cs-CZ" smtClean="0"/>
              <a:pPr>
                <a:defRPr/>
              </a:pPr>
              <a:t>09.03.2020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0BDF063-C380-4ABA-A8F5-D4565C8FE566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274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hyperlink" Target="https://www.slavne-dny.cz/episode/611507/den-teroristickych-utoku-na-usa-11-zar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1480"/>
            <a:ext cx="12192000" cy="829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39816" y="1753461"/>
            <a:ext cx="7550912" cy="936104"/>
          </a:xfrm>
        </p:spPr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cs-CZ" b="1" dirty="0" smtClean="0">
                <a:solidFill>
                  <a:schemeClr val="bg1"/>
                </a:solidFill>
              </a:rPr>
              <a:t>Islám, Arabové a Turci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5122" name="Podnadpis 2"/>
          <p:cNvSpPr>
            <a:spLocks noGrp="1"/>
          </p:cNvSpPr>
          <p:nvPr>
            <p:ph type="subTitle" idx="1"/>
          </p:nvPr>
        </p:nvSpPr>
        <p:spPr>
          <a:xfrm>
            <a:off x="4007768" y="5445224"/>
            <a:ext cx="7766936" cy="1096899"/>
          </a:xfrm>
        </p:spPr>
        <p:txBody>
          <a:bodyPr/>
          <a:lstStyle/>
          <a:p>
            <a:pPr eaLnBrk="1" hangingPunct="1"/>
            <a:r>
              <a:rPr lang="cs-CZ" altLang="cs-CZ" b="1" dirty="0" smtClean="0">
                <a:solidFill>
                  <a:schemeClr val="bg1"/>
                </a:solidFill>
              </a:rPr>
              <a:t>L23		Mgr. Tomáš Zářecký</a:t>
            </a:r>
          </a:p>
          <a:p>
            <a:pPr eaLnBrk="1" hangingPunct="1"/>
            <a:r>
              <a:rPr lang="cs-CZ" altLang="cs-CZ" b="1" dirty="0" smtClean="0">
                <a:solidFill>
                  <a:schemeClr val="bg1"/>
                </a:solidFill>
              </a:rPr>
              <a:t>Zdroje obrázků a videa: internet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04" y="-773565"/>
            <a:ext cx="12210504" cy="763156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360" y="354618"/>
            <a:ext cx="8596668" cy="1320800"/>
          </a:xfrm>
        </p:spPr>
        <p:txBody>
          <a:bodyPr/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cs-CZ" b="1" dirty="0" smtClean="0">
                <a:solidFill>
                  <a:schemeClr val="bg1"/>
                </a:solidFill>
              </a:rPr>
              <a:t>Arabský chalífát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0" y="1562822"/>
            <a:ext cx="7344816" cy="5040536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000" b="1" dirty="0" smtClean="0">
                <a:solidFill>
                  <a:schemeClr val="bg1"/>
                </a:solidFill>
              </a:rPr>
              <a:t>Lidé ze severní Afriky a Blízkého východu, které sjednotil je islám</a:t>
            </a:r>
          </a:p>
          <a:p>
            <a:pPr eaLnBrk="1" hangingPunct="1"/>
            <a:r>
              <a:rPr lang="cs-CZ" altLang="cs-CZ" sz="2000" b="1" dirty="0" smtClean="0">
                <a:solidFill>
                  <a:schemeClr val="bg1"/>
                </a:solidFill>
              </a:rPr>
              <a:t>Pronikli 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až na Pyrenejský pol. (Španělsko) a do Evropy přinesli nové plodiny: rýži, cukrovou třtinu, bavlnu…</a:t>
            </a:r>
          </a:p>
          <a:p>
            <a:pPr eaLnBrk="1" hangingPunct="1"/>
            <a:r>
              <a:rPr lang="cs-CZ" altLang="cs-CZ" sz="2000" b="1" dirty="0" smtClean="0">
                <a:solidFill>
                  <a:schemeClr val="bg1"/>
                </a:solidFill>
              </a:rPr>
              <a:t>Stavěli zde knihovny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, lázně, města…, rozvíjeli medicínu, matematiku, fyziku… díky jejich opisům se zachovala díla řeckých filosofů </a:t>
            </a:r>
            <a:r>
              <a:rPr lang="cs-CZ" altLang="cs-CZ" sz="2000" b="1" dirty="0">
                <a:solidFill>
                  <a:schemeClr val="bg1"/>
                </a:solidFill>
              </a:rPr>
              <a:t>(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Aristoteles)…</a:t>
            </a:r>
          </a:p>
          <a:p>
            <a:pPr eaLnBrk="1" hangingPunct="1"/>
            <a:r>
              <a:rPr lang="cs-CZ" altLang="cs-CZ" sz="2000" b="1" dirty="0" smtClean="0">
                <a:solidFill>
                  <a:schemeClr val="bg1"/>
                </a:solidFill>
              </a:rPr>
              <a:t>Vytvořili vysoce vyspělou kulturu</a:t>
            </a:r>
          </a:p>
          <a:p>
            <a:r>
              <a:rPr lang="cs-CZ" altLang="cs-CZ" sz="2000" b="1" dirty="0">
                <a:solidFill>
                  <a:schemeClr val="bg1"/>
                </a:solidFill>
              </a:rPr>
              <a:t>8. století – 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ovládají území </a:t>
            </a:r>
            <a:r>
              <a:rPr lang="cs-CZ" altLang="cs-CZ" sz="2000" b="1" dirty="0">
                <a:solidFill>
                  <a:schemeClr val="bg1"/>
                </a:solidFill>
              </a:rPr>
              <a:t>od Indie přes Afriku až po Pyrenejský 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poloostrov, hl. město </a:t>
            </a:r>
            <a:r>
              <a:rPr lang="cs-CZ" altLang="cs-CZ" sz="2000" b="1" dirty="0" err="1" smtClean="0">
                <a:solidFill>
                  <a:schemeClr val="bg1"/>
                </a:solidFill>
              </a:rPr>
              <a:t>Cordóba</a:t>
            </a:r>
            <a:endParaRPr lang="cs-CZ" altLang="cs-CZ" sz="2000" b="1" dirty="0" smtClean="0">
              <a:solidFill>
                <a:schemeClr val="bg1"/>
              </a:solidFill>
            </a:endParaRPr>
          </a:p>
          <a:p>
            <a:r>
              <a:rPr lang="cs-CZ" altLang="cs-CZ" sz="2000" b="1" dirty="0" smtClean="0">
                <a:solidFill>
                  <a:schemeClr val="bg1"/>
                </a:solidFill>
              </a:rPr>
              <a:t>Podnikají </a:t>
            </a:r>
            <a:r>
              <a:rPr lang="cs-CZ" altLang="cs-CZ" sz="2000" b="1" dirty="0">
                <a:solidFill>
                  <a:schemeClr val="bg1"/>
                </a:solidFill>
              </a:rPr>
              <a:t>válečné výboje jako 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svatou </a:t>
            </a:r>
            <a:r>
              <a:rPr lang="cs-CZ" altLang="cs-CZ" sz="2000" b="1" dirty="0">
                <a:solidFill>
                  <a:schemeClr val="bg1"/>
                </a:solidFill>
              </a:rPr>
              <a:t>válku za rozšíření 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islámu</a:t>
            </a:r>
          </a:p>
          <a:p>
            <a:r>
              <a:rPr lang="cs-CZ" altLang="cs-CZ" sz="2000" b="1" dirty="0" smtClean="0">
                <a:solidFill>
                  <a:schemeClr val="bg1"/>
                </a:solidFill>
              </a:rPr>
              <a:t>Z Pyrenejského pol. 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jsou 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vytlačeni až na konci 15. stol, poté zde vznikne Španělsko a Portugalsko</a:t>
            </a:r>
            <a:endParaRPr lang="cs-CZ" altLang="cs-CZ" sz="2000" b="1" dirty="0">
              <a:solidFill>
                <a:schemeClr val="bg1"/>
              </a:solidFill>
            </a:endParaRPr>
          </a:p>
          <a:p>
            <a:pPr eaLnBrk="1" hangingPunct="1"/>
            <a:endParaRPr lang="cs-CZ" altLang="cs-CZ" sz="2000" b="1" dirty="0" smtClean="0">
              <a:solidFill>
                <a:schemeClr val="bg1"/>
              </a:solidFill>
            </a:endParaRPr>
          </a:p>
        </p:txBody>
      </p:sp>
      <p:pic>
        <p:nvPicPr>
          <p:cNvPr id="5" name="Picture 4" descr="Výsledek obrázku pro cordoba wallpap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394" y="4077073"/>
            <a:ext cx="4946286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499" y="890325"/>
            <a:ext cx="4914501" cy="31867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805"/>
            <a:ext cx="12192000" cy="593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29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ýsledek obrázku pro mehmed fatih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0" y="-27384"/>
            <a:ext cx="12313368" cy="692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Osmanská říše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48128" y="857476"/>
            <a:ext cx="4752528" cy="6059760"/>
          </a:xfrm>
        </p:spPr>
        <p:txBody>
          <a:bodyPr>
            <a:normAutofit/>
          </a:bodyPr>
          <a:lstStyle/>
          <a:p>
            <a:pPr algn="r"/>
            <a:r>
              <a:rPr lang="cs-CZ" sz="2000" b="1" dirty="0" smtClean="0">
                <a:solidFill>
                  <a:schemeClr val="bg1"/>
                </a:solidFill>
              </a:rPr>
              <a:t>Jedna z nejmocnějších </a:t>
            </a:r>
            <a:r>
              <a:rPr lang="cs-CZ" sz="2000" b="1" dirty="0" smtClean="0">
                <a:solidFill>
                  <a:schemeClr val="bg1"/>
                </a:solidFill>
              </a:rPr>
              <a:t>říší </a:t>
            </a:r>
            <a:r>
              <a:rPr lang="cs-CZ" sz="2000" b="1" dirty="0" smtClean="0">
                <a:solidFill>
                  <a:schemeClr val="bg1"/>
                </a:solidFill>
              </a:rPr>
              <a:t>u Středozemního moře od 13. století až do roku 1918 (první světová válka)</a:t>
            </a:r>
          </a:p>
          <a:p>
            <a:pPr algn="r"/>
            <a:r>
              <a:rPr lang="cs-CZ" sz="2000" b="1" dirty="0" smtClean="0">
                <a:solidFill>
                  <a:schemeClr val="bg1"/>
                </a:solidFill>
              </a:rPr>
              <a:t>V </a:t>
            </a:r>
            <a:r>
              <a:rPr lang="cs-CZ" sz="2000" b="1" dirty="0" smtClean="0">
                <a:solidFill>
                  <a:schemeClr val="bg1"/>
                </a:solidFill>
              </a:rPr>
              <a:t>čele státu sultán, říše měla charakter </a:t>
            </a:r>
            <a:r>
              <a:rPr lang="cs-CZ" sz="2000" b="1" dirty="0" smtClean="0">
                <a:solidFill>
                  <a:schemeClr val="bg1"/>
                </a:solidFill>
              </a:rPr>
              <a:t>islámského „Božího </a:t>
            </a:r>
            <a:r>
              <a:rPr lang="cs-CZ" sz="2000" b="1" dirty="0" smtClean="0">
                <a:solidFill>
                  <a:schemeClr val="bg1"/>
                </a:solidFill>
              </a:rPr>
              <a:t>státu“</a:t>
            </a:r>
          </a:p>
          <a:p>
            <a:pPr algn="r"/>
            <a:r>
              <a:rPr lang="cs-CZ" sz="2000" b="1" dirty="0" smtClean="0">
                <a:solidFill>
                  <a:schemeClr val="bg1"/>
                </a:solidFill>
              </a:rPr>
              <a:t>Ve 14. st. Turci dobyli Balkán (Evropa) a v 15. st. zničili Byzantskou říši</a:t>
            </a:r>
          </a:p>
          <a:p>
            <a:pPr algn="r"/>
            <a:r>
              <a:rPr lang="cs-CZ" sz="20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2x neúspěšně obléhali Vídeň!</a:t>
            </a:r>
          </a:p>
          <a:p>
            <a:pPr algn="r"/>
            <a:r>
              <a:rPr lang="cs-CZ" sz="20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S Turky často bojovali i čeští králové, např. Zikmund Lucemburský, Ludvík Jagellonský (padl v b. u Moháče), </a:t>
            </a:r>
            <a:r>
              <a:rPr lang="cs-CZ" sz="2000" b="1" dirty="0">
                <a:solidFill>
                  <a:schemeClr val="bg1"/>
                </a:solidFill>
                <a:sym typeface="Symbol" panose="05050102010706020507" pitchFamily="18" charset="2"/>
              </a:rPr>
              <a:t>F</a:t>
            </a:r>
            <a:r>
              <a:rPr lang="cs-CZ" sz="20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erdinand Habsburský…</a:t>
            </a:r>
            <a:endParaRPr lang="cs-CZ" sz="2000" b="1" dirty="0" smtClean="0">
              <a:solidFill>
                <a:schemeClr val="bg1"/>
              </a:solidFill>
            </a:endParaRPr>
          </a:p>
          <a:p>
            <a:pPr algn="r"/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6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9"/>
          <a:stretch/>
        </p:blipFill>
        <p:spPr>
          <a:xfrm>
            <a:off x="0" y="0"/>
            <a:ext cx="12192000" cy="8642036"/>
          </a:xfrm>
        </p:spPr>
      </p:pic>
    </p:spTree>
    <p:extLst>
      <p:ext uri="{BB962C8B-B14F-4D97-AF65-F5344CB8AC3E}">
        <p14:creationId xmlns:p14="http://schemas.microsoft.com/office/powerpoint/2010/main" val="3618716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3352" y="240397"/>
            <a:ext cx="11225347" cy="1325562"/>
          </a:xfrm>
        </p:spPr>
        <p:txBody>
          <a:bodyPr/>
          <a:lstStyle/>
          <a:p>
            <a:r>
              <a:rPr lang="cs-CZ" dirty="0" err="1" smtClean="0"/>
              <a:t>Learning</a:t>
            </a:r>
            <a:r>
              <a:rPr lang="cs-CZ" dirty="0" smtClean="0"/>
              <a:t> log – vyber si 3 věty a dokonči je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668013"/>
              </p:ext>
            </p:extLst>
          </p:nvPr>
        </p:nvGraphicFramePr>
        <p:xfrm>
          <a:off x="0" y="945135"/>
          <a:ext cx="12192000" cy="591286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5253822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0360480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163324368"/>
                    </a:ext>
                  </a:extLst>
                </a:gridCol>
              </a:tblGrid>
              <a:tr h="2189950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bg1"/>
                          </a:solidFill>
                        </a:rPr>
                        <a:t>Dnes jsem se naučil…</a:t>
                      </a:r>
                      <a:endParaRPr lang="cs-CZ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74737" marR="74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bg1"/>
                          </a:solidFill>
                        </a:rPr>
                        <a:t>Zaujalo mě…</a:t>
                      </a:r>
                      <a:endParaRPr lang="cs-CZ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74737" marR="74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bg1"/>
                          </a:solidFill>
                        </a:rPr>
                        <a:t>Nejdůležitější</a:t>
                      </a:r>
                      <a:r>
                        <a:rPr lang="cs-CZ" sz="2800" b="1" baseline="0" dirty="0" smtClean="0">
                          <a:solidFill>
                            <a:schemeClr val="bg1"/>
                          </a:solidFill>
                        </a:rPr>
                        <a:t> v</a:t>
                      </a:r>
                      <a:r>
                        <a:rPr lang="cs-CZ" sz="2800" b="1" dirty="0" smtClean="0">
                          <a:solidFill>
                            <a:schemeClr val="bg1"/>
                          </a:solidFill>
                        </a:rPr>
                        <a:t>ěc, o které se chci dozvědět více…</a:t>
                      </a:r>
                      <a:endParaRPr lang="cs-CZ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74737" marR="74737" anchor="ctr"/>
                </a:tc>
                <a:extLst>
                  <a:ext uri="{0D108BD9-81ED-4DB2-BD59-A6C34878D82A}">
                    <a16:rowId xmlns:a16="http://schemas.microsoft.com/office/drawing/2014/main" val="625573864"/>
                  </a:ext>
                </a:extLst>
              </a:tr>
              <a:tr h="1532964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bg1"/>
                          </a:solidFill>
                        </a:rPr>
                        <a:t>Překvapilo mě…</a:t>
                      </a:r>
                      <a:endParaRPr lang="cs-CZ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74737" marR="74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bg1"/>
                          </a:solidFill>
                        </a:rPr>
                        <a:t>Na této lekci se mi nejvíce líbilo…</a:t>
                      </a:r>
                      <a:endParaRPr lang="cs-CZ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74737" marR="74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bg1"/>
                          </a:solidFill>
                        </a:rPr>
                        <a:t>Po této lekci se cítím…</a:t>
                      </a:r>
                      <a:endParaRPr lang="cs-CZ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74737" marR="74737" anchor="ctr"/>
                </a:tc>
                <a:extLst>
                  <a:ext uri="{0D108BD9-81ED-4DB2-BD59-A6C34878D82A}">
                    <a16:rowId xmlns:a16="http://schemas.microsoft.com/office/drawing/2014/main" val="1453945231"/>
                  </a:ext>
                </a:extLst>
              </a:tr>
              <a:tr h="2189950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bg1"/>
                          </a:solidFill>
                        </a:rPr>
                        <a:t>Nejužitečnější věcí, kterou si z této hodiny odnáším je…</a:t>
                      </a:r>
                      <a:endParaRPr lang="cs-CZ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74737" marR="74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bg1"/>
                          </a:solidFill>
                        </a:rPr>
                        <a:t>Jedna věc, o které si nejsem jistý</a:t>
                      </a:r>
                      <a:r>
                        <a:rPr lang="cs-CZ" sz="2800" b="1" baseline="0" dirty="0" smtClean="0">
                          <a:solidFill>
                            <a:schemeClr val="bg1"/>
                          </a:solidFill>
                        </a:rPr>
                        <a:t> (á)…</a:t>
                      </a:r>
                      <a:endParaRPr lang="cs-CZ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74737" marR="74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bg1"/>
                          </a:solidFill>
                        </a:rPr>
                        <a:t>Měl(a) bych z této lekce víc, kdybych…</a:t>
                      </a:r>
                      <a:endParaRPr lang="cs-CZ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74737" marR="74737" anchor="ctr"/>
                </a:tc>
                <a:extLst>
                  <a:ext uri="{0D108BD9-81ED-4DB2-BD59-A6C34878D82A}">
                    <a16:rowId xmlns:a16="http://schemas.microsoft.com/office/drawing/2014/main" val="13515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176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71" y="-675456"/>
            <a:ext cx="12317491" cy="769843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3552" y="260648"/>
            <a:ext cx="8596668" cy="13208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Základní </a:t>
            </a:r>
            <a:r>
              <a:rPr lang="cs-CZ" b="1" dirty="0" smtClean="0">
                <a:solidFill>
                  <a:schemeClr val="bg1"/>
                </a:solidFill>
              </a:rPr>
              <a:t>charakteristika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5360" y="921048"/>
            <a:ext cx="8496944" cy="5471368"/>
          </a:xfrm>
        </p:spPr>
        <p:txBody>
          <a:bodyPr>
            <a:noAutofit/>
          </a:bodyPr>
          <a:lstStyle/>
          <a:p>
            <a:pPr algn="r"/>
            <a:r>
              <a:rPr lang="cs-CZ" altLang="cs-CZ" sz="2000" b="1" dirty="0">
                <a:solidFill>
                  <a:schemeClr val="bg1"/>
                </a:solidFill>
              </a:rPr>
              <a:t>Náboženský a sociální systém, který vznikl v 7. století na Arabském poloostrově a v současnosti je jedním ze tří největších 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náboženství 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světa – téměř 2 mld. věřících</a:t>
            </a:r>
            <a:endParaRPr lang="cs-CZ" altLang="cs-CZ" sz="2000" b="1" dirty="0">
              <a:solidFill>
                <a:schemeClr val="bg1"/>
              </a:solidFill>
            </a:endParaRPr>
          </a:p>
          <a:p>
            <a:pPr algn="r"/>
            <a:endParaRPr lang="cs-CZ" altLang="cs-CZ" sz="2000" b="1" dirty="0" smtClean="0">
              <a:solidFill>
                <a:schemeClr val="bg1"/>
              </a:solidFill>
            </a:endParaRPr>
          </a:p>
          <a:p>
            <a:pPr algn="r"/>
            <a:r>
              <a:rPr lang="cs-CZ" altLang="cs-CZ" sz="2000" b="1" dirty="0" smtClean="0">
                <a:solidFill>
                  <a:schemeClr val="bg1"/>
                </a:solidFill>
              </a:rPr>
              <a:t>Prorok </a:t>
            </a:r>
            <a:r>
              <a:rPr lang="cs-CZ" altLang="cs-CZ" sz="2000" b="1" dirty="0">
                <a:solidFill>
                  <a:schemeClr val="bg1"/>
                </a:solidFill>
              </a:rPr>
              <a:t>Muhammad narozený v 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městě Mekka (posvátné město)</a:t>
            </a:r>
            <a:endParaRPr lang="cs-CZ" altLang="cs-CZ" sz="2000" b="1" dirty="0">
              <a:solidFill>
                <a:schemeClr val="bg1"/>
              </a:solidFill>
            </a:endParaRPr>
          </a:p>
          <a:p>
            <a:pPr algn="r"/>
            <a:r>
              <a:rPr lang="cs-CZ" altLang="cs-CZ" sz="2000" b="1" dirty="0">
                <a:solidFill>
                  <a:schemeClr val="bg1"/>
                </a:solidFill>
              </a:rPr>
              <a:t>Bůh = 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Alláh</a:t>
            </a:r>
            <a:endParaRPr lang="cs-CZ" altLang="cs-CZ" sz="2000" b="1" dirty="0">
              <a:solidFill>
                <a:schemeClr val="bg1"/>
              </a:solidFill>
            </a:endParaRPr>
          </a:p>
          <a:p>
            <a:pPr algn="r"/>
            <a:r>
              <a:rPr lang="cs-CZ" altLang="cs-CZ" sz="2000" b="1" dirty="0">
                <a:solidFill>
                  <a:schemeClr val="bg1"/>
                </a:solidFill>
              </a:rPr>
              <a:t>Věřící = 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muslimové</a:t>
            </a:r>
          </a:p>
          <a:p>
            <a:pPr algn="r"/>
            <a:r>
              <a:rPr lang="cs-CZ" altLang="cs-CZ" sz="2000" b="1" dirty="0" smtClean="0">
                <a:solidFill>
                  <a:schemeClr val="bg1"/>
                </a:solidFill>
              </a:rPr>
              <a:t>Náboženský vůdce = imám</a:t>
            </a:r>
          </a:p>
          <a:p>
            <a:pPr algn="r"/>
            <a:r>
              <a:rPr lang="cs-CZ" altLang="cs-CZ" sz="2000" b="1" dirty="0" smtClean="0">
                <a:solidFill>
                  <a:schemeClr val="bg1"/>
                </a:solidFill>
              </a:rPr>
              <a:t>Území ovládané muslimy = chalífát</a:t>
            </a:r>
            <a:endParaRPr lang="cs-CZ" altLang="cs-CZ" sz="2000" b="1" dirty="0">
              <a:solidFill>
                <a:schemeClr val="bg1"/>
              </a:solidFill>
            </a:endParaRPr>
          </a:p>
          <a:p>
            <a:pPr algn="r"/>
            <a:r>
              <a:rPr lang="cs-CZ" altLang="cs-CZ" sz="2000" b="1" dirty="0">
                <a:solidFill>
                  <a:schemeClr val="bg1"/>
                </a:solidFill>
              </a:rPr>
              <a:t>Posvátná kniha = korán</a:t>
            </a:r>
          </a:p>
          <a:p>
            <a:pPr algn="r"/>
            <a:r>
              <a:rPr lang="cs-CZ" altLang="cs-CZ" sz="2000" b="1" dirty="0">
                <a:solidFill>
                  <a:schemeClr val="bg1"/>
                </a:solidFill>
              </a:rPr>
              <a:t>Svatyně = mešity (jejich věže = minarety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)</a:t>
            </a:r>
          </a:p>
          <a:p>
            <a:pPr algn="r"/>
            <a:r>
              <a:rPr lang="cs-CZ" altLang="cs-CZ" sz="2000" b="1" dirty="0" smtClean="0">
                <a:solidFill>
                  <a:schemeClr val="bg1"/>
                </a:solidFill>
              </a:rPr>
              <a:t>Odměna = život v ráji</a:t>
            </a:r>
          </a:p>
          <a:p>
            <a:pPr algn="r"/>
            <a:r>
              <a:rPr lang="cs-CZ" altLang="cs-CZ" sz="2000" b="1" dirty="0" smtClean="0">
                <a:solidFill>
                  <a:schemeClr val="bg1"/>
                </a:solidFill>
              </a:rPr>
              <a:t>Trest = věčné zatracení</a:t>
            </a:r>
            <a:endParaRPr lang="cs-CZ" alt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383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ýsledek obrázku pro mosque indoor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473" y="-32657"/>
            <a:ext cx="12462474" cy="698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 smtClean="0">
                <a:solidFill>
                  <a:schemeClr val="bg1"/>
                </a:solidFill>
              </a:rPr>
              <a:t>Pět pilířů islámu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75920" y="332656"/>
            <a:ext cx="6624736" cy="2664296"/>
          </a:xfrm>
        </p:spPr>
        <p:txBody>
          <a:bodyPr>
            <a:normAutofit/>
          </a:bodyPr>
          <a:lstStyle/>
          <a:p>
            <a:pPr marL="503237" indent="-457200" algn="r">
              <a:buFont typeface="+mj-lt"/>
              <a:buAutoNum type="arabicPeriod"/>
              <a:defRPr/>
            </a:pPr>
            <a:r>
              <a:rPr lang="cs-CZ" sz="2000" b="1" dirty="0" smtClean="0">
                <a:solidFill>
                  <a:schemeClr val="bg1"/>
                </a:solidFill>
              </a:rPr>
              <a:t>Víra v jednoho Boha (Alláha) a Mohameda</a:t>
            </a:r>
          </a:p>
          <a:p>
            <a:pPr marL="503237" indent="-457200" algn="r">
              <a:buFont typeface="+mj-lt"/>
              <a:buAutoNum type="arabicPeriod"/>
              <a:defRPr/>
            </a:pPr>
            <a:r>
              <a:rPr lang="cs-CZ" sz="2000" b="1" dirty="0" smtClean="0">
                <a:solidFill>
                  <a:schemeClr val="bg1"/>
                </a:solidFill>
              </a:rPr>
              <a:t>Modlitba - pětkrát denně</a:t>
            </a:r>
          </a:p>
          <a:p>
            <a:pPr marL="503237" indent="-457200" algn="r">
              <a:buFont typeface="+mj-lt"/>
              <a:buAutoNum type="arabicPeriod"/>
              <a:defRPr/>
            </a:pPr>
            <a:r>
              <a:rPr lang="cs-CZ" sz="2000" b="1" dirty="0" smtClean="0">
                <a:solidFill>
                  <a:schemeClr val="bg1"/>
                </a:solidFill>
              </a:rPr>
              <a:t>Půst - v měsíci Ramadánu od úsvitu do soumraku</a:t>
            </a:r>
          </a:p>
          <a:p>
            <a:pPr marL="503237" indent="-457200" algn="r">
              <a:buFont typeface="+mj-lt"/>
              <a:buAutoNum type="arabicPeriod"/>
              <a:defRPr/>
            </a:pPr>
            <a:r>
              <a:rPr lang="cs-CZ" sz="2000" b="1" dirty="0" smtClean="0">
                <a:solidFill>
                  <a:schemeClr val="bg1"/>
                </a:solidFill>
              </a:rPr>
              <a:t>Udílení almužny chudým</a:t>
            </a:r>
          </a:p>
          <a:p>
            <a:pPr marL="503237" indent="-457200" algn="r">
              <a:buFont typeface="+mj-lt"/>
              <a:buAutoNum type="arabicPeriod"/>
              <a:defRPr/>
            </a:pPr>
            <a:r>
              <a:rPr lang="cs-CZ" sz="2000" b="1" dirty="0" smtClean="0">
                <a:solidFill>
                  <a:schemeClr val="bg1"/>
                </a:solidFill>
              </a:rPr>
              <a:t>Pouť do Mekky - jednou za život</a:t>
            </a:r>
            <a:endParaRPr lang="cs-CZ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2437" t="50700" r="22439" b="14300"/>
          <a:stretch/>
        </p:blipFill>
        <p:spPr>
          <a:xfrm>
            <a:off x="0" y="1628800"/>
            <a:ext cx="12355174" cy="441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73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7032"/>
            <a:ext cx="12249607" cy="81704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Právo šaría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5360" y="1674776"/>
            <a:ext cx="5606974" cy="5181669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Historické islámské právo, které vychází ze starých náboženských textů </a:t>
            </a:r>
            <a:r>
              <a:rPr lang="cs-CZ" sz="20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→</a:t>
            </a:r>
            <a:r>
              <a:rPr lang="cs-CZ" sz="2000" b="1" dirty="0" smtClean="0">
                <a:solidFill>
                  <a:schemeClr val="bg1"/>
                </a:solidFill>
              </a:rPr>
              <a:t> neměnné</a:t>
            </a:r>
          </a:p>
          <a:p>
            <a:r>
              <a:rPr lang="cs-CZ" sz="2000" b="1" dirty="0" smtClean="0">
                <a:solidFill>
                  <a:schemeClr val="bg1"/>
                </a:solidFill>
              </a:rPr>
              <a:t>Cesta, návod, jak správně žít pro muslima</a:t>
            </a:r>
          </a:p>
          <a:p>
            <a:r>
              <a:rPr lang="cs-CZ" sz="2000" b="1" dirty="0" smtClean="0">
                <a:solidFill>
                  <a:schemeClr val="bg1"/>
                </a:solidFill>
              </a:rPr>
              <a:t>Platí pouze pro muslimy, podle odhadů ho určitým způsobem dodržuje přibližně polovina</a:t>
            </a:r>
          </a:p>
          <a:p>
            <a:r>
              <a:rPr lang="cs-CZ" sz="2000" b="1" dirty="0" smtClean="0">
                <a:solidFill>
                  <a:schemeClr val="bg1"/>
                </a:solidFill>
              </a:rPr>
              <a:t>Některé islámské země mají zcela nenáboženskou ústavu, jinde šaría funguje odděleně od světského práva (řeší většinou manželství, dědictví)</a:t>
            </a:r>
          </a:p>
          <a:p>
            <a:r>
              <a:rPr lang="cs-CZ" sz="2000" b="1" dirty="0" smtClean="0">
                <a:solidFill>
                  <a:schemeClr val="bg1"/>
                </a:solidFill>
              </a:rPr>
              <a:t>V některých zemích je ovšem šaría jediným zdrojem práva včetně náboženské policie, která kontroluje její dodržování</a:t>
            </a:r>
          </a:p>
        </p:txBody>
      </p:sp>
    </p:spTree>
    <p:extLst>
      <p:ext uri="{BB962C8B-B14F-4D97-AF65-F5344CB8AC3E}">
        <p14:creationId xmlns:p14="http://schemas.microsoft.com/office/powerpoint/2010/main" val="4216783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2792" y="0"/>
            <a:ext cx="13724771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72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7368" y="404664"/>
            <a:ext cx="8596668" cy="792088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Některé problematické </a:t>
            </a:r>
            <a:r>
              <a:rPr lang="cs-CZ" dirty="0" smtClean="0">
                <a:solidFill>
                  <a:schemeClr val="bg1"/>
                </a:solidFill>
              </a:rPr>
              <a:t>body šaría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1344" y="1196752"/>
            <a:ext cx="11821751" cy="537321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solidFill>
                  <a:schemeClr val="bg1"/>
                </a:solidFill>
              </a:rPr>
              <a:t>Odpadlictví </a:t>
            </a:r>
            <a:r>
              <a:rPr lang="cs-CZ" sz="2000" b="1" dirty="0" smtClean="0">
                <a:solidFill>
                  <a:schemeClr val="bg1"/>
                </a:solidFill>
              </a:rPr>
              <a:t>(změna víry, pochybování) od </a:t>
            </a:r>
            <a:r>
              <a:rPr lang="cs-CZ" sz="2000" b="1" dirty="0">
                <a:solidFill>
                  <a:schemeClr val="bg1"/>
                </a:solidFill>
              </a:rPr>
              <a:t>islámu se trestá smrtí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solidFill>
                  <a:schemeClr val="bg1"/>
                </a:solidFill>
              </a:rPr>
              <a:t>Žena přistižená při nevěře může být ukamenována před očima rodiny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solidFill>
                  <a:schemeClr val="bg1"/>
                </a:solidFill>
              </a:rPr>
              <a:t>Pokud je žena </a:t>
            </a:r>
            <a:r>
              <a:rPr lang="cs-CZ" sz="2000" b="1" dirty="0" smtClean="0">
                <a:solidFill>
                  <a:schemeClr val="bg1"/>
                </a:solidFill>
              </a:rPr>
              <a:t>neposlušná </a:t>
            </a:r>
            <a:r>
              <a:rPr lang="cs-CZ" sz="2000" b="1" dirty="0">
                <a:solidFill>
                  <a:schemeClr val="bg1"/>
                </a:solidFill>
              </a:rPr>
              <a:t>a špatně se chová, může </a:t>
            </a:r>
            <a:r>
              <a:rPr lang="cs-CZ" sz="2000" b="1" dirty="0" smtClean="0">
                <a:solidFill>
                  <a:schemeClr val="bg1"/>
                </a:solidFill>
              </a:rPr>
              <a:t>se na ní </a:t>
            </a:r>
            <a:r>
              <a:rPr lang="cs-CZ" sz="2000" b="1" dirty="0">
                <a:solidFill>
                  <a:schemeClr val="bg1"/>
                </a:solidFill>
              </a:rPr>
              <a:t>muž dopouštět domácího násilí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>
                <a:solidFill>
                  <a:schemeClr val="bg1"/>
                </a:solidFill>
              </a:rPr>
              <a:t>Někde žena </a:t>
            </a:r>
            <a:r>
              <a:rPr lang="cs-CZ" sz="2000" b="1" dirty="0">
                <a:solidFill>
                  <a:schemeClr val="bg1"/>
                </a:solidFill>
              </a:rPr>
              <a:t>nesmí vyjít na ulici bez doprovodu mužského příbuzného </a:t>
            </a:r>
            <a:r>
              <a:rPr lang="cs-CZ" sz="2000" b="1" dirty="0" smtClean="0">
                <a:solidFill>
                  <a:schemeClr val="bg1"/>
                </a:solidFill>
              </a:rPr>
              <a:t>či </a:t>
            </a:r>
            <a:r>
              <a:rPr lang="cs-CZ" sz="2000" b="1" dirty="0">
                <a:solidFill>
                  <a:schemeClr val="bg1"/>
                </a:solidFill>
              </a:rPr>
              <a:t>nezahalená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solidFill>
                  <a:schemeClr val="bg1"/>
                </a:solidFill>
              </a:rPr>
              <a:t>Někde </a:t>
            </a:r>
            <a:r>
              <a:rPr lang="cs-CZ" sz="2000" b="1" dirty="0" smtClean="0">
                <a:solidFill>
                  <a:schemeClr val="bg1"/>
                </a:solidFill>
              </a:rPr>
              <a:t>ženy bez povolení </a:t>
            </a:r>
            <a:r>
              <a:rPr lang="cs-CZ" sz="2000" b="1" dirty="0">
                <a:solidFill>
                  <a:schemeClr val="bg1"/>
                </a:solidFill>
              </a:rPr>
              <a:t>nesmí </a:t>
            </a:r>
            <a:r>
              <a:rPr lang="cs-CZ" sz="2000" b="1" dirty="0" smtClean="0">
                <a:solidFill>
                  <a:schemeClr val="bg1"/>
                </a:solidFill>
              </a:rPr>
              <a:t>podnikat</a:t>
            </a:r>
            <a:r>
              <a:rPr lang="cs-CZ" sz="2000" b="1" dirty="0">
                <a:solidFill>
                  <a:schemeClr val="bg1"/>
                </a:solidFill>
              </a:rPr>
              <a:t>, mít bankovní účet, vdávat se, rozvádět se, cestovat, vychovávat chlapce starší sedmi let apod.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solidFill>
                  <a:schemeClr val="bg1"/>
                </a:solidFill>
              </a:rPr>
              <a:t>Znásilnění je považováno za trestný čin, ale někde viník může uniknout trestu tím, že si oběť vezme, jinde může být oběť obviněna z cizoložství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solidFill>
                  <a:schemeClr val="bg1"/>
                </a:solidFill>
              </a:rPr>
              <a:t>Televize i západní hudba je zakázaná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solidFill>
                  <a:schemeClr val="bg1"/>
                </a:solidFill>
              </a:rPr>
              <a:t>Za krádež můžou být useknuty ruce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solidFill>
                  <a:schemeClr val="bg1"/>
                </a:solidFill>
              </a:rPr>
              <a:t>Homosexualita je nelegální a v některých zemích je trestána smrtí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solidFill>
                  <a:schemeClr val="bg1"/>
                </a:solidFill>
              </a:rPr>
              <a:t>Některá nařízení jsou spíše zvláštní: zakazují ležet na břiše, mít doma psy, přikazují, jak se správně modlit, jak dodržovat hygienu apod.</a:t>
            </a:r>
          </a:p>
        </p:txBody>
      </p:sp>
    </p:spTree>
    <p:extLst>
      <p:ext uri="{BB962C8B-B14F-4D97-AF65-F5344CB8AC3E}">
        <p14:creationId xmlns:p14="http://schemas.microsoft.com/office/powerpoint/2010/main" val="1093850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27825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9376" y="476672"/>
            <a:ext cx="8596668" cy="1320800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Problematický džihád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1344" y="2956316"/>
            <a:ext cx="12601400" cy="4505132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Existuje </a:t>
            </a:r>
            <a:r>
              <a:rPr lang="cs-CZ" sz="2000" b="1" dirty="0">
                <a:solidFill>
                  <a:schemeClr val="bg1"/>
                </a:solidFill>
              </a:rPr>
              <a:t>mnoho </a:t>
            </a:r>
            <a:r>
              <a:rPr lang="cs-CZ" sz="2000" b="1" dirty="0" smtClean="0">
                <a:solidFill>
                  <a:schemeClr val="bg1"/>
                </a:solidFill>
              </a:rPr>
              <a:t>výkladů, </a:t>
            </a:r>
            <a:r>
              <a:rPr lang="cs-CZ" sz="2000" b="1" dirty="0">
                <a:solidFill>
                  <a:schemeClr val="bg1"/>
                </a:solidFill>
              </a:rPr>
              <a:t>mezi nejrozšířenější patří výklad, že džihád je především </a:t>
            </a:r>
            <a:r>
              <a:rPr lang="cs-CZ" sz="2000" b="1" dirty="0" smtClean="0">
                <a:solidFill>
                  <a:schemeClr val="bg1"/>
                </a:solidFill>
              </a:rPr>
              <a:t>šíření islámu </a:t>
            </a:r>
            <a:r>
              <a:rPr lang="cs-CZ" sz="2000" b="1" dirty="0">
                <a:solidFill>
                  <a:schemeClr val="bg1"/>
                </a:solidFill>
              </a:rPr>
              <a:t>všemi možnými </a:t>
            </a:r>
            <a:r>
              <a:rPr lang="cs-CZ" sz="2000" b="1" dirty="0" smtClean="0">
                <a:solidFill>
                  <a:schemeClr val="bg1"/>
                </a:solidFill>
              </a:rPr>
              <a:t>prostředky</a:t>
            </a:r>
          </a:p>
          <a:p>
            <a:r>
              <a:rPr lang="cs-CZ" sz="2000" b="1" dirty="0" smtClean="0">
                <a:solidFill>
                  <a:schemeClr val="bg1"/>
                </a:solidFill>
              </a:rPr>
              <a:t>Pro některé je to ale </a:t>
            </a:r>
            <a:r>
              <a:rPr lang="cs-CZ" sz="2000" b="1" dirty="0" smtClean="0">
                <a:solidFill>
                  <a:schemeClr val="bg1"/>
                </a:solidFill>
              </a:rPr>
              <a:t>snaha </a:t>
            </a:r>
            <a:r>
              <a:rPr lang="cs-CZ" sz="2000" b="1" dirty="0">
                <a:solidFill>
                  <a:schemeClr val="bg1"/>
                </a:solidFill>
              </a:rPr>
              <a:t>o </a:t>
            </a:r>
            <a:r>
              <a:rPr lang="cs-CZ" sz="2000" b="1" dirty="0" smtClean="0">
                <a:solidFill>
                  <a:schemeClr val="bg1"/>
                </a:solidFill>
              </a:rPr>
              <a:t>zdokonalení sebe sama v duchovní rovině</a:t>
            </a:r>
          </a:p>
          <a:p>
            <a:r>
              <a:rPr lang="cs-CZ" sz="2000" b="1" dirty="0" smtClean="0">
                <a:solidFill>
                  <a:schemeClr val="bg1"/>
                </a:solidFill>
              </a:rPr>
              <a:t>Některé školy islámu ale v </a:t>
            </a:r>
            <a:r>
              <a:rPr lang="cs-CZ" sz="2000" b="1" dirty="0">
                <a:solidFill>
                  <a:schemeClr val="bg1"/>
                </a:solidFill>
              </a:rPr>
              <a:t>podstatě </a:t>
            </a:r>
            <a:r>
              <a:rPr lang="cs-CZ" sz="2000" b="1" dirty="0" smtClean="0">
                <a:solidFill>
                  <a:schemeClr val="bg1"/>
                </a:solidFill>
              </a:rPr>
              <a:t>vyzývají </a:t>
            </a:r>
            <a:r>
              <a:rPr lang="cs-CZ" sz="2000" b="1" dirty="0">
                <a:solidFill>
                  <a:schemeClr val="bg1"/>
                </a:solidFill>
              </a:rPr>
              <a:t>věřící k ozbrojenému boji proti všem </a:t>
            </a:r>
            <a:r>
              <a:rPr lang="cs-CZ" sz="2000" b="1" dirty="0" smtClean="0">
                <a:solidFill>
                  <a:schemeClr val="bg1"/>
                </a:solidFill>
              </a:rPr>
              <a:t>nevěřícím.</a:t>
            </a:r>
          </a:p>
          <a:p>
            <a:r>
              <a:rPr lang="cs-CZ" sz="2000" b="1" dirty="0" smtClean="0">
                <a:solidFill>
                  <a:schemeClr val="bg1"/>
                </a:solidFill>
              </a:rPr>
              <a:t>Tradiční čtyři </a:t>
            </a:r>
            <a:r>
              <a:rPr lang="cs-CZ" sz="2000" b="1" dirty="0">
                <a:solidFill>
                  <a:schemeClr val="bg1"/>
                </a:solidFill>
              </a:rPr>
              <a:t>druhy džihádu: </a:t>
            </a:r>
          </a:p>
          <a:p>
            <a:pPr lvl="1"/>
            <a:r>
              <a:rPr lang="cs-CZ" sz="2000" b="1" i="1" dirty="0" smtClean="0">
                <a:solidFill>
                  <a:schemeClr val="bg1"/>
                </a:solidFill>
              </a:rPr>
              <a:t>Džihád srdcem: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>
                <a:solidFill>
                  <a:schemeClr val="bg1"/>
                </a:solidFill>
              </a:rPr>
              <a:t>Přemáhání hříchu, projevy zbožnosti.</a:t>
            </a:r>
          </a:p>
          <a:p>
            <a:pPr lvl="1"/>
            <a:r>
              <a:rPr lang="cs-CZ" sz="2000" b="1" i="1" dirty="0">
                <a:solidFill>
                  <a:schemeClr val="bg1"/>
                </a:solidFill>
              </a:rPr>
              <a:t>Džihád </a:t>
            </a:r>
            <a:r>
              <a:rPr lang="cs-CZ" sz="2000" b="1" i="1" dirty="0" smtClean="0">
                <a:solidFill>
                  <a:schemeClr val="bg1"/>
                </a:solidFill>
              </a:rPr>
              <a:t>jazykem: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>
                <a:solidFill>
                  <a:schemeClr val="bg1"/>
                </a:solidFill>
              </a:rPr>
              <a:t>Podpora a šíření misijní činnosti islámu.</a:t>
            </a:r>
          </a:p>
          <a:p>
            <a:pPr lvl="1"/>
            <a:r>
              <a:rPr lang="cs-CZ" sz="2000" b="1" i="1" dirty="0">
                <a:solidFill>
                  <a:schemeClr val="bg1"/>
                </a:solidFill>
              </a:rPr>
              <a:t>Džihád </a:t>
            </a:r>
            <a:r>
              <a:rPr lang="cs-CZ" sz="2000" b="1" i="1" dirty="0" smtClean="0">
                <a:solidFill>
                  <a:schemeClr val="bg1"/>
                </a:solidFill>
              </a:rPr>
              <a:t>mečem: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>
                <a:solidFill>
                  <a:schemeClr val="bg1"/>
                </a:solidFill>
              </a:rPr>
              <a:t>Vedení válek za obranu islámu.</a:t>
            </a:r>
          </a:p>
          <a:p>
            <a:pPr lvl="1"/>
            <a:r>
              <a:rPr lang="cs-CZ" sz="2000" b="1" i="1" dirty="0">
                <a:solidFill>
                  <a:schemeClr val="bg1"/>
                </a:solidFill>
              </a:rPr>
              <a:t>Džihád </a:t>
            </a:r>
            <a:r>
              <a:rPr lang="cs-CZ" sz="2000" b="1" i="1" dirty="0" smtClean="0">
                <a:solidFill>
                  <a:schemeClr val="bg1"/>
                </a:solidFill>
              </a:rPr>
              <a:t>rukou: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>
                <a:solidFill>
                  <a:schemeClr val="bg1"/>
                </a:solidFill>
              </a:rPr>
              <a:t>Pomoc potřebným, charitativní činnost.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6511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ýsledek obrázku pro 9/11 wallpa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" y="-27384"/>
            <a:ext cx="12417379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Fanatismus a terorismus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0909" y="1460090"/>
            <a:ext cx="4184035" cy="3193046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bg1"/>
                </a:solidFill>
              </a:rPr>
              <a:t>Slepá zaujatost, kdy člověk není schopen o něčem kriticky přemýšlet, zuřivě danou věc </a:t>
            </a:r>
            <a:r>
              <a:rPr lang="cs-CZ" sz="2000" b="1" dirty="0" smtClean="0">
                <a:solidFill>
                  <a:schemeClr val="bg1"/>
                </a:solidFill>
              </a:rPr>
              <a:t>obhajuje a </a:t>
            </a:r>
            <a:r>
              <a:rPr lang="cs-CZ" sz="2000" b="1" dirty="0">
                <a:solidFill>
                  <a:schemeClr val="bg1"/>
                </a:solidFill>
              </a:rPr>
              <a:t>je netolerantní vůči všem, kdo nesouhlasí</a:t>
            </a:r>
          </a:p>
          <a:p>
            <a:r>
              <a:rPr lang="cs-CZ" sz="2000" b="1" dirty="0" smtClean="0">
                <a:solidFill>
                  <a:schemeClr val="bg1"/>
                </a:solidFill>
              </a:rPr>
              <a:t>Fanatici </a:t>
            </a:r>
            <a:r>
              <a:rPr lang="cs-CZ" sz="2000" b="1" dirty="0">
                <a:solidFill>
                  <a:schemeClr val="bg1"/>
                </a:solidFill>
              </a:rPr>
              <a:t>existují ve všech náboženských a ve většině politických systémů (fanatičtí nacisté, komunisté…)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320136" y="908720"/>
            <a:ext cx="4464496" cy="5688632"/>
          </a:xfrm>
        </p:spPr>
        <p:txBody>
          <a:bodyPr>
            <a:noAutofit/>
          </a:bodyPr>
          <a:lstStyle/>
          <a:p>
            <a:pPr algn="r"/>
            <a:r>
              <a:rPr lang="cs-CZ" sz="2000" b="1" dirty="0">
                <a:solidFill>
                  <a:schemeClr val="bg1"/>
                </a:solidFill>
              </a:rPr>
              <a:t>Použití násilí nebo hrozeb pro dosažení </a:t>
            </a:r>
            <a:r>
              <a:rPr lang="cs-CZ" sz="2000" b="1" dirty="0" smtClean="0">
                <a:solidFill>
                  <a:schemeClr val="bg1"/>
                </a:solidFill>
              </a:rPr>
              <a:t>svých cílů</a:t>
            </a:r>
            <a:endParaRPr lang="cs-CZ" sz="2000" b="1" dirty="0">
              <a:solidFill>
                <a:schemeClr val="bg1"/>
              </a:solidFill>
            </a:endParaRPr>
          </a:p>
          <a:p>
            <a:pPr algn="r"/>
            <a:r>
              <a:rPr lang="cs-CZ" sz="2000" b="1" dirty="0" smtClean="0">
                <a:solidFill>
                  <a:schemeClr val="bg1"/>
                </a:solidFill>
              </a:rPr>
              <a:t>Atentáty</a:t>
            </a:r>
            <a:r>
              <a:rPr lang="cs-CZ" sz="2000" b="1" dirty="0">
                <a:solidFill>
                  <a:schemeClr val="bg1"/>
                </a:solidFill>
              </a:rPr>
              <a:t>, bomby, únosy osob a dopravních prostředků</a:t>
            </a:r>
          </a:p>
          <a:p>
            <a:pPr algn="r"/>
            <a:r>
              <a:rPr lang="cs-CZ" sz="2000" b="1" dirty="0">
                <a:solidFill>
                  <a:schemeClr val="bg1"/>
                </a:solidFill>
              </a:rPr>
              <a:t>Obětmi jsou většinou </a:t>
            </a:r>
            <a:r>
              <a:rPr lang="cs-CZ" sz="2000" b="1" dirty="0" smtClean="0">
                <a:solidFill>
                  <a:schemeClr val="bg1"/>
                </a:solidFill>
              </a:rPr>
              <a:t>civilisté</a:t>
            </a:r>
          </a:p>
          <a:p>
            <a:pPr algn="r"/>
            <a:r>
              <a:rPr lang="cs-CZ" altLang="cs-CZ" sz="2000" b="1" dirty="0" smtClean="0">
                <a:solidFill>
                  <a:schemeClr val="bg1"/>
                </a:solidFill>
              </a:rPr>
              <a:t>Některé </a:t>
            </a:r>
            <a:r>
              <a:rPr lang="cs-CZ" altLang="cs-CZ" sz="2000" b="1" dirty="0">
                <a:solidFill>
                  <a:schemeClr val="bg1"/>
                </a:solidFill>
              </a:rPr>
              <a:t>teroristické organizace 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se odvolávají na islám: </a:t>
            </a:r>
            <a:r>
              <a:rPr lang="cs-CZ" altLang="cs-CZ" sz="2000" b="1" dirty="0">
                <a:solidFill>
                  <a:schemeClr val="bg1"/>
                </a:solidFill>
              </a:rPr>
              <a:t>Islámský stát, Al-Kajdá, Talibán, </a:t>
            </a:r>
            <a:r>
              <a:rPr lang="cs-CZ" altLang="cs-CZ" sz="2000" b="1" dirty="0" err="1">
                <a:solidFill>
                  <a:schemeClr val="bg1"/>
                </a:solidFill>
              </a:rPr>
              <a:t>Hamás</a:t>
            </a:r>
            <a:r>
              <a:rPr lang="cs-CZ" altLang="cs-CZ" sz="2000" b="1" dirty="0">
                <a:solidFill>
                  <a:schemeClr val="bg1"/>
                </a:solidFill>
              </a:rPr>
              <a:t>…</a:t>
            </a:r>
          </a:p>
          <a:p>
            <a:pPr algn="r"/>
            <a:r>
              <a:rPr lang="cs-CZ" altLang="cs-CZ" sz="2000" b="1" dirty="0">
                <a:solidFill>
                  <a:schemeClr val="bg1"/>
                </a:solidFill>
              </a:rPr>
              <a:t>Příkladem teroristických útoků 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spáchaných islámskými fanatiky je </a:t>
            </a:r>
            <a:r>
              <a:rPr lang="cs-CZ" altLang="cs-CZ" sz="2000" b="1" dirty="0">
                <a:solidFill>
                  <a:schemeClr val="bg1"/>
                </a:solidFill>
              </a:rPr>
              <a:t>11. 9. 2001 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v USA</a:t>
            </a:r>
          </a:p>
          <a:p>
            <a:pPr marL="0" indent="0" algn="r">
              <a:buNone/>
            </a:pPr>
            <a:endParaRPr lang="cs-CZ" altLang="cs-CZ" sz="2000" b="1" dirty="0" smtClean="0">
              <a:solidFill>
                <a:schemeClr val="bg1"/>
              </a:solidFill>
              <a:hlinkClick r:id="rId4"/>
            </a:endParaRPr>
          </a:p>
          <a:p>
            <a:pPr marL="0" indent="0" algn="r">
              <a:buNone/>
            </a:pPr>
            <a:endParaRPr lang="cs-CZ" altLang="cs-CZ" sz="2000" b="1" dirty="0">
              <a:solidFill>
                <a:schemeClr val="bg1"/>
              </a:solidFill>
              <a:hlinkClick r:id="rId4"/>
            </a:endParaRPr>
          </a:p>
          <a:p>
            <a:pPr marL="0" indent="0" algn="r">
              <a:buNone/>
            </a:pPr>
            <a:endParaRPr lang="cs-CZ" altLang="cs-CZ" sz="2000" b="1" dirty="0" smtClean="0">
              <a:solidFill>
                <a:schemeClr val="bg1"/>
              </a:solidFill>
              <a:hlinkClick r:id="rId4"/>
            </a:endParaRPr>
          </a:p>
          <a:p>
            <a:pPr marL="0" indent="0" algn="r">
              <a:buNone/>
            </a:pPr>
            <a:r>
              <a:rPr lang="cs-CZ" altLang="cs-CZ" sz="2000" b="1" dirty="0" smtClean="0">
                <a:solidFill>
                  <a:schemeClr val="bg1"/>
                </a:solidFill>
                <a:hlinkClick r:id="rId4"/>
              </a:rPr>
              <a:t>SD </a:t>
            </a:r>
            <a:r>
              <a:rPr lang="cs-CZ" altLang="cs-CZ" sz="2000" b="1" dirty="0">
                <a:solidFill>
                  <a:schemeClr val="bg1"/>
                </a:solidFill>
                <a:hlinkClick r:id="rId4"/>
              </a:rPr>
              <a:t>- 11. 9. 2001</a:t>
            </a:r>
            <a:endParaRPr lang="cs-CZ" altLang="cs-CZ" sz="2000" b="1" dirty="0">
              <a:solidFill>
                <a:schemeClr val="bg1"/>
              </a:solidFill>
            </a:endParaRPr>
          </a:p>
          <a:p>
            <a:pPr algn="r"/>
            <a:endParaRPr lang="cs-CZ" sz="2000" b="1" dirty="0">
              <a:solidFill>
                <a:schemeClr val="bg1"/>
              </a:solidFill>
            </a:endParaRPr>
          </a:p>
        </p:txBody>
      </p:sp>
      <p:pic>
        <p:nvPicPr>
          <p:cNvPr id="6" name="Picture 8" descr="Výsledek obrázku pro islamic terroris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1"/>
          <a:stretch/>
        </p:blipFill>
        <p:spPr bwMode="auto">
          <a:xfrm>
            <a:off x="3359695" y="4418838"/>
            <a:ext cx="4410223" cy="225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810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Faseta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528</TotalTime>
  <Words>837</Words>
  <Application>Microsoft Office PowerPoint</Application>
  <PresentationFormat>Širokoúhlá obrazovka</PresentationFormat>
  <Paragraphs>85</Paragraphs>
  <Slides>14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Arial</vt:lpstr>
      <vt:lpstr>Calibri</vt:lpstr>
      <vt:lpstr>Franklin Gothic Book</vt:lpstr>
      <vt:lpstr>Symbol</vt:lpstr>
      <vt:lpstr>Trebuchet MS</vt:lpstr>
      <vt:lpstr>Wingdings 3</vt:lpstr>
      <vt:lpstr>Faseta</vt:lpstr>
      <vt:lpstr>Islám, Arabové a Turci</vt:lpstr>
      <vt:lpstr>Základní charakteristika</vt:lpstr>
      <vt:lpstr>Pět pilířů islámu</vt:lpstr>
      <vt:lpstr>Prezentace aplikace PowerPoint</vt:lpstr>
      <vt:lpstr>Právo šaría</vt:lpstr>
      <vt:lpstr>Prezentace aplikace PowerPoint</vt:lpstr>
      <vt:lpstr>Některé problematické body šaría</vt:lpstr>
      <vt:lpstr>Problematický džihád</vt:lpstr>
      <vt:lpstr>Fanatismus a terorismus</vt:lpstr>
      <vt:lpstr>Arabský chalífát</vt:lpstr>
      <vt:lpstr>Prezentace aplikace PowerPoint</vt:lpstr>
      <vt:lpstr>Osmanská říše</vt:lpstr>
      <vt:lpstr>Prezentace aplikace PowerPoint</vt:lpstr>
      <vt:lpstr>Learning log – vyber si 3 věty a dokonči je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Křesťanství v raném středověku</dc:title>
  <dc:creator>ucitel</dc:creator>
  <cp:lastModifiedBy>Zářecký Tomáš</cp:lastModifiedBy>
  <cp:revision>56</cp:revision>
  <dcterms:created xsi:type="dcterms:W3CDTF">2014-09-12T15:27:21Z</dcterms:created>
  <dcterms:modified xsi:type="dcterms:W3CDTF">2020-03-09T18:12:29Z</dcterms:modified>
</cp:coreProperties>
</file>