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8D14-2787-4958-8A1C-095BC65D91A2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5C10-F722-4A75-8C78-05CDA42CC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1164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8D14-2787-4958-8A1C-095BC65D91A2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5C10-F722-4A75-8C78-05CDA42CC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88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8D14-2787-4958-8A1C-095BC65D91A2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5C10-F722-4A75-8C78-05CDA42CC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9901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E4B335BF-EA48-4DF4-BF25-5D3211DAD19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0122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8D14-2787-4958-8A1C-095BC65D91A2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5C10-F722-4A75-8C78-05CDA42CC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6220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8D14-2787-4958-8A1C-095BC65D91A2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5C10-F722-4A75-8C78-05CDA42CC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3354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8D14-2787-4958-8A1C-095BC65D91A2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5C10-F722-4A75-8C78-05CDA42CC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0856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8D14-2787-4958-8A1C-095BC65D91A2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5C10-F722-4A75-8C78-05CDA42CC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055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8D14-2787-4958-8A1C-095BC65D91A2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5C10-F722-4A75-8C78-05CDA42CC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9916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8D14-2787-4958-8A1C-095BC65D91A2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5C10-F722-4A75-8C78-05CDA42CC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111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8D14-2787-4958-8A1C-095BC65D91A2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5C10-F722-4A75-8C78-05CDA42CC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830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8D14-2787-4958-8A1C-095BC65D91A2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5C10-F722-4A75-8C78-05CDA42CC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04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88D14-2787-4958-8A1C-095BC65D91A2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95C10-F722-4A75-8C78-05CDA42CC2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000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5" Type="http://schemas.openxmlformats.org/officeDocument/2006/relationships/image" Target="http://www.oblibene.com/userdata/shopimg/neonzlin/Image/img/velke/neon_019.jpg" TargetMode="Externa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991544" y="1700808"/>
            <a:ext cx="5688632" cy="1008112"/>
          </a:xfrm>
          <a:prstGeom prst="rect">
            <a:avLst/>
          </a:prstGeom>
          <a:solidFill>
            <a:srgbClr val="FF3300">
              <a:alpha val="4196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5400" b="1" kern="0" dirty="0">
                <a:solidFill>
                  <a:srgbClr val="FFFD6B"/>
                </a:solidFill>
                <a:latin typeface="Arial" charset="0"/>
                <a:ea typeface="+mj-ea"/>
                <a:cs typeface="+mj-cs"/>
              </a:rPr>
              <a:t>VZÁCNÉ PLYNY</a:t>
            </a:r>
            <a:endParaRPr lang="cs-CZ" sz="4000" b="1" kern="0" dirty="0">
              <a:solidFill>
                <a:srgbClr val="FFFD6B"/>
              </a:solidFill>
              <a:latin typeface="Arial" charset="0"/>
              <a:ea typeface="+mj-ea"/>
              <a:cs typeface="+mj-cs"/>
            </a:endParaRPr>
          </a:p>
        </p:txBody>
      </p:sp>
      <p:pic>
        <p:nvPicPr>
          <p:cNvPr id="7" name="Picture 2" descr="http://www.e-chembook.eu/wp-content/uploads/vzacne-plyn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7848" y="3284985"/>
            <a:ext cx="4248472" cy="31226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4894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528" y="404665"/>
            <a:ext cx="3960118" cy="936104"/>
          </a:xfrm>
        </p:spPr>
        <p:txBody>
          <a:bodyPr/>
          <a:lstStyle/>
          <a:p>
            <a:pPr algn="l"/>
            <a:r>
              <a:rPr lang="cs-CZ" sz="4000" b="1" dirty="0">
                <a:ln w="12700">
                  <a:solidFill>
                    <a:srgbClr val="FFFD6B"/>
                  </a:solidFill>
                </a:ln>
                <a:solidFill>
                  <a:srgbClr val="FF0066"/>
                </a:solidFill>
                <a:latin typeface="+mn-lt"/>
              </a:rPr>
              <a:t>VIII.A </a:t>
            </a:r>
            <a:r>
              <a:rPr lang="cs-CZ" sz="4000" b="1" dirty="0">
                <a:ln w="12700">
                  <a:solidFill>
                    <a:srgbClr val="FFFD6B"/>
                  </a:solidFill>
                </a:ln>
                <a:solidFill>
                  <a:srgbClr val="FF0066"/>
                </a:solidFill>
                <a:latin typeface="+mn-lt"/>
              </a:rPr>
              <a:t>skupina</a:t>
            </a:r>
            <a:r>
              <a:rPr lang="cs-CZ" sz="4000" b="1" dirty="0">
                <a:ln w="12700">
                  <a:solidFill>
                    <a:srgbClr val="FFFD6B"/>
                  </a:solidFill>
                </a:ln>
                <a:latin typeface="+mn-lt"/>
              </a:rPr>
              <a:t> </a:t>
            </a:r>
            <a:endParaRPr lang="cs-CZ" sz="4000" b="1" i="1" dirty="0">
              <a:ln w="12700">
                <a:solidFill>
                  <a:srgbClr val="FFFD6B"/>
                </a:solidFill>
              </a:ln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63552" y="1772816"/>
            <a:ext cx="1306488" cy="3384376"/>
          </a:xfrm>
          <a:solidFill>
            <a:srgbClr val="F73F05"/>
          </a:solidFill>
        </p:spPr>
        <p:txBody>
          <a:bodyPr/>
          <a:lstStyle/>
          <a:p>
            <a:r>
              <a:rPr lang="cs-CZ" sz="3600" b="1" dirty="0"/>
              <a:t>He</a:t>
            </a:r>
          </a:p>
          <a:p>
            <a:r>
              <a:rPr lang="cs-CZ" sz="3600" b="1" dirty="0"/>
              <a:t>Ne</a:t>
            </a:r>
          </a:p>
          <a:p>
            <a:r>
              <a:rPr lang="cs-CZ" sz="3600" b="1" dirty="0"/>
              <a:t>Ar</a:t>
            </a:r>
          </a:p>
          <a:p>
            <a:r>
              <a:rPr lang="cs-CZ" sz="3600" b="1" dirty="0" err="1"/>
              <a:t>Kr</a:t>
            </a:r>
            <a:endParaRPr lang="cs-CZ" sz="3600" b="1" dirty="0"/>
          </a:p>
          <a:p>
            <a:r>
              <a:rPr lang="cs-CZ" sz="3600" b="1" dirty="0" err="1"/>
              <a:t>Xe</a:t>
            </a:r>
            <a:endParaRPr lang="cs-CZ" sz="3600" b="1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647729" y="1484784"/>
            <a:ext cx="6804025" cy="4868862"/>
          </a:xfrm>
          <a:ln>
            <a:noFill/>
          </a:ln>
        </p:spPr>
        <p:txBody>
          <a:bodyPr/>
          <a:lstStyle/>
          <a:p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00"/>
                </a:solidFill>
              </a:rPr>
              <a:t>bezbarvé plyny</a:t>
            </a:r>
          </a:p>
          <a:p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nevytvářejí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žádné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sloučeniny</a:t>
            </a:r>
          </a:p>
          <a:p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00"/>
                </a:solidFill>
              </a:rPr>
              <a:t>inertní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00"/>
                </a:solidFill>
              </a:rPr>
              <a:t>plyny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00"/>
                </a:solidFill>
              </a:rPr>
              <a:t>(netečné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00"/>
                </a:solidFill>
              </a:rPr>
              <a:t>)</a:t>
            </a:r>
          </a:p>
          <a:p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i když jsou to plyny, netvoří dvouatomové molekuly</a:t>
            </a:r>
            <a:endParaRPr lang="cs-CZ" sz="3600" b="1" dirty="0">
              <a:ln w="12700">
                <a:solidFill>
                  <a:srgbClr val="660066"/>
                </a:solidFill>
              </a:ln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22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476673"/>
            <a:ext cx="8964488" cy="26638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4000" b="1" dirty="0">
                <a:solidFill>
                  <a:srgbClr val="FF3300"/>
                </a:solidFill>
              </a:rPr>
              <a:t> helium</a:t>
            </a:r>
            <a:r>
              <a:rPr lang="cs-CZ" sz="4000" dirty="0"/>
              <a:t> </a:t>
            </a:r>
            <a:r>
              <a:rPr lang="cs-CZ" sz="4000" b="1" dirty="0">
                <a:solidFill>
                  <a:srgbClr val="FF3300"/>
                </a:solidFill>
              </a:rPr>
              <a:t>-</a:t>
            </a:r>
            <a:r>
              <a:rPr lang="cs-CZ" sz="3600" dirty="0"/>
              <a:t>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nejlehčí vzácný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plyn,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                  druhý nejrozšířenější plyn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                  ve vesmíru (Slunce)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3600" dirty="0">
                <a:solidFill>
                  <a:srgbClr val="FFFFA7"/>
                </a:solidFill>
              </a:rPr>
              <a:t> </a:t>
            </a:r>
            <a:r>
              <a:rPr lang="cs-CZ" sz="3600" dirty="0">
                <a:solidFill>
                  <a:srgbClr val="FFFFA7"/>
                </a:solidFill>
              </a:rPr>
              <a:t>               </a:t>
            </a:r>
            <a:r>
              <a:rPr lang="cs-CZ" sz="4000" b="1" dirty="0">
                <a:solidFill>
                  <a:srgbClr val="FF3300"/>
                </a:solidFill>
              </a:rPr>
              <a:t>-</a:t>
            </a:r>
            <a:r>
              <a:rPr lang="cs-CZ" sz="3600" dirty="0">
                <a:solidFill>
                  <a:srgbClr val="FFFFA7"/>
                </a:solidFill>
              </a:rPr>
              <a:t>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plnění balónků</a:t>
            </a:r>
            <a:endParaRPr lang="cs-CZ" sz="3600" b="1" dirty="0">
              <a:ln w="12700">
                <a:solidFill>
                  <a:srgbClr val="660066"/>
                </a:solidFill>
              </a:ln>
              <a:solidFill>
                <a:srgbClr val="FFFF99"/>
              </a:solidFill>
            </a:endParaRPr>
          </a:p>
        </p:txBody>
      </p:sp>
      <p:pic>
        <p:nvPicPr>
          <p:cNvPr id="4100" name="Picture 4" descr="http://www.hobart.k12.in.us/ksms/PeriodicTable/About%20Graphics/heli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0" y="1340768"/>
            <a:ext cx="1656184" cy="1379344"/>
          </a:xfrm>
          <a:prstGeom prst="rect">
            <a:avLst/>
          </a:prstGeom>
          <a:noFill/>
        </p:spPr>
      </p:pic>
      <p:pic>
        <p:nvPicPr>
          <p:cNvPr id="21506" name="Picture 2" descr="http://www.carondelet.pvt.k12.ca.us/PeriodicTable/He/helium%20pic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8208" y="2336828"/>
            <a:ext cx="2304256" cy="4222863"/>
          </a:xfrm>
          <a:prstGeom prst="rect">
            <a:avLst/>
          </a:prstGeom>
          <a:noFill/>
        </p:spPr>
      </p:pic>
      <p:pic>
        <p:nvPicPr>
          <p:cNvPr id="21508" name="Picture 4" descr="http://profile.ak.fbcdn.net/hprofile-ak-prn1/c50.0.300.300/s160x160/25148_105784182778290_5422998_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63552" y="3284984"/>
            <a:ext cx="2232248" cy="2232248"/>
          </a:xfrm>
          <a:prstGeom prst="rect">
            <a:avLst/>
          </a:prstGeom>
          <a:noFill/>
        </p:spPr>
      </p:pic>
      <p:pic>
        <p:nvPicPr>
          <p:cNvPr id="21510" name="Picture 6" descr="http://p.vitalmx.com/photos/users/64/photos/717/s780_GY5L6688.jpg?129422123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1864" y="4005065"/>
            <a:ext cx="2607260" cy="24768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4557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83024" y="188640"/>
            <a:ext cx="8784976" cy="3312368"/>
          </a:xfrm>
        </p:spPr>
        <p:txBody>
          <a:bodyPr/>
          <a:lstStyle/>
          <a:p>
            <a:pPr algn="l"/>
            <a:r>
              <a:rPr lang="cs-CZ" sz="4000" b="1" dirty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00FFFF"/>
                </a:solidFill>
              </a:rPr>
              <a:t>  </a:t>
            </a:r>
            <a:r>
              <a:rPr lang="cs-CZ" sz="4000" b="1" dirty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00FFFF"/>
                </a:solidFill>
                <a:latin typeface="+mn-lt"/>
              </a:rPr>
              <a:t> argon  </a:t>
            </a:r>
            <a:r>
              <a:rPr lang="cs-CZ" sz="4000" b="1" dirty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00FFFF"/>
                </a:solidFill>
              </a:rPr>
              <a:t>-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ve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vzduchu je ho asi 1% </a:t>
            </a:r>
            <a:r>
              <a:rPr lang="cs-CZ" sz="3600" dirty="0">
                <a:solidFill>
                  <a:srgbClr val="FFFFA7"/>
                </a:solidFill>
              </a:rPr>
              <a:t/>
            </a:r>
            <a:br>
              <a:rPr lang="cs-CZ" sz="3600" dirty="0">
                <a:solidFill>
                  <a:srgbClr val="FFFFA7"/>
                </a:solidFill>
              </a:rPr>
            </a:br>
            <a:r>
              <a:rPr lang="cs-CZ" sz="3600" dirty="0">
                <a:solidFill>
                  <a:srgbClr val="FFFFA7"/>
                </a:solidFill>
              </a:rPr>
              <a:t>             </a:t>
            </a:r>
            <a:r>
              <a:rPr lang="cs-CZ" sz="3600" dirty="0">
                <a:solidFill>
                  <a:srgbClr val="FFFFA7"/>
                </a:solidFill>
              </a:rPr>
              <a:t>     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(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hned po N a O) </a:t>
            </a:r>
            <a:b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</a:b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       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         </a:t>
            </a:r>
            <a:r>
              <a:rPr lang="cs-CZ" sz="4000" b="1" dirty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00FFFF"/>
                </a:solidFill>
              </a:rPr>
              <a:t>-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používá se jako ochranná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   </a:t>
            </a:r>
            <a:b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</a:b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                   a umělá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atmosféra </a:t>
            </a:r>
            <a:b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</a:b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        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         (družice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  <a:latin typeface="+mn-lt"/>
                <a:ea typeface="+mn-ea"/>
                <a:cs typeface="+mn-cs"/>
              </a:rPr>
              <a:t>, letadla, žárovky,…) </a:t>
            </a:r>
          </a:p>
        </p:txBody>
      </p:sp>
      <p:pic>
        <p:nvPicPr>
          <p:cNvPr id="2" name="Picture 2" descr="http://www.hobart.k12.in.us/ksms/PeriodicTable/About%20Graphics/argon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512" y="1412776"/>
            <a:ext cx="2304256" cy="1728192"/>
          </a:xfrm>
          <a:prstGeom prst="rect">
            <a:avLst/>
          </a:prstGeom>
          <a:noFill/>
        </p:spPr>
      </p:pic>
      <p:pic>
        <p:nvPicPr>
          <p:cNvPr id="4102" name="Picture 6" descr="http://pss.scdsb.on.ca/Departments/Science/SCH4U/Zac%20and%20Ben/Html's%20incase%20site%20doesn't%20upload/Argon%20light%20bul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56041" y="3789040"/>
            <a:ext cx="3511683" cy="2808312"/>
          </a:xfrm>
          <a:prstGeom prst="rect">
            <a:avLst/>
          </a:prstGeom>
          <a:noFill/>
        </p:spPr>
      </p:pic>
      <p:pic>
        <p:nvPicPr>
          <p:cNvPr id="4104" name="Picture 8" descr="http://img.ehowcdn.com/article-new/ehow/images/a07/3s/qg/uses-argon-welding-1.1-800x8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7569" y="3645024"/>
            <a:ext cx="3019535" cy="26642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421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88641"/>
            <a:ext cx="8820472" cy="6119961"/>
          </a:xfrm>
        </p:spPr>
        <p:txBody>
          <a:bodyPr/>
          <a:lstStyle/>
          <a:p>
            <a:pPr>
              <a:buNone/>
            </a:pPr>
            <a:r>
              <a:rPr lang="cs-CZ" sz="4000" b="1" dirty="0">
                <a:solidFill>
                  <a:srgbClr val="FF3300"/>
                </a:solidFill>
              </a:rPr>
              <a:t> neon</a:t>
            </a:r>
            <a:r>
              <a:rPr lang="cs-CZ" sz="4000" b="1" dirty="0"/>
              <a:t> </a:t>
            </a:r>
            <a:r>
              <a:rPr lang="cs-CZ" sz="4000" b="1" dirty="0">
                <a:solidFill>
                  <a:srgbClr val="FF3300"/>
                </a:solidFill>
              </a:rPr>
              <a:t>-</a:t>
            </a:r>
            <a:r>
              <a:rPr lang="cs-CZ" sz="4000" dirty="0">
                <a:solidFill>
                  <a:srgbClr val="FFFFA7"/>
                </a:solidFill>
              </a:rPr>
              <a:t>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neonové 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trubice, osvětlení, </a:t>
            </a:r>
          </a:p>
          <a:p>
            <a:pPr>
              <a:buNone/>
            </a:pP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                                  reklamní nápisy </a:t>
            </a:r>
            <a:endParaRPr lang="cs-CZ" sz="3600" b="1" dirty="0">
              <a:ln w="12700">
                <a:solidFill>
                  <a:srgbClr val="660066"/>
                </a:solidFill>
              </a:ln>
              <a:solidFill>
                <a:srgbClr val="FFFF99"/>
              </a:solidFill>
            </a:endParaRPr>
          </a:p>
          <a:p>
            <a:pPr>
              <a:buNone/>
            </a:pPr>
            <a:r>
              <a:rPr lang="cs-CZ" sz="3600" b="1" dirty="0">
                <a:solidFill>
                  <a:srgbClr val="EC3510"/>
                </a:solidFill>
              </a:rPr>
              <a:t>   </a:t>
            </a:r>
          </a:p>
          <a:p>
            <a:pPr>
              <a:buNone/>
            </a:pPr>
            <a:endParaRPr lang="cs-CZ" sz="3600" b="1" u="sng" dirty="0">
              <a:solidFill>
                <a:srgbClr val="EC351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cs-CZ" sz="3600" b="1" dirty="0">
                <a:solidFill>
                  <a:srgbClr val="EC3510"/>
                </a:solidFill>
              </a:rPr>
              <a:t> </a:t>
            </a:r>
            <a:r>
              <a:rPr lang="cs-CZ" sz="3600" b="1" dirty="0">
                <a:solidFill>
                  <a:srgbClr val="FFFF00"/>
                </a:solidFill>
              </a:rPr>
              <a:t>všechny vzácné plyny</a:t>
            </a:r>
          </a:p>
          <a:p>
            <a:pPr>
              <a:spcBef>
                <a:spcPts val="0"/>
              </a:spcBef>
              <a:buNone/>
            </a:pPr>
            <a:r>
              <a:rPr lang="cs-CZ" sz="4000" b="1" dirty="0">
                <a:solidFill>
                  <a:srgbClr val="FFFF00"/>
                </a:solidFill>
              </a:rPr>
              <a:t> </a:t>
            </a:r>
            <a:r>
              <a:rPr lang="cs-CZ" sz="34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se používají ve </a:t>
            </a:r>
            <a:r>
              <a:rPr lang="cs-CZ" sz="34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výbojkách</a:t>
            </a:r>
            <a:r>
              <a:rPr lang="cs-CZ" sz="34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,</a:t>
            </a:r>
          </a:p>
          <a:p>
            <a:pPr>
              <a:spcBef>
                <a:spcPts val="0"/>
              </a:spcBef>
              <a:buNone/>
            </a:pPr>
            <a:r>
              <a:rPr lang="cs-CZ" sz="34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 halogenových žárovkách,..</a:t>
            </a:r>
            <a:r>
              <a:rPr lang="cs-CZ" sz="3600" b="1" dirty="0">
                <a:ln w="12700">
                  <a:solidFill>
                    <a:srgbClr val="660066"/>
                  </a:solidFill>
                </a:ln>
                <a:solidFill>
                  <a:srgbClr val="FFFF99"/>
                </a:solidFill>
              </a:rPr>
              <a:t>.</a:t>
            </a:r>
            <a:endParaRPr lang="cs-CZ" sz="3600" b="1" dirty="0">
              <a:ln w="12700">
                <a:solidFill>
                  <a:srgbClr val="660066"/>
                </a:solidFill>
              </a:ln>
              <a:solidFill>
                <a:srgbClr val="FFFF99"/>
              </a:solidFill>
            </a:endParaRPr>
          </a:p>
        </p:txBody>
      </p:sp>
      <p:pic>
        <p:nvPicPr>
          <p:cNvPr id="9224" name="Picture 8" descr="http://atlanticneon.com/neon_color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5720" y="4653136"/>
            <a:ext cx="2747798" cy="2060848"/>
          </a:xfrm>
          <a:prstGeom prst="rect">
            <a:avLst/>
          </a:prstGeom>
          <a:noFill/>
        </p:spPr>
      </p:pic>
      <p:pic>
        <p:nvPicPr>
          <p:cNvPr id="5" name="Picture 2" descr="http://static.prozeny.cz/images/stories/A1_2013/02_unor/05/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8168" y="2060848"/>
            <a:ext cx="2824894" cy="2492896"/>
          </a:xfrm>
          <a:prstGeom prst="rect">
            <a:avLst/>
          </a:prstGeom>
          <a:noFill/>
        </p:spPr>
      </p:pic>
      <p:pic>
        <p:nvPicPr>
          <p:cNvPr id="6" name="Picture 9" descr="http://www.oblibene.com/userdata/shopimg/neonzlin/Image/img/velke/neon_019.jpg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063552" y="1124744"/>
            <a:ext cx="3096344" cy="168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359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Širokoúhlá obrazovka</PresentationFormat>
  <Paragraphs>23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Prezentace aplikace PowerPoint</vt:lpstr>
      <vt:lpstr>VIII.A skupina </vt:lpstr>
      <vt:lpstr>Prezentace aplikace PowerPoint</vt:lpstr>
      <vt:lpstr>   argon  - ve vzduchu je ho asi 1%                     (hned po N a O)                   - používá se jako ochranná                        a umělá atmosféra                    (družice, letadla, žárovky,…) 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Pšeničková Petra</dc:creator>
  <cp:lastModifiedBy>Pšeničková Petra</cp:lastModifiedBy>
  <cp:revision>1</cp:revision>
  <dcterms:created xsi:type="dcterms:W3CDTF">2020-03-11T08:12:36Z</dcterms:created>
  <dcterms:modified xsi:type="dcterms:W3CDTF">2020-03-11T08:12:58Z</dcterms:modified>
</cp:coreProperties>
</file>