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5" r:id="rId8"/>
    <p:sldId id="263" r:id="rId9"/>
    <p:sldId id="266" r:id="rId10"/>
    <p:sldId id="264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>
        <p:scale>
          <a:sx n="107" d="100"/>
          <a:sy n="107" d="100"/>
        </p:scale>
        <p:origin x="-102" y="-21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smtClean="0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3/11/2020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3/11/2020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3/11/2020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48A87A34-81AB-432B-8DAE-1953F412C126}" type="datetimeFigureOut">
              <a:rPr lang="en-US" dirty="0"/>
              <a:pPr/>
              <a:t>3/11/2020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3/11/2020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cs.wikipedia.org/wiki/Olympijsk%C3%A9_hry" TargetMode="External"/><Relationship Id="rId2" Type="http://schemas.openxmlformats.org/officeDocument/2006/relationships/hyperlink" Target="https://cs.wikipedia.org/wiki/Atletick%C3%BD_v%C3%ADceboj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jpg"/><Relationship Id="rId4" Type="http://schemas.openxmlformats.org/officeDocument/2006/relationships/hyperlink" Target="https://cs.wikipedia.org/wiki/Desetiboj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hyperlink" Target="https://cs.wikipedia.org/wiki/2012" TargetMode="External"/><Relationship Id="rId3" Type="http://schemas.openxmlformats.org/officeDocument/2006/relationships/hyperlink" Target="https://cs.wikipedia.org/wiki/27._kv%C4%9Bten" TargetMode="External"/><Relationship Id="rId7" Type="http://schemas.openxmlformats.org/officeDocument/2006/relationships/hyperlink" Target="https://cs.wikipedia.org/wiki/Ashton_Eaton" TargetMode="External"/><Relationship Id="rId2" Type="http://schemas.openxmlformats.org/officeDocument/2006/relationships/hyperlink" Target="https://cs.wikipedia.org/wiki/26._kv%C4%9Bten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cs.wikipedia.org/wiki/Sv%C4%9Btov%C3%A9_rekordy_v_atletice" TargetMode="External"/><Relationship Id="rId5" Type="http://schemas.openxmlformats.org/officeDocument/2006/relationships/hyperlink" Target="https://cs.wikipedia.org/wiki/G%C3%B6tzis" TargetMode="External"/><Relationship Id="rId4" Type="http://schemas.openxmlformats.org/officeDocument/2006/relationships/hyperlink" Target="https://cs.wikipedia.org/wiki/2001" TargetMode="External"/><Relationship Id="rId9" Type="http://schemas.openxmlformats.org/officeDocument/2006/relationships/image" Target="../media/image5.jp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hyperlink" Target="https://cs.wikipedia.org/wiki/Sekunda" TargetMode="External"/><Relationship Id="rId13" Type="http://schemas.openxmlformats.org/officeDocument/2006/relationships/hyperlink" Target="https://cs.wikipedia.org/wiki/Metr" TargetMode="External"/><Relationship Id="rId3" Type="http://schemas.openxmlformats.org/officeDocument/2006/relationships/hyperlink" Target="https://cs.wikipedia.org/wiki/Diskvalifikace" TargetMode="External"/><Relationship Id="rId7" Type="http://schemas.openxmlformats.org/officeDocument/2006/relationships/hyperlink" Target="https://cs.wikipedia.org/w/index.php?title=Startovn%C3%AD_reakce&amp;action=edit&amp;redlink=1" TargetMode="External"/><Relationship Id="rId12" Type="http://schemas.openxmlformats.org/officeDocument/2006/relationships/hyperlink" Target="https://cs.wikipedia.org/wiki/Letn%C3%AD_olympijsk%C3%A9_hry_1904" TargetMode="External"/><Relationship Id="rId2" Type="http://schemas.openxmlformats.org/officeDocument/2006/relationships/hyperlink" Target="https://cs.wikipedia.org/wiki/Penalizace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cs.wikipedia.org/wiki/Lehk%C3%A1_atletika" TargetMode="External"/><Relationship Id="rId11" Type="http://schemas.openxmlformats.org/officeDocument/2006/relationships/hyperlink" Target="https://cs.wikipedia.org/wiki/St._Louis" TargetMode="External"/><Relationship Id="rId5" Type="http://schemas.openxmlformats.org/officeDocument/2006/relationships/hyperlink" Target="https://cs.wikipedia.org/w/index.php?title=Startovn%C3%AD_blok&amp;action=edit&amp;redlink=1" TargetMode="External"/><Relationship Id="rId10" Type="http://schemas.openxmlformats.org/officeDocument/2006/relationships/hyperlink" Target="https://cs.wikipedia.org/wiki/Letn%C3%AD_olympijsk%C3%A9_hry" TargetMode="External"/><Relationship Id="rId4" Type="http://schemas.openxmlformats.org/officeDocument/2006/relationships/hyperlink" Target="https://cs.wikipedia.org/wiki/%C4%8Cidlo" TargetMode="External"/><Relationship Id="rId9" Type="http://schemas.openxmlformats.org/officeDocument/2006/relationships/hyperlink" Target="https://cs.wikipedia.org/w/index.php?title=Startovn%C3%AD_pistole&amp;action=edit&amp;redlink=1" TargetMode="External"/><Relationship Id="rId14" Type="http://schemas.openxmlformats.org/officeDocument/2006/relationships/image" Target="../media/image8.jpe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atletika.cz/reprezentace/medailony-atletu/roman-sebrle1/" TargetMode="External"/><Relationship Id="rId7" Type="http://schemas.openxmlformats.org/officeDocument/2006/relationships/hyperlink" Target="https://stars24.cz/celebrity/ceske-celebrity/17942-roman-sebrle-v-karantene-vystavil-kolegy-nebezpeci-nakazy" TargetMode="External"/><Relationship Id="rId2" Type="http://schemas.openxmlformats.org/officeDocument/2006/relationships/hyperlink" Target="https://cs.wikipedia.org/wiki/Roman_%C5%A0ebrle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www.facebook.com/FTVPrima/photos/a.261052850633140/3308109109260817/?type=3" TargetMode="External"/><Relationship Id="rId5" Type="http://schemas.openxmlformats.org/officeDocument/2006/relationships/hyperlink" Target="https://www.irozhlas.cz/fotogalerie/8115337?fid=9137506" TargetMode="External"/><Relationship Id="rId4" Type="http://schemas.openxmlformats.org/officeDocument/2006/relationships/hyperlink" Target="https://www.irozhlas.cz/sport/atletika/roman-sebrle-medaile-odmena-desetiboj-narozeniny-prohlaseni_1911261857_mim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55495" y="466374"/>
            <a:ext cx="8637073" cy="1147156"/>
          </a:xfrm>
        </p:spPr>
        <p:txBody>
          <a:bodyPr/>
          <a:lstStyle/>
          <a:p>
            <a:r>
              <a:rPr lang="cs-CZ" dirty="0" smtClean="0"/>
              <a:t>Roman </a:t>
            </a:r>
            <a:r>
              <a:rPr lang="cs-CZ" dirty="0" err="1" smtClean="0"/>
              <a:t>šebrle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7945515" y="5184560"/>
            <a:ext cx="3986072" cy="559292"/>
          </a:xfrm>
        </p:spPr>
        <p:txBody>
          <a:bodyPr>
            <a:normAutofit/>
          </a:bodyPr>
          <a:lstStyle/>
          <a:p>
            <a:r>
              <a:rPr lang="cs-CZ" dirty="0" smtClean="0"/>
              <a:t>2019 </a:t>
            </a:r>
            <a:r>
              <a:rPr lang="cs-CZ" dirty="0" smtClean="0"/>
              <a:t>jméno autora PPTX 6.c</a:t>
            </a:r>
            <a:endParaRPr lang="cs-CZ" dirty="0"/>
          </a:p>
        </p:txBody>
      </p:sp>
      <p:pic>
        <p:nvPicPr>
          <p:cNvPr id="1026" name="Picture 2" descr="Image result for roman šebrl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8157" y="1494237"/>
            <a:ext cx="8491275" cy="38149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448992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/>
              <a:t>Děkuji za pozornost</a:t>
            </a:r>
            <a:endParaRPr lang="cs-CZ" dirty="0"/>
          </a:p>
        </p:txBody>
      </p:sp>
      <p:pic>
        <p:nvPicPr>
          <p:cNvPr id="7" name="Zástupný symbol pro obsah 6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37343" y="2099252"/>
            <a:ext cx="5831746" cy="3644842"/>
          </a:xfrm>
        </p:spPr>
      </p:pic>
    </p:spTree>
    <p:extLst>
      <p:ext uri="{BB962C8B-B14F-4D97-AF65-F5344CB8AC3E}">
        <p14:creationId xmlns:p14="http://schemas.microsoft.com/office/powerpoint/2010/main" val="25183428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ZÁkladnÍ</a:t>
            </a:r>
            <a:r>
              <a:rPr lang="cs-CZ" dirty="0" smtClean="0"/>
              <a:t> </a:t>
            </a:r>
            <a:r>
              <a:rPr lang="cs-CZ" dirty="0" smtClean="0"/>
              <a:t>informace o </a:t>
            </a:r>
            <a:r>
              <a:rPr lang="cs-CZ" dirty="0" err="1" smtClean="0"/>
              <a:t>romanovi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71021" y="2015732"/>
            <a:ext cx="10983833" cy="3450613"/>
          </a:xfrm>
        </p:spPr>
        <p:txBody>
          <a:bodyPr/>
          <a:lstStyle/>
          <a:p>
            <a:r>
              <a:rPr lang="cs-CZ" dirty="0" smtClean="0"/>
              <a:t>n</a:t>
            </a:r>
            <a:r>
              <a:rPr lang="cs-CZ" dirty="0" smtClean="0"/>
              <a:t>arozen </a:t>
            </a:r>
            <a:r>
              <a:rPr lang="cs-CZ" dirty="0"/>
              <a:t>26. listopadu </a:t>
            </a:r>
            <a:r>
              <a:rPr lang="cs-CZ" dirty="0"/>
              <a:t>1974 </a:t>
            </a:r>
            <a:r>
              <a:rPr lang="cs-CZ" dirty="0" smtClean="0"/>
              <a:t> v Lanškrouně</a:t>
            </a:r>
            <a:endParaRPr lang="cs-CZ" dirty="0" smtClean="0"/>
          </a:p>
          <a:p>
            <a:r>
              <a:rPr lang="cs-CZ" dirty="0"/>
              <a:t>český </a:t>
            </a:r>
            <a:r>
              <a:rPr lang="cs-CZ" dirty="0">
                <a:hlinkClick r:id="rId2" tooltip="Atletický víceboj"/>
              </a:rPr>
              <a:t>atletický </a:t>
            </a:r>
            <a:r>
              <a:rPr lang="cs-CZ" dirty="0" smtClean="0">
                <a:hlinkClick r:id="rId2" tooltip="Atletický víceboj"/>
              </a:rPr>
              <a:t>vícebojař</a:t>
            </a:r>
            <a:endParaRPr lang="cs-CZ" dirty="0" smtClean="0"/>
          </a:p>
          <a:p>
            <a:r>
              <a:rPr lang="cs-CZ" dirty="0" smtClean="0">
                <a:hlinkClick r:id="rId3" tooltip="Olympijské hry"/>
              </a:rPr>
              <a:t>olympijský</a:t>
            </a:r>
            <a:r>
              <a:rPr lang="cs-CZ" dirty="0" smtClean="0"/>
              <a:t> </a:t>
            </a:r>
            <a:r>
              <a:rPr lang="cs-CZ" dirty="0"/>
              <a:t>vítěz v desetiboji </a:t>
            </a:r>
            <a:endParaRPr lang="cs-CZ" dirty="0" smtClean="0"/>
          </a:p>
          <a:p>
            <a:r>
              <a:rPr lang="cs-CZ" dirty="0"/>
              <a:t>t</a:t>
            </a:r>
            <a:r>
              <a:rPr lang="cs-CZ" dirty="0" smtClean="0"/>
              <a:t>elevizní moderátor</a:t>
            </a:r>
          </a:p>
          <a:p>
            <a:r>
              <a:rPr lang="cs-CZ" dirty="0" smtClean="0"/>
              <a:t>jako </a:t>
            </a:r>
            <a:r>
              <a:rPr lang="cs-CZ" dirty="0"/>
              <a:t>první překonal v </a:t>
            </a:r>
            <a:r>
              <a:rPr lang="cs-CZ" dirty="0">
                <a:hlinkClick r:id="rId4" tooltip="Desetiboj"/>
              </a:rPr>
              <a:t>desetiboji</a:t>
            </a:r>
            <a:r>
              <a:rPr lang="cs-CZ" dirty="0"/>
              <a:t> </a:t>
            </a:r>
            <a:r>
              <a:rPr lang="cs-CZ" dirty="0" smtClean="0"/>
              <a:t>hranici </a:t>
            </a:r>
            <a:r>
              <a:rPr lang="cs-CZ" dirty="0"/>
              <a:t>9000 bodů </a:t>
            </a:r>
            <a:endParaRPr lang="cs-CZ" dirty="0" smtClean="0"/>
          </a:p>
          <a:p>
            <a:endParaRPr lang="cs-CZ" dirty="0" smtClean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63953" y="2098444"/>
            <a:ext cx="5711668" cy="3143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165401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814082" y="789631"/>
            <a:ext cx="9603275" cy="1049235"/>
          </a:xfrm>
        </p:spPr>
        <p:txBody>
          <a:bodyPr/>
          <a:lstStyle/>
          <a:p>
            <a:pPr algn="ctr"/>
            <a:r>
              <a:rPr lang="cs-CZ" dirty="0"/>
              <a:t>Charakteristika </a:t>
            </a:r>
            <a:r>
              <a:rPr lang="cs-CZ" dirty="0" err="1" smtClean="0"/>
              <a:t>desetibojE</a:t>
            </a:r>
            <a:r>
              <a:rPr lang="cs-CZ" dirty="0"/>
              <a:t/>
            </a:r>
            <a:br>
              <a:rPr lang="cs-CZ" dirty="0"/>
            </a:b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0" y="266331"/>
            <a:ext cx="9603275" cy="3973836"/>
          </a:xfrm>
        </p:spPr>
        <p:txBody>
          <a:bodyPr>
            <a:normAutofit fontScale="25000" lnSpcReduction="20000"/>
          </a:bodyPr>
          <a:lstStyle/>
          <a:p>
            <a:pPr lvl="0"/>
            <a:r>
              <a:rPr lang="cs-CZ" sz="7200" dirty="0" smtClean="0"/>
              <a:t>První </a:t>
            </a:r>
            <a:r>
              <a:rPr lang="cs-CZ" sz="7200" dirty="0" smtClean="0"/>
              <a:t>den:</a:t>
            </a:r>
            <a:endParaRPr lang="cs-CZ" sz="7200" dirty="0"/>
          </a:p>
          <a:p>
            <a:pPr lvl="0"/>
            <a:r>
              <a:rPr lang="cs-CZ" sz="7200" dirty="0" smtClean="0"/>
              <a:t>Běh </a:t>
            </a:r>
            <a:r>
              <a:rPr lang="cs-CZ" sz="7200" dirty="0"/>
              <a:t>na 100 m</a:t>
            </a:r>
          </a:p>
          <a:p>
            <a:pPr lvl="0"/>
            <a:r>
              <a:rPr lang="cs-CZ" sz="7200" dirty="0"/>
              <a:t>Skok daleký</a:t>
            </a:r>
          </a:p>
          <a:p>
            <a:pPr lvl="0"/>
            <a:r>
              <a:rPr lang="cs-CZ" sz="7200" dirty="0"/>
              <a:t>Vrh koulí</a:t>
            </a:r>
          </a:p>
          <a:p>
            <a:pPr lvl="0"/>
            <a:r>
              <a:rPr lang="cs-CZ" sz="7200" dirty="0"/>
              <a:t>Skok vysoký</a:t>
            </a:r>
          </a:p>
          <a:p>
            <a:pPr lvl="0"/>
            <a:r>
              <a:rPr lang="cs-CZ" sz="7200" dirty="0"/>
              <a:t>Běh na 400 </a:t>
            </a:r>
            <a:r>
              <a:rPr lang="cs-CZ" sz="7200" dirty="0" smtClean="0"/>
              <a:t>m</a:t>
            </a:r>
          </a:p>
          <a:p>
            <a:pPr lvl="0"/>
            <a:endParaRPr lang="cs-CZ" sz="7200" dirty="0"/>
          </a:p>
          <a:p>
            <a:pPr lvl="0"/>
            <a:r>
              <a:rPr lang="cs-CZ" sz="7200" dirty="0" smtClean="0"/>
              <a:t>Druhý den </a:t>
            </a:r>
            <a:r>
              <a:rPr lang="cs-CZ" sz="7200" dirty="0" smtClean="0"/>
              <a:t>:</a:t>
            </a:r>
            <a:endParaRPr lang="cs-CZ" sz="7200" dirty="0" smtClean="0"/>
          </a:p>
          <a:p>
            <a:pPr lvl="0"/>
            <a:r>
              <a:rPr lang="cs-CZ" sz="7200" dirty="0"/>
              <a:t>Překážkový běh na 110 m</a:t>
            </a:r>
          </a:p>
          <a:p>
            <a:pPr lvl="0"/>
            <a:r>
              <a:rPr lang="cs-CZ" sz="7200" dirty="0"/>
              <a:t>Hod diskem</a:t>
            </a:r>
          </a:p>
          <a:p>
            <a:pPr lvl="0"/>
            <a:r>
              <a:rPr lang="cs-CZ" sz="7200" dirty="0"/>
              <a:t>Skok o tyči</a:t>
            </a:r>
          </a:p>
          <a:p>
            <a:pPr lvl="0"/>
            <a:r>
              <a:rPr lang="cs-CZ" sz="7200" dirty="0"/>
              <a:t>Hod oštěpem</a:t>
            </a:r>
          </a:p>
          <a:p>
            <a:pPr lvl="0"/>
            <a:r>
              <a:rPr lang="cs-CZ" sz="7200" dirty="0"/>
              <a:t>Běh na 1500 m</a:t>
            </a:r>
          </a:p>
          <a:p>
            <a:pPr lvl="0"/>
            <a:endParaRPr lang="cs-CZ" dirty="0" smtClean="0"/>
          </a:p>
          <a:p>
            <a:pPr lvl="0"/>
            <a:endParaRPr lang="cs-CZ" dirty="0"/>
          </a:p>
          <a:p>
            <a:endParaRPr lang="cs-CZ" dirty="0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10295" y="2015732"/>
            <a:ext cx="7741055" cy="34778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35989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/>
              <a:t>ROMANOVY </a:t>
            </a:r>
            <a:r>
              <a:rPr lang="cs-CZ" dirty="0" smtClean="0"/>
              <a:t>největší úspěchy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84085" y="2015732"/>
            <a:ext cx="5699465" cy="3450613"/>
          </a:xfrm>
        </p:spPr>
        <p:txBody>
          <a:bodyPr/>
          <a:lstStyle/>
          <a:p>
            <a:r>
              <a:rPr lang="cs-CZ" dirty="0" smtClean="0">
                <a:hlinkClick r:id="rId2" tooltip="26. květen"/>
              </a:rPr>
              <a:t>26</a:t>
            </a:r>
            <a:r>
              <a:rPr lang="cs-CZ" dirty="0">
                <a:hlinkClick r:id="rId2" tooltip="26. květen"/>
              </a:rPr>
              <a:t>.</a:t>
            </a:r>
            <a:r>
              <a:rPr lang="cs-CZ" dirty="0"/>
              <a:t> a </a:t>
            </a:r>
            <a:r>
              <a:rPr lang="cs-CZ" dirty="0">
                <a:hlinkClick r:id="rId3" tooltip="27. květen"/>
              </a:rPr>
              <a:t>27. května</a:t>
            </a:r>
            <a:r>
              <a:rPr lang="cs-CZ" dirty="0"/>
              <a:t> </a:t>
            </a:r>
            <a:r>
              <a:rPr lang="cs-CZ" dirty="0">
                <a:hlinkClick r:id="rId4" tooltip="2001"/>
              </a:rPr>
              <a:t>2001</a:t>
            </a:r>
            <a:r>
              <a:rPr lang="cs-CZ" dirty="0"/>
              <a:t> vytvořil </a:t>
            </a:r>
            <a:r>
              <a:rPr lang="cs-CZ" dirty="0" smtClean="0"/>
              <a:t>v </a:t>
            </a:r>
            <a:r>
              <a:rPr lang="cs-CZ" dirty="0" err="1">
                <a:hlinkClick r:id="rId5" tooltip="Götzis"/>
              </a:rPr>
              <a:t>Götzisu</a:t>
            </a:r>
            <a:r>
              <a:rPr lang="cs-CZ" dirty="0"/>
              <a:t> </a:t>
            </a:r>
            <a:r>
              <a:rPr lang="cs-CZ" dirty="0">
                <a:hlinkClick r:id="rId6" tooltip="Světové rekordy v atletice"/>
              </a:rPr>
              <a:t>světový rekord</a:t>
            </a:r>
            <a:r>
              <a:rPr lang="cs-CZ" dirty="0"/>
              <a:t> nepřekonaný dalších jedenáct let (vzal mu jej teprve Američan </a:t>
            </a:r>
            <a:r>
              <a:rPr lang="cs-CZ" dirty="0" err="1">
                <a:hlinkClick r:id="rId7" tooltip="Ashton Eaton"/>
              </a:rPr>
              <a:t>Ashton</a:t>
            </a:r>
            <a:r>
              <a:rPr lang="cs-CZ" dirty="0">
                <a:hlinkClick r:id="rId7" tooltip="Ashton Eaton"/>
              </a:rPr>
              <a:t> </a:t>
            </a:r>
            <a:r>
              <a:rPr lang="cs-CZ" dirty="0" err="1">
                <a:hlinkClick r:id="rId7" tooltip="Ashton Eaton"/>
              </a:rPr>
              <a:t>Eaton</a:t>
            </a:r>
            <a:r>
              <a:rPr lang="cs-CZ" dirty="0"/>
              <a:t> v červnu roku </a:t>
            </a:r>
            <a:r>
              <a:rPr lang="cs-CZ" dirty="0">
                <a:hlinkClick r:id="rId8" tooltip="2012"/>
              </a:rPr>
              <a:t>2012</a:t>
            </a:r>
            <a:r>
              <a:rPr lang="cs-CZ" dirty="0"/>
              <a:t> výkonem 9039 bodů). </a:t>
            </a:r>
            <a:endParaRPr lang="cs-CZ" dirty="0"/>
          </a:p>
          <a:p>
            <a:r>
              <a:rPr lang="cs-CZ" dirty="0" smtClean="0"/>
              <a:t>a</a:t>
            </a:r>
            <a:r>
              <a:rPr lang="cs-CZ" dirty="0" smtClean="0"/>
              <a:t>tlet </a:t>
            </a:r>
            <a:r>
              <a:rPr lang="cs-CZ" dirty="0"/>
              <a:t>roku - 1. místo 2002 </a:t>
            </a:r>
            <a:endParaRPr lang="cs-CZ" dirty="0" smtClean="0"/>
          </a:p>
          <a:p>
            <a:r>
              <a:rPr lang="cs-CZ" dirty="0"/>
              <a:t>armádní sportovec roku - 3. místo 2005 </a:t>
            </a:r>
          </a:p>
          <a:p>
            <a:endParaRPr lang="cs-CZ" dirty="0"/>
          </a:p>
          <a:p>
            <a:endParaRPr lang="cs-CZ" dirty="0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30289" y="1910737"/>
            <a:ext cx="5490903" cy="36606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62855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i="1" dirty="0" smtClean="0"/>
              <a:t>ZE SPORTOVNÍHO ŽIVOTA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i="1" dirty="0"/>
              <a:t>Šebrle už není světovým rekordmanem v </a:t>
            </a:r>
            <a:r>
              <a:rPr lang="cs-CZ" i="1" dirty="0" smtClean="0"/>
              <a:t>desetiboji</a:t>
            </a:r>
          </a:p>
          <a:p>
            <a:endParaRPr lang="cs-CZ" i="1" dirty="0"/>
          </a:p>
          <a:p>
            <a:r>
              <a:rPr lang="cs-CZ" i="1" dirty="0"/>
              <a:t>p</a:t>
            </a:r>
            <a:r>
              <a:rPr lang="cs-CZ" i="1" dirty="0" smtClean="0"/>
              <a:t>řekonal </a:t>
            </a:r>
            <a:r>
              <a:rPr lang="cs-CZ" i="1" dirty="0"/>
              <a:t>ho </a:t>
            </a:r>
            <a:r>
              <a:rPr lang="cs-CZ" i="1" dirty="0" err="1" smtClean="0"/>
              <a:t>Eaton</a:t>
            </a:r>
            <a:endParaRPr lang="cs-CZ" i="1" dirty="0" smtClean="0"/>
          </a:p>
          <a:p>
            <a:endParaRPr lang="cs-CZ" i="1" dirty="0"/>
          </a:p>
          <a:p>
            <a:r>
              <a:rPr lang="cs-CZ" i="1" dirty="0"/>
              <a:t>r</a:t>
            </a:r>
            <a:r>
              <a:rPr lang="cs-CZ" i="1" dirty="0" smtClean="0"/>
              <a:t>ekord </a:t>
            </a:r>
            <a:r>
              <a:rPr lang="cs-CZ" i="1" dirty="0"/>
              <a:t>českého atleta vylepšil o třináct bodů. </a:t>
            </a:r>
            <a:endParaRPr lang="cs-CZ" i="1" dirty="0" smtClean="0"/>
          </a:p>
          <a:p>
            <a:endParaRPr lang="cs-CZ" i="1" dirty="0"/>
          </a:p>
          <a:p>
            <a:r>
              <a:rPr lang="cs-CZ" i="1" dirty="0"/>
              <a:t>m</a:t>
            </a:r>
            <a:r>
              <a:rPr lang="cs-CZ" i="1" dirty="0" smtClean="0"/>
              <a:t>aximum </a:t>
            </a:r>
            <a:r>
              <a:rPr lang="cs-CZ" i="1" dirty="0"/>
              <a:t>lidských možností nyní symbolizuje cifra 9 039</a:t>
            </a:r>
            <a:endParaRPr lang="cs-CZ" dirty="0"/>
          </a:p>
          <a:p>
            <a:endParaRPr lang="cs-CZ" i="1" dirty="0" smtClean="0"/>
          </a:p>
          <a:p>
            <a:endParaRPr lang="cs-CZ" i="1" dirty="0"/>
          </a:p>
          <a:p>
            <a:endParaRPr lang="cs-CZ" dirty="0" smtClean="0"/>
          </a:p>
          <a:p>
            <a:pPr marL="0" indent="0">
              <a:buNone/>
            </a:pPr>
            <a:endParaRPr lang="cs-CZ" dirty="0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04993" y="2015732"/>
            <a:ext cx="4325253" cy="30801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19931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Zajímavosti ze života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77554" y="2015732"/>
            <a:ext cx="6897950" cy="3450613"/>
          </a:xfrm>
        </p:spPr>
        <p:txBody>
          <a:bodyPr/>
          <a:lstStyle/>
          <a:p>
            <a:r>
              <a:rPr lang="cs-CZ" dirty="0"/>
              <a:t>s</a:t>
            </a:r>
            <a:r>
              <a:rPr lang="cs-CZ" dirty="0" smtClean="0"/>
              <a:t>e </a:t>
            </a:r>
            <a:r>
              <a:rPr lang="cs-CZ" dirty="0"/>
              <a:t>sportem začal ve svém rodišti jako </a:t>
            </a:r>
            <a:r>
              <a:rPr lang="cs-CZ" dirty="0" smtClean="0"/>
              <a:t>fotbalista</a:t>
            </a:r>
          </a:p>
          <a:p>
            <a:endParaRPr lang="cs-CZ" dirty="0"/>
          </a:p>
          <a:p>
            <a:r>
              <a:rPr lang="cs-CZ" dirty="0"/>
              <a:t>t</a:t>
            </a:r>
            <a:r>
              <a:rPr lang="cs-CZ" dirty="0" smtClean="0"/>
              <a:t>omuto </a:t>
            </a:r>
            <a:r>
              <a:rPr lang="cs-CZ" dirty="0"/>
              <a:t>sportu se věnoval až do svých devatenácti </a:t>
            </a:r>
            <a:r>
              <a:rPr lang="cs-CZ" dirty="0" smtClean="0"/>
              <a:t>let</a:t>
            </a:r>
            <a:endParaRPr lang="cs-CZ" dirty="0" smtClean="0"/>
          </a:p>
          <a:p>
            <a:endParaRPr lang="cs-CZ" dirty="0"/>
          </a:p>
          <a:p>
            <a:r>
              <a:rPr lang="cs-CZ" dirty="0"/>
              <a:t>o</a:t>
            </a:r>
            <a:r>
              <a:rPr lang="cs-CZ" dirty="0" smtClean="0"/>
              <a:t>d </a:t>
            </a:r>
            <a:r>
              <a:rPr lang="cs-CZ" dirty="0"/>
              <a:t>roku 1996 je členem Dukly Praha.</a:t>
            </a:r>
          </a:p>
          <a:p>
            <a:endParaRPr lang="cs-CZ" b="1" dirty="0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29778" y="2266113"/>
            <a:ext cx="5053191" cy="31824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18590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443884" y="1443841"/>
            <a:ext cx="7324078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400" u="sng" dirty="0" smtClean="0">
                <a:solidFill>
                  <a:srgbClr val="FF0000"/>
                </a:solidFill>
              </a:rPr>
              <a:t>Ulitý start </a:t>
            </a:r>
            <a:r>
              <a:rPr lang="cs-CZ" sz="2400" u="sng" dirty="0" smtClean="0"/>
              <a:t>-</a:t>
            </a:r>
            <a:r>
              <a:rPr lang="cs-CZ" sz="2400" dirty="0" smtClean="0"/>
              <a:t> </a:t>
            </a:r>
            <a:r>
              <a:rPr lang="cs-CZ" sz="2400" dirty="0"/>
              <a:t>je situace, kdy závodník vystartuje před startovním </a:t>
            </a:r>
            <a:r>
              <a:rPr lang="cs-CZ" sz="2400" dirty="0" smtClean="0"/>
              <a:t>signálem</a:t>
            </a:r>
          </a:p>
          <a:p>
            <a:r>
              <a:rPr lang="cs-CZ" sz="2400" dirty="0" smtClean="0">
                <a:hlinkClick r:id="rId2" tooltip="Penalizace"/>
              </a:rPr>
              <a:t>Penalizace</a:t>
            </a:r>
            <a:r>
              <a:rPr lang="cs-CZ" sz="2400" dirty="0" smtClean="0"/>
              <a:t> - následuje za ulití startu</a:t>
            </a:r>
            <a:endParaRPr lang="cs-CZ" sz="2400" dirty="0"/>
          </a:p>
          <a:p>
            <a:r>
              <a:rPr lang="cs-CZ" sz="2400" dirty="0" smtClean="0">
                <a:hlinkClick r:id="rId3" tooltip="Diskvalifikace"/>
              </a:rPr>
              <a:t>Diskvalifikace</a:t>
            </a:r>
            <a:r>
              <a:rPr lang="cs-CZ" sz="2400" dirty="0" smtClean="0"/>
              <a:t> – </a:t>
            </a:r>
            <a:r>
              <a:rPr lang="cs-CZ" sz="2000" dirty="0" smtClean="0"/>
              <a:t>největší</a:t>
            </a:r>
            <a:r>
              <a:rPr lang="cs-CZ" sz="2400" dirty="0" smtClean="0"/>
              <a:t> možný postih. Zda </a:t>
            </a:r>
            <a:r>
              <a:rPr lang="cs-CZ" sz="2400" dirty="0"/>
              <a:t>k ulití došlo, je sledováno elektronickými </a:t>
            </a:r>
            <a:r>
              <a:rPr lang="cs-CZ" sz="2400" dirty="0">
                <a:hlinkClick r:id="rId4" tooltip="Čidlo"/>
              </a:rPr>
              <a:t>čidly</a:t>
            </a:r>
            <a:r>
              <a:rPr lang="cs-CZ" sz="2400" dirty="0"/>
              <a:t> zabudovanými přímo do </a:t>
            </a:r>
            <a:r>
              <a:rPr lang="cs-CZ" sz="2400" dirty="0">
                <a:hlinkClick r:id="rId5" tooltip="Startovní blok (stránka neexistuje)"/>
              </a:rPr>
              <a:t>startovních bloků</a:t>
            </a:r>
            <a:r>
              <a:rPr lang="cs-CZ" sz="2400" dirty="0"/>
              <a:t>. </a:t>
            </a:r>
            <a:endParaRPr lang="cs-CZ" sz="2400" dirty="0" smtClean="0"/>
          </a:p>
          <a:p>
            <a:r>
              <a:rPr lang="cs-CZ" sz="2400" dirty="0" smtClean="0"/>
              <a:t>V </a:t>
            </a:r>
            <a:r>
              <a:rPr lang="cs-CZ" sz="2400" dirty="0">
                <a:hlinkClick r:id="rId6" tooltip="Lehká atletika"/>
              </a:rPr>
              <a:t>lehké atletice</a:t>
            </a:r>
            <a:r>
              <a:rPr lang="cs-CZ" sz="2400" dirty="0"/>
              <a:t> je za ulitou považována </a:t>
            </a:r>
            <a:r>
              <a:rPr lang="cs-CZ" sz="2400" dirty="0">
                <a:hlinkClick r:id="rId7" tooltip="Startovní reakce (stránka neexistuje)"/>
              </a:rPr>
              <a:t>startovní reakce</a:t>
            </a:r>
            <a:r>
              <a:rPr lang="cs-CZ" sz="2400" dirty="0"/>
              <a:t> pod 0,10 </a:t>
            </a:r>
            <a:r>
              <a:rPr lang="cs-CZ" sz="2400" dirty="0">
                <a:hlinkClick r:id="rId8" tooltip="Sekunda"/>
              </a:rPr>
              <a:t>sekundy</a:t>
            </a:r>
            <a:r>
              <a:rPr lang="cs-CZ" sz="2400" dirty="0"/>
              <a:t> </a:t>
            </a:r>
            <a:r>
              <a:rPr lang="cs-CZ" sz="2400" dirty="0" smtClean="0"/>
              <a:t>a </a:t>
            </a:r>
            <a:r>
              <a:rPr lang="cs-CZ" sz="2400" dirty="0"/>
              <a:t>jde tedy o začátek pohybu již před výstřelem </a:t>
            </a:r>
            <a:r>
              <a:rPr lang="cs-CZ" sz="2400" dirty="0">
                <a:hlinkClick r:id="rId9" tooltip="Startovní pistole (stránka neexistuje)"/>
              </a:rPr>
              <a:t>startovní pistole</a:t>
            </a:r>
            <a:r>
              <a:rPr lang="cs-CZ" sz="2400" dirty="0"/>
              <a:t>. </a:t>
            </a:r>
            <a:endParaRPr lang="cs-CZ" sz="2400" dirty="0" smtClean="0"/>
          </a:p>
          <a:p>
            <a:r>
              <a:rPr lang="cs-CZ" sz="2400" dirty="0" smtClean="0"/>
              <a:t>Ještě </a:t>
            </a:r>
            <a:r>
              <a:rPr lang="cs-CZ" sz="2400" dirty="0"/>
              <a:t>na </a:t>
            </a:r>
            <a:r>
              <a:rPr lang="cs-CZ" sz="2400" dirty="0">
                <a:hlinkClick r:id="rId10" tooltip="Letní olympijské hry"/>
              </a:rPr>
              <a:t>olympijských hrách</a:t>
            </a:r>
            <a:r>
              <a:rPr lang="cs-CZ" sz="2400" dirty="0"/>
              <a:t> v </a:t>
            </a:r>
            <a:r>
              <a:rPr lang="cs-CZ" sz="2400" dirty="0">
                <a:hlinkClick r:id="rId11" tooltip="St. Louis"/>
              </a:rPr>
              <a:t>St. Louis</a:t>
            </a:r>
            <a:r>
              <a:rPr lang="cs-CZ" sz="2400" dirty="0"/>
              <a:t> roku </a:t>
            </a:r>
            <a:r>
              <a:rPr lang="cs-CZ" sz="2400" dirty="0">
                <a:hlinkClick r:id="rId12" tooltip="Letní olympijské hry 1904"/>
              </a:rPr>
              <a:t>1904</a:t>
            </a:r>
            <a:r>
              <a:rPr lang="cs-CZ" sz="2400" dirty="0"/>
              <a:t> sprinter, který ulil start, musel ustoupit o dva </a:t>
            </a:r>
            <a:r>
              <a:rPr lang="cs-CZ" sz="2400" dirty="0">
                <a:hlinkClick r:id="rId13" tooltip="Metr"/>
              </a:rPr>
              <a:t>metry</a:t>
            </a:r>
            <a:r>
              <a:rPr lang="cs-CZ" sz="2400" dirty="0"/>
              <a:t> za startovní čáru. </a:t>
            </a:r>
            <a:endParaRPr lang="cs-CZ" sz="2400" dirty="0"/>
          </a:p>
        </p:txBody>
      </p:sp>
      <p:sp>
        <p:nvSpPr>
          <p:cNvPr id="3" name="TextovéPole 2"/>
          <p:cNvSpPr txBox="1"/>
          <p:nvPr/>
        </p:nvSpPr>
        <p:spPr>
          <a:xfrm>
            <a:off x="2610035" y="381740"/>
            <a:ext cx="67647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600" dirty="0" smtClean="0"/>
              <a:t>ODBORNÉ TERMÍNY</a:t>
            </a:r>
            <a:endParaRPr lang="cs-CZ" sz="3600" dirty="0"/>
          </a:p>
        </p:txBody>
      </p:sp>
      <p:sp>
        <p:nvSpPr>
          <p:cNvPr id="4" name="AutoShape 2" descr="Image result for ULITÝ START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  <p:sp>
        <p:nvSpPr>
          <p:cNvPr id="5" name="AutoShape 4" descr="Image result for ULITÝ START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  <p:pic>
        <p:nvPicPr>
          <p:cNvPr id="2054" name="Picture 6" descr="https://img.ihned.cz/attachment.php/790/33184790/stv345BDFGHIJMNOl6PQWcehyzSU2AVn/820x615x2251/a_a_ua_a_la_a_sa_a_a_Sa_a_c_a_a_la_a_l_-c_LdL_a_TUsain_Bolt_Flying_start_.jpg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82862" y="1849315"/>
            <a:ext cx="3713105" cy="27848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702892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Otázky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Kde se </a:t>
            </a:r>
            <a:r>
              <a:rPr lang="cs-CZ" dirty="0" smtClean="0"/>
              <a:t>narodil </a:t>
            </a:r>
            <a:r>
              <a:rPr lang="cs-CZ" dirty="0"/>
              <a:t>Roman </a:t>
            </a:r>
            <a:r>
              <a:rPr lang="cs-CZ" dirty="0" smtClean="0"/>
              <a:t>Šebrle?</a:t>
            </a:r>
            <a:endParaRPr lang="cs-CZ" dirty="0"/>
          </a:p>
          <a:p>
            <a:r>
              <a:rPr lang="cs-CZ" dirty="0" smtClean="0"/>
              <a:t>Jaké disciplíny zahrnuje desetiboj?</a:t>
            </a:r>
            <a:endParaRPr lang="cs-CZ" dirty="0"/>
          </a:p>
          <a:p>
            <a:r>
              <a:rPr lang="cs-CZ" dirty="0" smtClean="0"/>
              <a:t>Jaký je Romanův největší úspěch?</a:t>
            </a:r>
            <a:endParaRPr lang="cs-CZ" dirty="0"/>
          </a:p>
          <a:p>
            <a:r>
              <a:rPr lang="cs-CZ" dirty="0" smtClean="0"/>
              <a:t>Co je ulitý start?</a:t>
            </a:r>
          </a:p>
          <a:p>
            <a:r>
              <a:rPr lang="cs-CZ" dirty="0" smtClean="0"/>
              <a:t>Jak se ulitý start pozná?</a:t>
            </a:r>
          </a:p>
          <a:p>
            <a:r>
              <a:rPr lang="cs-CZ" dirty="0" smtClean="0"/>
              <a:t>Kdo překonal </a:t>
            </a:r>
            <a:r>
              <a:rPr lang="cs-CZ" dirty="0"/>
              <a:t>R</a:t>
            </a:r>
            <a:r>
              <a:rPr lang="cs-CZ" dirty="0" smtClean="0"/>
              <a:t>omanův světový rekord?</a:t>
            </a:r>
            <a:endParaRPr lang="cs-CZ" dirty="0" smtClean="0"/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endParaRPr lang="cs-CZ" dirty="0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73662" y="2015732"/>
            <a:ext cx="5069149" cy="38760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6797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2547891" y="585926"/>
            <a:ext cx="440332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dirty="0" smtClean="0"/>
              <a:t>ZDROJE INFORMACÍ</a:t>
            </a:r>
            <a:endParaRPr lang="cs-CZ" sz="2800" dirty="0"/>
          </a:p>
        </p:txBody>
      </p:sp>
      <p:sp>
        <p:nvSpPr>
          <p:cNvPr id="3" name="TextovéPole 2"/>
          <p:cNvSpPr txBox="1"/>
          <p:nvPr/>
        </p:nvSpPr>
        <p:spPr>
          <a:xfrm>
            <a:off x="976544" y="1455938"/>
            <a:ext cx="10182687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>
                <a:hlinkClick r:id="rId2"/>
              </a:rPr>
              <a:t>https://cs.wikipedia.org/wiki/Roman_%</a:t>
            </a:r>
            <a:r>
              <a:rPr lang="cs-CZ" dirty="0" smtClean="0">
                <a:hlinkClick r:id="rId2"/>
              </a:rPr>
              <a:t>C5%A0ebrle</a:t>
            </a:r>
            <a:endParaRPr lang="cs-CZ" dirty="0" smtClean="0"/>
          </a:p>
          <a:p>
            <a:endParaRPr lang="cs-CZ" dirty="0"/>
          </a:p>
          <a:p>
            <a:r>
              <a:rPr lang="cs-CZ" dirty="0">
                <a:hlinkClick r:id="rId3"/>
              </a:rPr>
              <a:t>https://www.atletika.cz/reprezentace/medailony-atletu/roman-sebrle1</a:t>
            </a:r>
            <a:r>
              <a:rPr lang="cs-CZ" dirty="0" smtClean="0">
                <a:hlinkClick r:id="rId3"/>
              </a:rPr>
              <a:t>/</a:t>
            </a:r>
            <a:endParaRPr lang="cs-CZ" dirty="0" smtClean="0"/>
          </a:p>
          <a:p>
            <a:r>
              <a:rPr lang="cs-CZ" dirty="0">
                <a:hlinkClick r:id="rId4"/>
              </a:rPr>
              <a:t>https://</a:t>
            </a:r>
            <a:r>
              <a:rPr lang="cs-CZ" dirty="0" smtClean="0">
                <a:hlinkClick r:id="rId4"/>
              </a:rPr>
              <a:t>www.irozhlas.cz/sport/atletika/roman-sebrle-medaile-odmena-desetiboj-narozeniny-prohlaseni_1911261857_mim</a:t>
            </a:r>
            <a:endParaRPr lang="cs-CZ" dirty="0" smtClean="0"/>
          </a:p>
          <a:p>
            <a:r>
              <a:rPr lang="cs-CZ" dirty="0">
                <a:hlinkClick r:id="rId5"/>
              </a:rPr>
              <a:t>https://</a:t>
            </a:r>
            <a:r>
              <a:rPr lang="cs-CZ" dirty="0" smtClean="0">
                <a:hlinkClick r:id="rId5"/>
              </a:rPr>
              <a:t>www.irozhlas.cz/fotogalerie/8115337?fid=9137506</a:t>
            </a:r>
            <a:endParaRPr lang="cs-CZ" dirty="0" smtClean="0"/>
          </a:p>
          <a:p>
            <a:r>
              <a:rPr lang="cs-CZ" dirty="0">
                <a:hlinkClick r:id="rId6"/>
              </a:rPr>
              <a:t>https://www.facebook.com/FTVPrima/photos/a.261052850633140/3308109109260817/?</a:t>
            </a:r>
            <a:r>
              <a:rPr lang="cs-CZ" dirty="0" smtClean="0">
                <a:hlinkClick r:id="rId6"/>
              </a:rPr>
              <a:t>type=3</a:t>
            </a:r>
            <a:endParaRPr lang="cs-CZ" dirty="0" smtClean="0"/>
          </a:p>
          <a:p>
            <a:r>
              <a:rPr lang="cs-CZ" dirty="0">
                <a:hlinkClick r:id="rId7"/>
              </a:rPr>
              <a:t>https://</a:t>
            </a:r>
            <a:r>
              <a:rPr lang="cs-CZ" dirty="0" smtClean="0">
                <a:hlinkClick r:id="rId7"/>
              </a:rPr>
              <a:t>stars24.cz/celebrity/ceske-celebrity/17942-roman-sebrle-v-karantene-vystavil-kolegy-nebezpeci-nakazy</a:t>
            </a:r>
            <a:endParaRPr lang="cs-CZ" dirty="0" smtClean="0"/>
          </a:p>
          <a:p>
            <a:r>
              <a:rPr lang="cs-CZ" dirty="0"/>
              <a:t>https://www.google.com/search?q=Roman+Šebrle&amp;client=firefox-b-e&amp;source=lnms&amp;tbm=isch&amp;sa=X&amp;ved=2ahUKEwj98qWR_pHoAhXLCuwKHWJ6DRwQ</a:t>
            </a:r>
          </a:p>
        </p:txBody>
      </p:sp>
    </p:spTree>
    <p:extLst>
      <p:ext uri="{BB962C8B-B14F-4D97-AF65-F5344CB8AC3E}">
        <p14:creationId xmlns:p14="http://schemas.microsoft.com/office/powerpoint/2010/main" val="9286122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TM10001114[[fn=Galerie]]</Template>
  <TotalTime>96</TotalTime>
  <Words>316</Words>
  <Application>Microsoft Office PowerPoint</Application>
  <PresentationFormat>Vlastní</PresentationFormat>
  <Paragraphs>72</Paragraphs>
  <Slides>10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10</vt:i4>
      </vt:variant>
    </vt:vector>
  </HeadingPairs>
  <TitlesOfParts>
    <vt:vector size="11" baseType="lpstr">
      <vt:lpstr>Gallery</vt:lpstr>
      <vt:lpstr>Roman šebrle</vt:lpstr>
      <vt:lpstr>ZÁkladnÍ informace o romanovi</vt:lpstr>
      <vt:lpstr>Charakteristika desetibojE </vt:lpstr>
      <vt:lpstr>ROMANOVY největší úspěchy</vt:lpstr>
      <vt:lpstr>ZE SPORTOVNÍHO ŽIVOTA</vt:lpstr>
      <vt:lpstr>Zajímavosti ze života</vt:lpstr>
      <vt:lpstr>Prezentace aplikace PowerPoint</vt:lpstr>
      <vt:lpstr>Otázky</vt:lpstr>
      <vt:lpstr>Prezentace aplikace PowerPoint</vt:lpstr>
      <vt:lpstr>Děkuji za pozornost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Roman šebrle</dc:title>
  <dc:creator>Černohorský Adam</dc:creator>
  <cp:lastModifiedBy>Beranová Karla</cp:lastModifiedBy>
  <cp:revision>10</cp:revision>
  <dcterms:created xsi:type="dcterms:W3CDTF">2020-03-09T11:46:40Z</dcterms:created>
  <dcterms:modified xsi:type="dcterms:W3CDTF">2020-03-11T08:36:09Z</dcterms:modified>
</cp:coreProperties>
</file>