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44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4453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5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192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984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83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13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5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10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482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778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A1104-58FF-4299-943F-BCEF0202AECF}" type="datetimeFigureOut">
              <a:rPr lang="cs-CZ" smtClean="0"/>
              <a:t>11.03.2020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99135-977C-41CA-BE1F-5DF533B25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618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20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>
          <a:xfrm>
            <a:off x="1847528" y="404664"/>
            <a:ext cx="5616624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33CC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cs-CZ" sz="4800" b="1" dirty="0">
                <a:solidFill>
                  <a:srgbClr val="E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KARBONYLOVÉ SLOUČENINY</a:t>
            </a:r>
            <a:endParaRPr lang="cs-CZ" sz="4800" b="1" dirty="0">
              <a:solidFill>
                <a:srgbClr val="E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3503712" y="2492896"/>
            <a:ext cx="6912768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cs-CZ" sz="4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ALDEHYDY A KETONY</a:t>
            </a:r>
            <a:endParaRPr lang="cs-CZ" sz="48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6" name="Picture 2" descr="http://cs.swewe.com/upimage/c2/32/c2327c0078929551486c402d36c5bb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4232" y="260648"/>
            <a:ext cx="2092306" cy="2016224"/>
          </a:xfrm>
          <a:prstGeom prst="rect">
            <a:avLst/>
          </a:prstGeom>
          <a:noFill/>
        </p:spPr>
      </p:pic>
      <p:pic>
        <p:nvPicPr>
          <p:cNvPr id="1028" name="Picture 4" descr="http://www.studiumchemie.cz/databaze_pokusu/img/Brady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44072" y="3825044"/>
            <a:ext cx="3672408" cy="27543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0166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512" y="260648"/>
            <a:ext cx="8604448" cy="838200"/>
          </a:xfrm>
          <a:solidFill>
            <a:srgbClr val="FFDE75"/>
          </a:solidFill>
          <a:ln>
            <a:solidFill>
              <a:srgbClr val="C00000"/>
            </a:solidFill>
          </a:ln>
        </p:spPr>
        <p:txBody>
          <a:bodyPr/>
          <a:lstStyle/>
          <a:p>
            <a:pPr eaLnBrk="1" hangingPunct="1"/>
            <a:r>
              <a:rPr lang="cs-CZ" sz="4000" b="1" dirty="0">
                <a:solidFill>
                  <a:srgbClr val="CC0000"/>
                </a:solidFill>
                <a:latin typeface="Arial" charset="0"/>
              </a:rPr>
              <a:t>KARBONYLOVÉ SLOUČENINY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847528" y="1412777"/>
            <a:ext cx="597666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cs-CZ" sz="3600" dirty="0">
                <a:latin typeface="Arial" charset="0"/>
              </a:rPr>
              <a:t> </a:t>
            </a:r>
            <a:r>
              <a:rPr lang="cs-CZ" sz="2800" dirty="0">
                <a:latin typeface="Arial" charset="0"/>
              </a:rPr>
              <a:t>karbonylové sloučeniny obsahují</a:t>
            </a:r>
            <a:endParaRPr lang="cs-CZ" sz="2800" dirty="0">
              <a:latin typeface="Arial" charset="0"/>
            </a:endParaRPr>
          </a:p>
          <a:p>
            <a:r>
              <a:rPr lang="cs-CZ" sz="2800" dirty="0">
                <a:latin typeface="Arial" charset="0"/>
              </a:rPr>
              <a:t>  </a:t>
            </a:r>
            <a:r>
              <a:rPr lang="cs-CZ" sz="2800" dirty="0">
                <a:latin typeface="Arial" charset="0"/>
              </a:rPr>
              <a:t> </a:t>
            </a:r>
            <a:r>
              <a:rPr lang="cs-CZ" sz="2800" b="1" dirty="0">
                <a:solidFill>
                  <a:srgbClr val="C00000"/>
                </a:solidFill>
                <a:latin typeface="Arial" charset="0"/>
              </a:rPr>
              <a:t>karbonylovou skupinu</a:t>
            </a:r>
          </a:p>
          <a:p>
            <a:endParaRPr lang="cs-CZ" sz="2800" b="1" dirty="0">
              <a:solidFill>
                <a:srgbClr val="C00000"/>
              </a:solidFill>
              <a:latin typeface="Arial" charset="0"/>
            </a:endParaRPr>
          </a:p>
          <a:p>
            <a:endParaRPr lang="cs-CZ" sz="2800" b="1" dirty="0">
              <a:solidFill>
                <a:srgbClr val="C00000"/>
              </a:solidFill>
              <a:latin typeface="Arial" charset="0"/>
            </a:endParaRPr>
          </a:p>
          <a:p>
            <a:r>
              <a:rPr lang="cs-CZ" sz="2800" b="1" dirty="0">
                <a:solidFill>
                  <a:srgbClr val="7030A0"/>
                </a:solidFill>
                <a:latin typeface="Arial" charset="0"/>
              </a:rPr>
              <a:t>Aldehydy </a:t>
            </a:r>
            <a:r>
              <a:rPr lang="cs-CZ" sz="2800" dirty="0">
                <a:solidFill>
                  <a:srgbClr val="7030A0"/>
                </a:solidFill>
                <a:latin typeface="Arial" charset="0"/>
              </a:rPr>
              <a:t>-</a:t>
            </a:r>
            <a:r>
              <a:rPr lang="cs-CZ" sz="28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cs-CZ" sz="2800" dirty="0">
                <a:latin typeface="Arial" charset="0"/>
              </a:rPr>
              <a:t>karbonylovou skupinu </a:t>
            </a:r>
          </a:p>
          <a:p>
            <a:r>
              <a:rPr lang="cs-CZ" sz="2800" dirty="0">
                <a:latin typeface="Arial" charset="0"/>
              </a:rPr>
              <a:t>                    mají na konci</a:t>
            </a:r>
          </a:p>
          <a:p>
            <a:endParaRPr lang="cs-CZ" sz="2800" dirty="0">
              <a:solidFill>
                <a:srgbClr val="7030A0"/>
              </a:solidFill>
              <a:latin typeface="Arial" charset="0"/>
            </a:endParaRPr>
          </a:p>
          <a:p>
            <a:endParaRPr lang="cs-CZ" sz="2800" dirty="0">
              <a:solidFill>
                <a:srgbClr val="7030A0"/>
              </a:solidFill>
              <a:latin typeface="Arial" charset="0"/>
            </a:endParaRPr>
          </a:p>
          <a:p>
            <a:r>
              <a:rPr lang="cs-CZ" sz="2800" b="1" dirty="0">
                <a:solidFill>
                  <a:srgbClr val="7030A0"/>
                </a:solidFill>
                <a:latin typeface="Arial" charset="0"/>
              </a:rPr>
              <a:t>Ketony </a:t>
            </a:r>
            <a:r>
              <a:rPr lang="cs-CZ" sz="2800" dirty="0">
                <a:solidFill>
                  <a:srgbClr val="7030A0"/>
                </a:solidFill>
                <a:latin typeface="Arial" charset="0"/>
              </a:rPr>
              <a:t>–</a:t>
            </a:r>
            <a:r>
              <a:rPr lang="cs-CZ" sz="28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cs-CZ" sz="2800" dirty="0">
                <a:latin typeface="Arial" charset="0"/>
              </a:rPr>
              <a:t>karbonylovou skupinu </a:t>
            </a:r>
          </a:p>
          <a:p>
            <a:r>
              <a:rPr lang="cs-CZ" sz="2800" dirty="0">
                <a:latin typeface="Arial" charset="0"/>
              </a:rPr>
              <a:t>                 mají uprostřed</a:t>
            </a:r>
            <a:endParaRPr lang="cs-CZ" sz="3000" b="1" dirty="0">
              <a:solidFill>
                <a:srgbClr val="C00000"/>
              </a:solidFill>
              <a:latin typeface="Arial" charset="0"/>
            </a:endParaRPr>
          </a:p>
        </p:txBody>
      </p:sp>
      <p:pic>
        <p:nvPicPr>
          <p:cNvPr id="9218" name="Picture 2" descr="http://www.oskole.sk/userfiles/image/ch%C3%A9mia/MO/karbonylzl/karbo1.gif"/>
          <p:cNvPicPr>
            <a:picLocks noChangeAspect="1" noChangeArrowheads="1"/>
          </p:cNvPicPr>
          <p:nvPr/>
        </p:nvPicPr>
        <p:blipFill>
          <a:blip r:embed="rId2" cstate="print"/>
          <a:srcRect t="14880" r="29421" b="20832"/>
          <a:stretch>
            <a:fillRect/>
          </a:stretch>
        </p:blipFill>
        <p:spPr bwMode="auto">
          <a:xfrm>
            <a:off x="7608168" y="1412776"/>
            <a:ext cx="1871128" cy="1296144"/>
          </a:xfrm>
          <a:prstGeom prst="rect">
            <a:avLst/>
          </a:prstGeom>
          <a:noFill/>
        </p:spPr>
      </p:pic>
      <p:pic>
        <p:nvPicPr>
          <p:cNvPr id="9219" name="Picture 3" descr="C:\Users\marsik\Desktop\ald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8169" y="3212976"/>
            <a:ext cx="1744575" cy="1368152"/>
          </a:xfrm>
          <a:prstGeom prst="rect">
            <a:avLst/>
          </a:prstGeom>
          <a:noFill/>
        </p:spPr>
      </p:pic>
      <p:pic>
        <p:nvPicPr>
          <p:cNvPr id="9220" name="Picture 4" descr="C:\Users\marsik\Desktop\ke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2144" y="5301209"/>
            <a:ext cx="1944216" cy="13061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013886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703512" y="1412777"/>
            <a:ext cx="8784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cs-CZ" sz="3600" dirty="0">
                <a:latin typeface="Arial" charset="0"/>
              </a:rPr>
              <a:t> </a:t>
            </a:r>
            <a:r>
              <a:rPr lang="cs-CZ" sz="2800" dirty="0">
                <a:latin typeface="Arial" charset="0"/>
              </a:rPr>
              <a:t>název aldehydu se tvoří tak, že k názvu uhlovodíku </a:t>
            </a:r>
          </a:p>
          <a:p>
            <a:r>
              <a:rPr lang="cs-CZ" sz="2800" dirty="0">
                <a:latin typeface="Arial" charset="0"/>
              </a:rPr>
              <a:t>   přidáme koncovku  </a:t>
            </a:r>
            <a:r>
              <a:rPr lang="cs-CZ" sz="2800" b="1" dirty="0">
                <a:solidFill>
                  <a:srgbClr val="C00000"/>
                </a:solidFill>
                <a:latin typeface="Arial" charset="0"/>
              </a:rPr>
              <a:t>– </a:t>
            </a:r>
            <a:r>
              <a:rPr lang="cs-CZ" sz="2800" b="1" dirty="0" err="1">
                <a:solidFill>
                  <a:srgbClr val="C00000"/>
                </a:solidFill>
                <a:latin typeface="Arial" charset="0"/>
              </a:rPr>
              <a:t>al</a:t>
            </a:r>
            <a:endParaRPr lang="cs-CZ" sz="3000" b="1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75520" y="260648"/>
            <a:ext cx="3096344" cy="792088"/>
          </a:xfrm>
          <a:prstGeom prst="rect">
            <a:avLst/>
          </a:prstGeom>
          <a:solidFill>
            <a:srgbClr val="FFDE75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4400" b="1" kern="0" dirty="0">
                <a:solidFill>
                  <a:srgbClr val="7030A0"/>
                </a:solidFill>
                <a:latin typeface="Arial" charset="0"/>
                <a:ea typeface="+mj-ea"/>
                <a:cs typeface="+mj-cs"/>
              </a:rPr>
              <a:t>Aldehydy</a:t>
            </a:r>
          </a:p>
        </p:txBody>
      </p:sp>
      <p:graphicFrame>
        <p:nvGraphicFramePr>
          <p:cNvPr id="18" name="Tabulka 17"/>
          <p:cNvGraphicFramePr>
            <a:graphicFrameLocks noGrp="1"/>
          </p:cNvGraphicFramePr>
          <p:nvPr/>
        </p:nvGraphicFramePr>
        <p:xfrm>
          <a:off x="2063550" y="3068960"/>
          <a:ext cx="6984778" cy="26642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4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2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2859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název</a:t>
                      </a:r>
                      <a:endParaRPr lang="cs-CZ" sz="2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strukturní vzorec</a:t>
                      </a:r>
                      <a:endParaRPr lang="cs-CZ" sz="2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racionální vzorec</a:t>
                      </a:r>
                      <a:endParaRPr lang="cs-CZ" sz="2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846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err="1" smtClean="0">
                          <a:latin typeface="Arial" pitchFamily="34" charset="0"/>
                          <a:cs typeface="Arial" pitchFamily="34" charset="0"/>
                        </a:rPr>
                        <a:t>methanal</a:t>
                      </a:r>
                      <a:endParaRPr lang="cs-CZ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cs-CZ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formaldehyd</a:t>
                      </a:r>
                      <a:endParaRPr lang="cs-CZ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Arial" pitchFamily="34" charset="0"/>
                          <a:cs typeface="Arial" pitchFamily="34" charset="0"/>
                        </a:rPr>
                        <a:t>HCHO</a:t>
                      </a:r>
                      <a:endParaRPr lang="cs-CZ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591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ethanal</a:t>
                      </a:r>
                      <a:endParaRPr lang="cs-CZ" sz="20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cs-CZ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acetaldehyd</a:t>
                      </a:r>
                      <a:endParaRPr lang="cs-CZ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Arial" pitchFamily="34" charset="0"/>
                          <a:cs typeface="Arial" pitchFamily="34" charset="0"/>
                        </a:rPr>
                        <a:t>CH</a:t>
                      </a:r>
                      <a:r>
                        <a:rPr lang="cs-CZ" sz="2000" baseline="-30000" dirty="0" smtClean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r>
                        <a:rPr lang="cs-CZ" sz="2000" baseline="0" dirty="0" smtClean="0">
                          <a:latin typeface="Arial" pitchFamily="34" charset="0"/>
                          <a:cs typeface="Arial" pitchFamily="34" charset="0"/>
                        </a:rPr>
                        <a:t>CHO</a:t>
                      </a:r>
                      <a:endParaRPr lang="cs-CZ" sz="20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1" name="Group 44"/>
          <p:cNvGrpSpPr>
            <a:grpSpLocks/>
          </p:cNvGrpSpPr>
          <p:nvPr/>
        </p:nvGrpSpPr>
        <p:grpSpPr bwMode="auto">
          <a:xfrm>
            <a:off x="4511824" y="3573016"/>
            <a:ext cx="1656184" cy="2160240"/>
            <a:chOff x="2018" y="890"/>
            <a:chExt cx="908" cy="1269"/>
          </a:xfrm>
        </p:grpSpPr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EEEF7"/>
                </a:clrFrom>
                <a:clrTo>
                  <a:srgbClr val="EEEEF7">
                    <a:alpha val="0"/>
                  </a:srgbClr>
                </a:clrTo>
              </a:clrChange>
            </a:blip>
            <a:srcRect l="17624" t="48718" r="71864" b="41933"/>
            <a:stretch>
              <a:fillRect/>
            </a:stretch>
          </p:blipFill>
          <p:spPr bwMode="auto">
            <a:xfrm>
              <a:off x="2018" y="890"/>
              <a:ext cx="908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37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EEEF7"/>
                </a:clrFrom>
                <a:clrTo>
                  <a:srgbClr val="EEEEF7">
                    <a:alpha val="0"/>
                  </a:srgbClr>
                </a:clrTo>
              </a:clrChange>
            </a:blip>
            <a:srcRect l="18629" t="58745" r="72350" b="31259"/>
            <a:stretch>
              <a:fillRect/>
            </a:stretch>
          </p:blipFill>
          <p:spPr bwMode="auto">
            <a:xfrm>
              <a:off x="2109" y="1480"/>
              <a:ext cx="817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" name="TextovéPole 18"/>
          <p:cNvSpPr txBox="1"/>
          <p:nvPr/>
        </p:nvSpPr>
        <p:spPr>
          <a:xfrm>
            <a:off x="2063552" y="5877272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Používanější jsou triviální názvy aldehydů.</a:t>
            </a:r>
            <a:endParaRPr lang="cs-CZ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87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75520" y="188640"/>
            <a:ext cx="5400600" cy="762000"/>
          </a:xfrm>
          <a:solidFill>
            <a:srgbClr val="FFCE33"/>
          </a:solidFill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cs-CZ" sz="3200" b="1" dirty="0">
                <a:solidFill>
                  <a:srgbClr val="6600FF"/>
                </a:solidFill>
                <a:latin typeface="Arial" charset="0"/>
              </a:rPr>
              <a:t> formaldehyd  (</a:t>
            </a:r>
            <a:r>
              <a:rPr lang="cs-CZ" sz="3200" b="1" dirty="0" err="1">
                <a:solidFill>
                  <a:srgbClr val="6600FF"/>
                </a:solidFill>
                <a:latin typeface="Arial" charset="0"/>
              </a:rPr>
              <a:t>methanal</a:t>
            </a:r>
            <a:r>
              <a:rPr lang="cs-CZ" sz="3200" b="1" dirty="0">
                <a:solidFill>
                  <a:srgbClr val="6600FF"/>
                </a:solidFill>
                <a:latin typeface="Arial" charset="0"/>
              </a:rPr>
              <a:t>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052736"/>
            <a:ext cx="8991600" cy="36004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- štiplavě páchnoucí jedovatý plyn, 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  žíravá a karcinogenní látka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- dobře rozpustný ve vodě, 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  jeho 40</a:t>
            </a:r>
            <a:r>
              <a:rPr lang="en-US" dirty="0">
                <a:latin typeface="Arial" pitchFamily="34" charset="0"/>
                <a:cs typeface="Arial" pitchFamily="34" charset="0"/>
              </a:rPr>
              <a:t>%</a:t>
            </a:r>
            <a:r>
              <a:rPr lang="cs-CZ" dirty="0">
                <a:latin typeface="Arial" pitchFamily="34" charset="0"/>
                <a:cs typeface="Arial" pitchFamily="34" charset="0"/>
              </a:rPr>
              <a:t> vodný roztok se nazývá </a:t>
            </a:r>
            <a:r>
              <a:rPr lang="cs-CZ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formalín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b="1" dirty="0">
                <a:solidFill>
                  <a:schemeClr val="folHlink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cs-CZ" dirty="0">
                <a:latin typeface="Arial" pitchFamily="34" charset="0"/>
                <a:cs typeface="Arial" pitchFamily="34" charset="0"/>
              </a:rPr>
              <a:t>(konzervační prostředek k uchování biologických preparátů v medicíně a biologii)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- surovina pro výrobu plastů, barviv, dřevotřísky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http://www.obcanskavystavba.cz/UserFiles-ObcanskaVystavba/Image/Strecha/2008/2008-01/korenkova/k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69066" y="116632"/>
            <a:ext cx="1419422" cy="2304256"/>
          </a:xfrm>
          <a:prstGeom prst="rect">
            <a:avLst/>
          </a:prstGeom>
          <a:noFill/>
        </p:spPr>
      </p:pic>
      <p:pic>
        <p:nvPicPr>
          <p:cNvPr id="8196" name="Picture 4" descr="http://www.hokr.cz/var/www/hokr.cz/files/image/Znacky-nebezpecnosti/GSH05_korozivni_smal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68208" y="1124744"/>
            <a:ext cx="936104" cy="936104"/>
          </a:xfrm>
          <a:prstGeom prst="rect">
            <a:avLst/>
          </a:prstGeom>
          <a:noFill/>
        </p:spPr>
      </p:pic>
      <p:pic>
        <p:nvPicPr>
          <p:cNvPr id="8204" name="Picture 12" descr="http://upload.wikimedia.org/wikipedia/commons/thumb/d/d5/GHS-pictogram-silhouete.svg/100px-GHS-pictogram-silhouete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4152" y="260648"/>
            <a:ext cx="952500" cy="952500"/>
          </a:xfrm>
          <a:prstGeom prst="rect">
            <a:avLst/>
          </a:prstGeom>
          <a:noFill/>
        </p:spPr>
      </p:pic>
      <p:pic>
        <p:nvPicPr>
          <p:cNvPr id="8206" name="Picture 14" descr="http://upload.wikimedia.org/wikipedia/commons/thumb/d/d4/Berlin_Naturkundemuseum_Frogs_in_Formalin.JPG/1280px-Berlin_Naturkundemuseum_Frogs_in_Formali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5720" y="4365104"/>
            <a:ext cx="5040560" cy="24100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82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1484784"/>
            <a:ext cx="8964488" cy="2304256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- bezbarvá, těkavá, hořlavá kapalina, 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 zdraví škodlivá, páry jsou výbušné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- v lidských játrech probíhá oxidace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ethanolu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  na  jedovatý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ethanal</a:t>
            </a:r>
            <a:r>
              <a:rPr lang="cs-CZ" dirty="0">
                <a:latin typeface="Arial" pitchFamily="34" charset="0"/>
                <a:cs typeface="Arial" pitchFamily="34" charset="0"/>
              </a:rPr>
              <a:t> – poškozuje játra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cs-CZ" dirty="0">
                <a:latin typeface="Arial" pitchFamily="34" charset="0"/>
                <a:cs typeface="Arial" pitchFamily="34" charset="0"/>
              </a:rPr>
              <a:t>surovina pro výrobu kyseliny octové, barviv, léčiv</a:t>
            </a:r>
            <a:endParaRPr lang="sk-SK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775520" y="260648"/>
            <a:ext cx="4752528" cy="762000"/>
          </a:xfrm>
          <a:solidFill>
            <a:srgbClr val="FFCE33"/>
          </a:solidFill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cs-CZ" sz="3200" b="1" dirty="0">
                <a:solidFill>
                  <a:srgbClr val="6600FF"/>
                </a:solidFill>
                <a:latin typeface="Arial" charset="0"/>
              </a:rPr>
              <a:t> acetaldehyd (</a:t>
            </a:r>
            <a:r>
              <a:rPr lang="cs-CZ" sz="3200" b="1" dirty="0" err="1">
                <a:solidFill>
                  <a:srgbClr val="6600FF"/>
                </a:solidFill>
                <a:latin typeface="Arial" charset="0"/>
              </a:rPr>
              <a:t>ethanal</a:t>
            </a:r>
            <a:r>
              <a:rPr lang="cs-CZ" sz="3200" b="1" dirty="0">
                <a:solidFill>
                  <a:srgbClr val="6600FF"/>
                </a:solidFill>
                <a:latin typeface="Arial" charset="0"/>
              </a:rPr>
              <a:t>)</a:t>
            </a:r>
          </a:p>
        </p:txBody>
      </p:sp>
      <p:pic>
        <p:nvPicPr>
          <p:cNvPr id="8" name="Picture 9" descr="http://webchemie.cz/tl_files/Clanky/Images/CHJ_01_GHS-pictogram-flamme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0056" y="692696"/>
            <a:ext cx="792088" cy="792088"/>
          </a:xfrm>
          <a:prstGeom prst="rect">
            <a:avLst/>
          </a:prstGeom>
          <a:noFill/>
        </p:spPr>
      </p:pic>
      <p:pic>
        <p:nvPicPr>
          <p:cNvPr id="9" name="Picture 12" descr="http://upload.wikimedia.org/wikipedia/commons/thumb/d/d5/GHS-pictogram-silhouete.svg/100px-GHS-pictogram-silhouete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0376" y="2132856"/>
            <a:ext cx="792088" cy="792088"/>
          </a:xfrm>
          <a:prstGeom prst="rect">
            <a:avLst/>
          </a:prstGeom>
          <a:noFill/>
        </p:spPr>
      </p:pic>
      <p:pic>
        <p:nvPicPr>
          <p:cNvPr id="5122" name="Picture 2" descr="http://www.highfatfitness.net/wp-content/uploads/2013/06/liv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88089" y="4365104"/>
            <a:ext cx="3102515" cy="2088232"/>
          </a:xfrm>
          <a:prstGeom prst="rect">
            <a:avLst/>
          </a:prstGeom>
          <a:noFill/>
        </p:spPr>
      </p:pic>
      <p:pic>
        <p:nvPicPr>
          <p:cNvPr id="5124" name="Picture 4" descr="http://www.bag.admin.ch/themen/drogen/00041/00618/13196/13203/index.html?lang=de&amp;image=NHzLpZeg7t,lnp6I0NTU042l2Z6ln1acy4Zn4Z2qZpnO2Yuq2Z6gpJCKfH19f2ym162bpYbqjKbNpKCVm67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91544" y="4077072"/>
            <a:ext cx="3744416" cy="2493854"/>
          </a:xfrm>
          <a:prstGeom prst="rect">
            <a:avLst/>
          </a:prstGeom>
          <a:noFill/>
        </p:spPr>
      </p:pic>
      <p:pic>
        <p:nvPicPr>
          <p:cNvPr id="12" name="Picture 10" descr="http://www.oskole.sk/userfiles/image/ch%C3%A9mia/MO/karbonylzl/karbo1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08168" y="188640"/>
            <a:ext cx="290068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616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703512" y="1412777"/>
            <a:ext cx="8784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cs-CZ" sz="3600" dirty="0">
                <a:latin typeface="Arial" charset="0"/>
              </a:rPr>
              <a:t> </a:t>
            </a:r>
            <a:r>
              <a:rPr lang="cs-CZ" sz="2800" dirty="0">
                <a:latin typeface="Arial" charset="0"/>
              </a:rPr>
              <a:t>název ketonu se tvoří tak, že k názvu uhlovodíku </a:t>
            </a:r>
          </a:p>
          <a:p>
            <a:r>
              <a:rPr lang="cs-CZ" sz="2800" dirty="0">
                <a:latin typeface="Arial" charset="0"/>
              </a:rPr>
              <a:t>   přidáme koncovku  </a:t>
            </a:r>
            <a:r>
              <a:rPr lang="cs-CZ" sz="2800" b="1" dirty="0">
                <a:solidFill>
                  <a:srgbClr val="C00000"/>
                </a:solidFill>
                <a:latin typeface="Arial" charset="0"/>
              </a:rPr>
              <a:t>– on</a:t>
            </a:r>
            <a:endParaRPr lang="cs-CZ" sz="3000" b="1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75520" y="260648"/>
            <a:ext cx="2664296" cy="792088"/>
          </a:xfrm>
          <a:prstGeom prst="rect">
            <a:avLst/>
          </a:prstGeom>
          <a:solidFill>
            <a:srgbClr val="FFDE75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4400" b="1" kern="0" dirty="0">
                <a:solidFill>
                  <a:srgbClr val="7030A0"/>
                </a:solidFill>
                <a:latin typeface="Arial" charset="0"/>
                <a:ea typeface="+mj-ea"/>
                <a:cs typeface="+mj-cs"/>
              </a:rPr>
              <a:t>Ketony</a:t>
            </a:r>
          </a:p>
        </p:txBody>
      </p:sp>
      <p:graphicFrame>
        <p:nvGraphicFramePr>
          <p:cNvPr id="18" name="Tabulka 17"/>
          <p:cNvGraphicFramePr>
            <a:graphicFrameLocks noGrp="1"/>
          </p:cNvGraphicFramePr>
          <p:nvPr/>
        </p:nvGraphicFramePr>
        <p:xfrm>
          <a:off x="1775520" y="3068960"/>
          <a:ext cx="6984778" cy="1800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4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2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2859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název</a:t>
                      </a:r>
                      <a:endParaRPr lang="cs-CZ" sz="2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strukturní vzorec</a:t>
                      </a:r>
                      <a:endParaRPr lang="cs-CZ" sz="2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racionální vzorec</a:t>
                      </a:r>
                      <a:endParaRPr lang="cs-CZ" sz="2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7341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err="1" smtClean="0">
                          <a:latin typeface="Arial" pitchFamily="34" charset="0"/>
                          <a:cs typeface="Arial" pitchFamily="34" charset="0"/>
                        </a:rPr>
                        <a:t>propanon</a:t>
                      </a:r>
                      <a:endParaRPr lang="cs-CZ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cs-CZ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aceton</a:t>
                      </a:r>
                      <a:endParaRPr lang="cs-CZ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latin typeface="Arial" pitchFamily="34" charset="0"/>
                          <a:cs typeface="Arial" pitchFamily="34" charset="0"/>
                        </a:rPr>
                        <a:t>CH</a:t>
                      </a:r>
                      <a:r>
                        <a:rPr lang="cs-CZ" sz="20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cs-CZ" sz="2000" dirty="0" smtClean="0">
                          <a:latin typeface="Arial" pitchFamily="34" charset="0"/>
                          <a:cs typeface="Arial" pitchFamily="34" charset="0"/>
                        </a:rPr>
                        <a:t> – CO – CH</a:t>
                      </a:r>
                      <a:r>
                        <a:rPr lang="cs-CZ" sz="20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cs-CZ" sz="20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4578" name="Picture 2" descr="http://www.chemierol.wz.cz/acet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3792" y="3645024"/>
            <a:ext cx="1800200" cy="1182222"/>
          </a:xfrm>
          <a:prstGeom prst="rect">
            <a:avLst/>
          </a:prstGeom>
          <a:noFill/>
        </p:spPr>
      </p:pic>
      <p:pic>
        <p:nvPicPr>
          <p:cNvPr id="24580" name="Picture 4" descr="http://www.seilnacht.com/Chemie/aceton.JPG"/>
          <p:cNvPicPr>
            <a:picLocks noChangeAspect="1" noChangeArrowheads="1"/>
          </p:cNvPicPr>
          <p:nvPr/>
        </p:nvPicPr>
        <p:blipFill>
          <a:blip r:embed="rId3" cstate="print"/>
          <a:srcRect l="26692" r="30028"/>
          <a:stretch>
            <a:fillRect/>
          </a:stretch>
        </p:blipFill>
        <p:spPr bwMode="auto">
          <a:xfrm>
            <a:off x="8976320" y="2996953"/>
            <a:ext cx="1459310" cy="33718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114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1196752"/>
            <a:ext cx="8964488" cy="3816424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- bezbarvá, těkavá, hořlavá kapalina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 s typickým zápachem, páry jsou výbušné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- dráždí oči a dýchací cesty, působí narkoticky</a:t>
            </a:r>
          </a:p>
          <a:p>
            <a:pPr>
              <a:spcBef>
                <a:spcPts val="0"/>
              </a:spcBef>
              <a:buNone/>
            </a:pPr>
            <a:r>
              <a:rPr lang="cs-CZ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při práci s acetonem musí být prostor dobře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větraný, zákaz vstupu s otevřeným ohněm!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- používá se jako rozpouštědlo barev, laků  </a:t>
            </a:r>
          </a:p>
          <a:p>
            <a:pPr>
              <a:spcBef>
                <a:spcPts val="0"/>
              </a:spcBef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   (ředidlo, odlakovač), při výrobě plastů (plexisklo)</a:t>
            </a:r>
          </a:p>
          <a:p>
            <a:pPr>
              <a:spcBef>
                <a:spcPts val="0"/>
              </a:spcBef>
              <a:buNone/>
            </a:pPr>
            <a:endParaRPr lang="sk-SK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775520" y="188640"/>
            <a:ext cx="4104456" cy="762000"/>
          </a:xfrm>
          <a:solidFill>
            <a:srgbClr val="FFCE33"/>
          </a:solidFill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cs-CZ" sz="3200" b="1" dirty="0">
                <a:solidFill>
                  <a:srgbClr val="6600FF"/>
                </a:solidFill>
                <a:latin typeface="Arial" charset="0"/>
              </a:rPr>
              <a:t> aceton (</a:t>
            </a:r>
            <a:r>
              <a:rPr lang="cs-CZ" sz="3200" b="1" dirty="0" err="1">
                <a:solidFill>
                  <a:srgbClr val="6600FF"/>
                </a:solidFill>
                <a:latin typeface="Arial" charset="0"/>
              </a:rPr>
              <a:t>propanon</a:t>
            </a:r>
            <a:r>
              <a:rPr lang="cs-CZ" sz="3200" b="1" dirty="0">
                <a:solidFill>
                  <a:srgbClr val="6600FF"/>
                </a:solidFill>
                <a:latin typeface="Arial" charset="0"/>
              </a:rPr>
              <a:t>)</a:t>
            </a:r>
          </a:p>
        </p:txBody>
      </p:sp>
      <p:pic>
        <p:nvPicPr>
          <p:cNvPr id="8" name="Picture 9" descr="http://webchemie.cz/tl_files/Clanky/Images/CHJ_01_GHS-pictogram-flamme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68008" y="188640"/>
            <a:ext cx="792088" cy="792088"/>
          </a:xfrm>
          <a:prstGeom prst="rect">
            <a:avLst/>
          </a:prstGeom>
          <a:noFill/>
        </p:spPr>
      </p:pic>
      <p:pic>
        <p:nvPicPr>
          <p:cNvPr id="9" name="Picture 12" descr="http://upload.wikimedia.org/wikipedia/commons/thumb/d/d5/GHS-pictogram-silhouete.svg/100px-GHS-pictogram-silhouete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2104" y="476672"/>
            <a:ext cx="720080" cy="720080"/>
          </a:xfrm>
          <a:prstGeom prst="rect">
            <a:avLst/>
          </a:prstGeom>
          <a:noFill/>
        </p:spPr>
      </p:pic>
      <p:pic>
        <p:nvPicPr>
          <p:cNvPr id="25602" name="Picture 2" descr="http://4.bp.blogspot.com/-_fihWwGNXf4/T1DxmvV5cWI/AAAAAAAAAHM/E07sFXHWEHo/s1600/aceton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03901">
            <a:off x="8224054" y="88098"/>
            <a:ext cx="2304256" cy="1801510"/>
          </a:xfrm>
          <a:prstGeom prst="rect">
            <a:avLst/>
          </a:prstGeom>
          <a:noFill/>
        </p:spPr>
      </p:pic>
      <p:pic>
        <p:nvPicPr>
          <p:cNvPr id="25604" name="Picture 4" descr="http://www.holoubekprotect.cz/editor/image/produkty2/tn_12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19536" y="4553744"/>
            <a:ext cx="2304256" cy="2304256"/>
          </a:xfrm>
          <a:prstGeom prst="rect">
            <a:avLst/>
          </a:prstGeom>
          <a:noFill/>
        </p:spPr>
      </p:pic>
      <p:pic>
        <p:nvPicPr>
          <p:cNvPr id="25606" name="Picture 6" descr="http://www.slovenskenovice.si/sites/slovenskenovice.si/files/styles/s_1280_1024/public/2012/09/17/aceton.jpg?itok=PA8fvcFJ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39816" y="4797152"/>
            <a:ext cx="2664296" cy="1777086"/>
          </a:xfrm>
          <a:prstGeom prst="rect">
            <a:avLst/>
          </a:prstGeom>
          <a:noFill/>
        </p:spPr>
      </p:pic>
      <p:pic>
        <p:nvPicPr>
          <p:cNvPr id="25608" name="Picture 8" descr="http://www.lanitplast.cz/data/soubory/foto/plexisklo/plexisklo-7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5628615">
            <a:off x="8207791" y="4368294"/>
            <a:ext cx="1827021" cy="23239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9178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Širokoúhlá obrazovka</PresentationFormat>
  <Paragraphs>56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Prezentace aplikace PowerPoint</vt:lpstr>
      <vt:lpstr>KARBONYLOVÉ SLOUČENINY</vt:lpstr>
      <vt:lpstr>Prezentace aplikace PowerPoint</vt:lpstr>
      <vt:lpstr> formaldehyd  (methanal)</vt:lpstr>
      <vt:lpstr> acetaldehyd (ethanal)</vt:lpstr>
      <vt:lpstr>Prezentace aplikace PowerPoint</vt:lpstr>
      <vt:lpstr> aceton (propanon)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Pšeničková Petra</dc:creator>
  <cp:lastModifiedBy>Pšeničková Petra</cp:lastModifiedBy>
  <cp:revision>1</cp:revision>
  <dcterms:created xsi:type="dcterms:W3CDTF">2020-03-11T09:27:58Z</dcterms:created>
  <dcterms:modified xsi:type="dcterms:W3CDTF">2020-03-11T09:28:23Z</dcterms:modified>
</cp:coreProperties>
</file>