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79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68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35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1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39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1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93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98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11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263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34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6D68F-AF63-4075-B139-B9CD3E3E4C9C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E9E5C-734E-4006-99DD-34C01B962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28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1991544" y="332656"/>
            <a:ext cx="5616624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cs-CZ" sz="4800" b="1" dirty="0">
                <a:solidFill>
                  <a:srgbClr val="E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KARBOXYLOVÉ KYSELINY</a:t>
            </a:r>
            <a:endParaRPr lang="cs-CZ" sz="4800" b="1" dirty="0">
              <a:solidFill>
                <a:srgbClr val="E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170" name="Picture 2" descr="http://www.ua.all.biz/img/ua/catalog/middle/304951.jpeg?rrr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28248" y="332656"/>
            <a:ext cx="1979028" cy="1800200"/>
          </a:xfrm>
          <a:prstGeom prst="rect">
            <a:avLst/>
          </a:prstGeom>
          <a:noFill/>
        </p:spPr>
      </p:pic>
      <p:pic>
        <p:nvPicPr>
          <p:cNvPr id="7172" name="Picture 4" descr="http://mediweb.hnonline.sk/sites/default/files/styles/620x295_crop/public/spravy/citron.jpg?c=8b8a55ed53c2b6a5a9134519508ae5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79976" y="4005064"/>
            <a:ext cx="3024336" cy="1439000"/>
          </a:xfrm>
          <a:prstGeom prst="rect">
            <a:avLst/>
          </a:prstGeom>
          <a:noFill/>
        </p:spPr>
      </p:pic>
      <p:pic>
        <p:nvPicPr>
          <p:cNvPr id="7174" name="Picture 6" descr="http://www.studiumchemie.cz/databaze_pokusu/img/Uffelmann_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3553" y="2780928"/>
            <a:ext cx="3288365" cy="2466274"/>
          </a:xfrm>
          <a:prstGeom prst="rect">
            <a:avLst/>
          </a:prstGeom>
          <a:noFill/>
        </p:spPr>
      </p:pic>
      <p:pic>
        <p:nvPicPr>
          <p:cNvPr id="7176" name="Picture 8" descr="http://4.bp.blogspot.com/-9G62CEkxsDk/TuBEbOPJHeI/AAAAAAAAAI4/Nj-Ll_GEq78/s200/703px-Acetic-acid-3D-vdW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0016" y="1844824"/>
            <a:ext cx="2202596" cy="1872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4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1" y="188640"/>
            <a:ext cx="8281615" cy="792088"/>
          </a:xfrm>
          <a:solidFill>
            <a:srgbClr val="FF7C80"/>
          </a:solidFill>
        </p:spPr>
        <p:txBody>
          <a:bodyPr/>
          <a:lstStyle/>
          <a:p>
            <a:pPr eaLnBrk="1" hangingPunct="1"/>
            <a:r>
              <a:rPr lang="cs-CZ" b="1" dirty="0" smtClean="0">
                <a:latin typeface="Arial" charset="0"/>
              </a:rPr>
              <a:t>KARBOXYLOVÉ KYSELINY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96752"/>
            <a:ext cx="9252520" cy="5112568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cs-CZ" dirty="0">
                <a:latin typeface="Arial" charset="0"/>
              </a:rPr>
              <a:t>jsou</a:t>
            </a:r>
            <a:r>
              <a:rPr lang="cs-CZ" dirty="0"/>
              <a:t> </a:t>
            </a:r>
            <a:r>
              <a:rPr lang="cs-CZ" dirty="0">
                <a:latin typeface="Arial" charset="0"/>
              </a:rPr>
              <a:t>organické sloučeniny, ve kterých je vázána  </a:t>
            </a:r>
            <a:r>
              <a:rPr lang="cs-CZ" b="1" dirty="0">
                <a:solidFill>
                  <a:srgbClr val="CC0000"/>
                </a:solidFill>
                <a:latin typeface="Arial" charset="0"/>
              </a:rPr>
              <a:t>karboxylová skupina</a:t>
            </a:r>
          </a:p>
          <a:p>
            <a:pPr>
              <a:spcBef>
                <a:spcPts val="600"/>
              </a:spcBef>
              <a:buNone/>
            </a:pPr>
            <a:endParaRPr lang="cs-CZ" b="1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ts val="600"/>
              </a:spcBef>
              <a:buNone/>
            </a:pPr>
            <a:endParaRPr lang="cs-CZ" b="1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ts val="600"/>
              </a:spcBef>
              <a:buNone/>
            </a:pPr>
            <a:endParaRPr lang="cs-CZ" b="1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ts val="600"/>
              </a:spcBef>
              <a:buNone/>
            </a:pPr>
            <a:endParaRPr lang="cs-CZ" b="1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cs-CZ" dirty="0">
                <a:latin typeface="Arial" charset="0"/>
              </a:rPr>
              <a:t>vyskytují se v tělech rostlin a živočichů včetně člověka</a:t>
            </a:r>
          </a:p>
          <a:p>
            <a:pPr>
              <a:spcBef>
                <a:spcPts val="0"/>
              </a:spcBef>
            </a:pPr>
            <a:r>
              <a:rPr lang="cs-CZ" b="1" dirty="0">
                <a:solidFill>
                  <a:srgbClr val="C00000"/>
                </a:solidFill>
                <a:latin typeface="Arial" charset="0"/>
              </a:rPr>
              <a:t>názvosloví kyselin</a:t>
            </a:r>
            <a:r>
              <a:rPr lang="cs-CZ" dirty="0">
                <a:latin typeface="Arial" charset="0"/>
              </a:rPr>
              <a:t> je odvozeno od názvu uhlovodíku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  a zakončení </a:t>
            </a:r>
            <a:r>
              <a:rPr lang="cs-CZ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– </a:t>
            </a:r>
            <a:r>
              <a:rPr lang="cs-CZ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ová</a:t>
            </a:r>
            <a:r>
              <a:rPr lang="cs-CZ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cs-CZ" dirty="0">
                <a:latin typeface="Arial" charset="0"/>
              </a:rPr>
              <a:t>, podle výskytu jim pak byly dány   názvy triviální (jablečná, mravenčí, octová)</a:t>
            </a:r>
          </a:p>
          <a:p>
            <a:pPr eaLnBrk="1" hangingPunct="1">
              <a:buFontTx/>
              <a:buNone/>
            </a:pPr>
            <a:endParaRPr lang="cs-CZ" sz="3400" b="1" dirty="0">
              <a:solidFill>
                <a:srgbClr val="CC0000"/>
              </a:solidFill>
              <a:latin typeface="Arial" charset="0"/>
            </a:endParaRPr>
          </a:p>
        </p:txBody>
      </p:sp>
      <p:pic>
        <p:nvPicPr>
          <p:cNvPr id="2052" name="Picture 5" descr="C:\Documents and Settings\Standard\Plocha\Nepojmenovaný 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0016" y="1844824"/>
            <a:ext cx="2160240" cy="18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Skupina 8"/>
          <p:cNvGrpSpPr/>
          <p:nvPr/>
        </p:nvGrpSpPr>
        <p:grpSpPr>
          <a:xfrm>
            <a:off x="2855640" y="2492896"/>
            <a:ext cx="2376264" cy="720080"/>
            <a:chOff x="4427984" y="3068960"/>
            <a:chExt cx="2520280" cy="1080120"/>
          </a:xfrm>
        </p:grpSpPr>
        <p:sp>
          <p:nvSpPr>
            <p:cNvPr id="5" name="Obdélník 4"/>
            <p:cNvSpPr/>
            <p:nvPr/>
          </p:nvSpPr>
          <p:spPr>
            <a:xfrm>
              <a:off x="4427984" y="3068960"/>
              <a:ext cx="2520280" cy="10801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36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lang="cs-CZ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COOH</a:t>
              </a:r>
              <a:endParaRPr lang="cs-CZ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" name="Přímá spojovací čára 6"/>
            <p:cNvCxnSpPr/>
            <p:nvPr/>
          </p:nvCxnSpPr>
          <p:spPr>
            <a:xfrm>
              <a:off x="4572000" y="3645024"/>
              <a:ext cx="43204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061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kyselina-mravenci.navajo.cz/kyselina-mravenci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94114">
            <a:off x="7476113" y="763420"/>
            <a:ext cx="1728192" cy="1360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5" descr="http://upload.wikimedia.org/wikipedia/commons/b/bf/Mol_geom_kys-octov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6240" y="3268983"/>
            <a:ext cx="1728192" cy="1344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836712"/>
            <a:ext cx="7992888" cy="602128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kyselina </a:t>
            </a:r>
            <a:r>
              <a:rPr lang="cs-CZ" dirty="0" err="1">
                <a:latin typeface="Arial" charset="0"/>
              </a:rPr>
              <a:t>methanová</a:t>
            </a: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bezbarvá, leptavá, páchnoucí,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hořlavá kapalina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součástí mravenčího a včelího jedu, kopřiv,…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dezinfekční a konzervační prostředek</a:t>
            </a:r>
          </a:p>
          <a:p>
            <a:pPr eaLnBrk="1" hangingPunct="1">
              <a:buNone/>
            </a:pPr>
            <a:endParaRPr lang="cs-CZ" dirty="0">
              <a:latin typeface="Arial" charset="0"/>
            </a:endParaRPr>
          </a:p>
          <a:p>
            <a:pPr eaLnBrk="1" hangingPunct="1">
              <a:buNone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kyselina ethanová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štiplavě páchnoucí, bezbarvá kapalina,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leptá pokožku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známý je 8 % vodný roztok </a:t>
            </a:r>
            <a:r>
              <a:rPr lang="cs-CZ" dirty="0">
                <a:solidFill>
                  <a:srgbClr val="C00000"/>
                </a:solidFill>
                <a:latin typeface="Arial" charset="0"/>
              </a:rPr>
              <a:t>– </a:t>
            </a:r>
            <a:r>
              <a:rPr lang="cs-CZ" b="1" dirty="0">
                <a:solidFill>
                  <a:srgbClr val="C00000"/>
                </a:solidFill>
                <a:latin typeface="Arial" charset="0"/>
              </a:rPr>
              <a:t>ocet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použití v potravinářství ke konzervaci,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 při výrobě barviv, plastů, léků (Acylpyrin)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116632"/>
            <a:ext cx="6048672" cy="576064"/>
          </a:xfrm>
          <a:solidFill>
            <a:srgbClr val="FBE1E5"/>
          </a:solidFill>
          <a:ln>
            <a:solidFill>
              <a:srgbClr val="C00000"/>
            </a:solidFill>
          </a:ln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kyselina mravenčí</a:t>
            </a:r>
            <a:r>
              <a:rPr lang="cs-CZ" sz="3000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H – COOH</a:t>
            </a:r>
            <a:endParaRPr lang="cs-CZ" sz="3000" b="1" dirty="0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03512" y="3356992"/>
            <a:ext cx="6264696" cy="576064"/>
          </a:xfrm>
          <a:prstGeom prst="rect">
            <a:avLst/>
          </a:prstGeom>
          <a:solidFill>
            <a:srgbClr val="FBE1E5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cs-CZ" sz="3200" b="1" kern="0" dirty="0">
                <a:solidFill>
                  <a:srgbClr val="C00000"/>
                </a:solidFill>
                <a:latin typeface="Arial" charset="0"/>
                <a:ea typeface="+mj-ea"/>
                <a:cs typeface="+mj-cs"/>
              </a:rPr>
              <a:t>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kyselina octová</a:t>
            </a:r>
            <a:r>
              <a:rPr lang="cs-CZ" sz="3000" b="1" dirty="0">
                <a:latin typeface="Arial" charset="0"/>
              </a:rPr>
              <a:t>    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CH</a:t>
            </a:r>
            <a:r>
              <a:rPr lang="cs-CZ" sz="3000" b="1" baseline="-25000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 – COOH</a:t>
            </a:r>
          </a:p>
        </p:txBody>
      </p:sp>
      <p:pic>
        <p:nvPicPr>
          <p:cNvPr id="3079" name="Picture 7" descr="http://www.bzeneckyocet.cz/img/produkt-koreni.jpg"/>
          <p:cNvPicPr>
            <a:picLocks noChangeAspect="1" noChangeArrowheads="1"/>
          </p:cNvPicPr>
          <p:nvPr/>
        </p:nvPicPr>
        <p:blipFill>
          <a:blip r:embed="rId4" cstate="print"/>
          <a:srcRect r="45305"/>
          <a:stretch>
            <a:fillRect/>
          </a:stretch>
        </p:blipFill>
        <p:spPr bwMode="auto">
          <a:xfrm>
            <a:off x="9299157" y="4725144"/>
            <a:ext cx="1106768" cy="2132856"/>
          </a:xfrm>
          <a:prstGeom prst="rect">
            <a:avLst/>
          </a:prstGeom>
          <a:noFill/>
        </p:spPr>
      </p:pic>
      <p:pic>
        <p:nvPicPr>
          <p:cNvPr id="3081" name="Picture 9" descr="http://img.aktualne.centrum.cz/572/67/5726776-mravenec.jpg"/>
          <p:cNvPicPr>
            <a:picLocks noChangeAspect="1" noChangeArrowheads="1"/>
          </p:cNvPicPr>
          <p:nvPr/>
        </p:nvPicPr>
        <p:blipFill>
          <a:blip r:embed="rId5" cstate="print"/>
          <a:srcRect t="13895" b="10421"/>
          <a:stretch>
            <a:fillRect/>
          </a:stretch>
        </p:blipFill>
        <p:spPr bwMode="auto">
          <a:xfrm>
            <a:off x="9192344" y="2204865"/>
            <a:ext cx="1440160" cy="926471"/>
          </a:xfrm>
          <a:prstGeom prst="rect">
            <a:avLst/>
          </a:prstGeom>
          <a:noFill/>
        </p:spPr>
      </p:pic>
      <p:pic>
        <p:nvPicPr>
          <p:cNvPr id="3083" name="Picture 11" descr="http://botany.cz/foto/urticaurens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36360" y="260648"/>
            <a:ext cx="1224136" cy="16321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3409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504" y="836712"/>
            <a:ext cx="8280920" cy="583264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bílá krystalická látka kyselé chuti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vyskytuje se v citrusových plodech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konzervační a dochucovací látka,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na obalech označovaná jako E 330</a:t>
            </a:r>
          </a:p>
          <a:p>
            <a:pPr eaLnBrk="1" hangingPunct="1">
              <a:buNone/>
            </a:pP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vzniká mléčným kvašením cukrů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využívá se v potravinářství, kosmetice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tvoří se ve svalech (svalová únava – málo O</a:t>
            </a:r>
            <a:r>
              <a:rPr lang="cs-CZ" baseline="-25000" dirty="0">
                <a:latin typeface="Arial" charset="0"/>
              </a:rPr>
              <a:t>2</a:t>
            </a:r>
            <a:r>
              <a:rPr lang="cs-CZ" dirty="0">
                <a:latin typeface="Arial" charset="0"/>
              </a:rPr>
              <a:t>)</a:t>
            </a:r>
            <a:r>
              <a:rPr lang="cs-CZ" b="1" dirty="0">
                <a:solidFill>
                  <a:srgbClr val="C00000"/>
                </a:solidFill>
                <a:latin typeface="Arial" charset="0"/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kyselina butanová, páchnoucí olejovitá kapalina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vzniká žluknutím másla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116632"/>
            <a:ext cx="3816424" cy="576064"/>
          </a:xfrm>
          <a:solidFill>
            <a:srgbClr val="FBE1E5"/>
          </a:solidFill>
          <a:ln>
            <a:solidFill>
              <a:srgbClr val="C00000"/>
            </a:solidFill>
          </a:ln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kyselina citronová</a:t>
            </a:r>
            <a:endParaRPr lang="cs-CZ" sz="3000" b="1" dirty="0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03512" y="2780928"/>
            <a:ext cx="3384376" cy="576064"/>
          </a:xfrm>
          <a:prstGeom prst="rect">
            <a:avLst/>
          </a:prstGeom>
          <a:solidFill>
            <a:srgbClr val="FBE1E5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cs-CZ" sz="3200" b="1" kern="0" dirty="0">
                <a:solidFill>
                  <a:srgbClr val="C00000"/>
                </a:solidFill>
                <a:latin typeface="Arial" charset="0"/>
                <a:ea typeface="+mj-ea"/>
                <a:cs typeface="+mj-cs"/>
              </a:rPr>
              <a:t>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kyselina mléčná</a:t>
            </a:r>
          </a:p>
        </p:txBody>
      </p:sp>
      <p:pic>
        <p:nvPicPr>
          <p:cNvPr id="1030" name="Picture 6" descr="http://2.bp.blogspot.com/-nwN0JSgHDak/T9g0vq5oQ5I/AAAAAAAABBA/4H5445BuBQw/s1600/CITRIC-AC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4153" y="116632"/>
            <a:ext cx="2164175" cy="1584176"/>
          </a:xfrm>
          <a:prstGeom prst="rect">
            <a:avLst/>
          </a:prstGeom>
          <a:noFill/>
        </p:spPr>
      </p:pic>
      <p:pic>
        <p:nvPicPr>
          <p:cNvPr id="1026" name="Picture 2" descr="http://www.labeta.cz/blob.php?produkty_foto=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26477">
            <a:off x="8878290" y="1520321"/>
            <a:ext cx="1477193" cy="2186245"/>
          </a:xfrm>
          <a:prstGeom prst="rect">
            <a:avLst/>
          </a:prstGeom>
          <a:noFill/>
        </p:spPr>
      </p:pic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703512" y="4869160"/>
            <a:ext cx="3816424" cy="576064"/>
          </a:xfrm>
          <a:prstGeom prst="rect">
            <a:avLst/>
          </a:prstGeom>
          <a:solidFill>
            <a:srgbClr val="FBE1E5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cs-CZ" sz="3200" b="1" kern="0" dirty="0">
                <a:solidFill>
                  <a:srgbClr val="C00000"/>
                </a:solidFill>
                <a:latin typeface="Arial" charset="0"/>
                <a:ea typeface="+mj-ea"/>
                <a:cs typeface="+mj-cs"/>
              </a:rPr>
              <a:t> </a:t>
            </a:r>
            <a:r>
              <a:rPr lang="cs-CZ" sz="3000" b="1" kern="0" dirty="0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kyselina máselná</a:t>
            </a:r>
            <a:endParaRPr lang="cs-CZ" sz="3000" b="1" kern="0" dirty="0">
              <a:solidFill>
                <a:srgbClr val="6600FF"/>
              </a:solidFill>
              <a:latin typeface="Arial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876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908720"/>
            <a:ext cx="8856984" cy="36004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</a:t>
            </a:r>
            <a:r>
              <a:rPr lang="cs-CZ" b="1" dirty="0">
                <a:solidFill>
                  <a:srgbClr val="C00000"/>
                </a:solidFill>
                <a:latin typeface="Arial" charset="0"/>
              </a:rPr>
              <a:t>kyselina palmitová</a:t>
            </a:r>
            <a:r>
              <a:rPr lang="cs-CZ" dirty="0">
                <a:latin typeface="Arial" charset="0"/>
              </a:rPr>
              <a:t>   C</a:t>
            </a:r>
            <a:r>
              <a:rPr lang="cs-CZ" baseline="-25000" dirty="0">
                <a:latin typeface="Arial" charset="0"/>
              </a:rPr>
              <a:t>15 </a:t>
            </a:r>
            <a:r>
              <a:rPr lang="cs-CZ" dirty="0">
                <a:latin typeface="Arial" charset="0"/>
              </a:rPr>
              <a:t>H</a:t>
            </a:r>
            <a:r>
              <a:rPr lang="cs-CZ" baseline="-25000" dirty="0">
                <a:latin typeface="Arial" charset="0"/>
              </a:rPr>
              <a:t>31</a:t>
            </a:r>
            <a:r>
              <a:rPr lang="cs-CZ" dirty="0">
                <a:latin typeface="Arial" charset="0"/>
              </a:rPr>
              <a:t> COOH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</a:t>
            </a:r>
            <a:r>
              <a:rPr lang="cs-CZ" b="1" dirty="0">
                <a:solidFill>
                  <a:srgbClr val="C00000"/>
                </a:solidFill>
                <a:latin typeface="Arial" charset="0"/>
              </a:rPr>
              <a:t>kyselina stearová     </a:t>
            </a:r>
            <a:r>
              <a:rPr lang="cs-CZ" dirty="0">
                <a:latin typeface="Arial" charset="0"/>
              </a:rPr>
              <a:t>C</a:t>
            </a:r>
            <a:r>
              <a:rPr lang="cs-CZ" baseline="-25000" dirty="0">
                <a:latin typeface="Arial" charset="0"/>
              </a:rPr>
              <a:t>17 </a:t>
            </a:r>
            <a:r>
              <a:rPr lang="cs-CZ" dirty="0">
                <a:latin typeface="Arial" charset="0"/>
              </a:rPr>
              <a:t>H</a:t>
            </a:r>
            <a:r>
              <a:rPr lang="cs-CZ" baseline="-25000" dirty="0">
                <a:latin typeface="Arial" charset="0"/>
              </a:rPr>
              <a:t>35</a:t>
            </a:r>
            <a:r>
              <a:rPr lang="cs-CZ" dirty="0">
                <a:latin typeface="Arial" charset="0"/>
              </a:rPr>
              <a:t> COOH</a:t>
            </a:r>
          </a:p>
          <a:p>
            <a:pPr>
              <a:spcBef>
                <a:spcPts val="0"/>
              </a:spcBef>
              <a:buNone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- </a:t>
            </a:r>
            <a:r>
              <a:rPr lang="cs-CZ" b="1" dirty="0">
                <a:solidFill>
                  <a:srgbClr val="C00000"/>
                </a:solidFill>
                <a:latin typeface="Arial" charset="0"/>
              </a:rPr>
              <a:t>kyselina olejová     </a:t>
            </a:r>
            <a:r>
              <a:rPr lang="cs-CZ" dirty="0">
                <a:latin typeface="Arial" charset="0"/>
              </a:rPr>
              <a:t>C</a:t>
            </a:r>
            <a:r>
              <a:rPr lang="cs-CZ" baseline="-25000" dirty="0">
                <a:latin typeface="Arial" charset="0"/>
              </a:rPr>
              <a:t>17 </a:t>
            </a:r>
            <a:r>
              <a:rPr lang="cs-CZ" dirty="0">
                <a:latin typeface="Arial" charset="0"/>
              </a:rPr>
              <a:t>H</a:t>
            </a:r>
            <a:r>
              <a:rPr lang="cs-CZ" baseline="-25000" dirty="0">
                <a:latin typeface="Arial" charset="0"/>
              </a:rPr>
              <a:t>33</a:t>
            </a:r>
            <a:r>
              <a:rPr lang="cs-CZ" dirty="0">
                <a:latin typeface="Arial" charset="0"/>
              </a:rPr>
              <a:t> COOH (dvojná vazba)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cs-CZ" dirty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endParaRPr lang="cs-CZ" sz="2000" b="1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cs-CZ" b="1" dirty="0">
                <a:solidFill>
                  <a:srgbClr val="CC0000"/>
                </a:solidFill>
                <a:latin typeface="Arial" charset="0"/>
              </a:rPr>
              <a:t>použití: </a:t>
            </a:r>
            <a:r>
              <a:rPr lang="cs-CZ" dirty="0">
                <a:latin typeface="Arial" charset="0"/>
              </a:rPr>
              <a:t>výroba mýdel a dalších kosmetických 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charset="0"/>
              </a:rPr>
              <a:t>              přípravků, svíček</a:t>
            </a:r>
            <a:endParaRPr lang="cs-CZ" b="1" dirty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188640"/>
            <a:ext cx="7416824" cy="576064"/>
          </a:xfrm>
          <a:solidFill>
            <a:srgbClr val="FBE1E5"/>
          </a:solidFill>
          <a:ln>
            <a:solidFill>
              <a:srgbClr val="C00000"/>
            </a:solidFill>
          </a:ln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cs-CZ" sz="3000" b="1" dirty="0">
                <a:solidFill>
                  <a:srgbClr val="FF0000"/>
                </a:solidFill>
                <a:latin typeface="Arial" charset="0"/>
              </a:rPr>
              <a:t>karboxylové kyseliny vázané v tucích:</a:t>
            </a:r>
            <a:endParaRPr lang="cs-CZ" sz="3000" b="1" dirty="0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503713" y="2780928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6A110A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- je součástí kapalných tuků</a:t>
            </a:r>
            <a:endParaRPr lang="cs-CZ" dirty="0">
              <a:solidFill>
                <a:srgbClr val="6A110A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112225" y="980729"/>
            <a:ext cx="1595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6A110A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jsou součástí </a:t>
            </a:r>
          </a:p>
          <a:p>
            <a:r>
              <a:rPr lang="cs-CZ" dirty="0">
                <a:solidFill>
                  <a:srgbClr val="6A110A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pevných tuků</a:t>
            </a:r>
            <a:endParaRPr lang="cs-CZ" dirty="0">
              <a:solidFill>
                <a:srgbClr val="6A110A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6" name="Pravá složená závorka 5"/>
          <p:cNvSpPr/>
          <p:nvPr/>
        </p:nvSpPr>
        <p:spPr>
          <a:xfrm>
            <a:off x="7824192" y="1052736"/>
            <a:ext cx="216024" cy="648072"/>
          </a:xfrm>
          <a:prstGeom prst="rightBrace">
            <a:avLst/>
          </a:prstGeom>
          <a:noFill/>
          <a:ln w="19050">
            <a:solidFill>
              <a:srgbClr val="6A1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100" name="Picture 4" descr="http://sa.uncg.edu/dean/wp-content/uploads/so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8009" y="4020618"/>
            <a:ext cx="2520280" cy="2701750"/>
          </a:xfrm>
          <a:prstGeom prst="rect">
            <a:avLst/>
          </a:prstGeom>
          <a:noFill/>
        </p:spPr>
      </p:pic>
      <p:pic>
        <p:nvPicPr>
          <p:cNvPr id="4102" name="Picture 6" descr="http://1.bp.blogspot.com/-WkVdpwXCliQ/UJI7oqR-h2I/AAAAAAAAAG4/JTSM5-uIiwM/s1600/Soap+bubble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59840">
            <a:off x="2128145" y="4573925"/>
            <a:ext cx="2306922" cy="20377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96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Širokoúhlá obrazovka</PresentationFormat>
  <Paragraphs>54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Motiv Office</vt:lpstr>
      <vt:lpstr>Prezentace aplikace PowerPoint</vt:lpstr>
      <vt:lpstr>KARBOXYLOVÉ KYSELINY</vt:lpstr>
      <vt:lpstr> kyselina mravenčí   H – COOH</vt:lpstr>
      <vt:lpstr> kyselina citronová</vt:lpstr>
      <vt:lpstr> karboxylové kyseliny vázané v tucích: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Pšeničková Petra</dc:creator>
  <cp:lastModifiedBy>Pšeničková Petra</cp:lastModifiedBy>
  <cp:revision>1</cp:revision>
  <dcterms:created xsi:type="dcterms:W3CDTF">2020-03-11T09:30:46Z</dcterms:created>
  <dcterms:modified xsi:type="dcterms:W3CDTF">2020-03-11T09:31:08Z</dcterms:modified>
</cp:coreProperties>
</file>