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4"/>
  </p:notesMasterIdLst>
  <p:sldIdLst>
    <p:sldId id="292" r:id="rId2"/>
    <p:sldId id="294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3CF30C-A450-40B2-9BF8-1191566D5574}" type="datetimeFigureOut">
              <a:rPr lang="cs-CZ" smtClean="0"/>
              <a:t>15.03.2020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BD6FF-FCF6-41BC-970C-B3D6B7AE700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6996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 rot="5400000">
            <a:off x="10089390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BCF81A45-1AAF-465E-82A0-D3C1F649A33D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 rot="5400000">
            <a:off x="8959592" y="3226820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>
                <a:latin typeface="+mj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6674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666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659AC5-6953-4C70-B35E-138EE546EF57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04EDD-0440-49BA-A19C-58DC529A898B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3" name="TextBox 12"/>
          <p:cNvSpPr txBox="1"/>
          <p:nvPr/>
        </p:nvSpPr>
        <p:spPr>
          <a:xfrm>
            <a:off x="9719438" y="2631815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98295" y="591093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0517"/>
            <a:ext cx="8453906" cy="2698249"/>
          </a:xfrm>
        </p:spPr>
        <p:txBody>
          <a:bodyPr/>
          <a:lstStyle>
            <a:lvl1pPr>
              <a:defRPr sz="4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6EDB42-ECE3-410E-B374-A1BE942CFACD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33068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9845C6-C2AC-4C5A-BE0C-32917386238E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72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93561"/>
            <a:ext cx="3129168" cy="28334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2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93561"/>
            <a:ext cx="3145380" cy="28334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0" y="2617299"/>
            <a:ext cx="3161029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93561"/>
            <a:ext cx="3164719" cy="28334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1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EAB1BD-DA0D-413B-92B3-3BD536C0C5C3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2" y="4532845"/>
            <a:ext cx="30504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50437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72537" y="4532846"/>
            <a:ext cx="3046766" cy="651156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03500"/>
            <a:ext cx="2691241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84002"/>
            <a:ext cx="3050438" cy="84305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7"/>
            <a:ext cx="3050438" cy="65115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84001"/>
            <a:ext cx="3050437" cy="84305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388153" y="2603500"/>
            <a:ext cx="0" cy="3517594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801905" y="2603500"/>
            <a:ext cx="0" cy="34925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65062E-FF2E-4064-9D8A-F7B891FE92B8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973668"/>
            <a:ext cx="8825660" cy="706964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25B71-54A2-4844-BFA4-A7A736E1E298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76756" y="1278468"/>
            <a:ext cx="1413933" cy="4748589"/>
          </a:xfrm>
        </p:spPr>
        <p:txBody>
          <a:bodyPr vert="eaVert" anchor="b" anchorCtr="0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8"/>
            <a:ext cx="6247546" cy="4748590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FFCF4-E918-432A-9AA7-34EF9FA19B46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581CC-ECC9-48C4-A732-A57D2990F52E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5"/>
            <a:ext cx="4351023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8" y="2677644"/>
            <a:ext cx="3755379" cy="2283823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1D848-9130-4A92-A433-755056240074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D95D38-891C-4129-A0FB-3AD3A7F3001F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0" y="3179762"/>
            <a:ext cx="4825159" cy="2840039"/>
          </a:xfrm>
        </p:spPr>
        <p:txBody>
          <a:bodyPr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FB91F-55AA-45A8-AF16-4DD41D92718E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C1442-0A6A-4012-AEA1-88C4773B8D19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A2B71-6EB8-4AC4-A26E-F1DCAED74520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9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2895600"/>
            <a:ext cx="2793158" cy="312927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BBF036-3A0F-4B03-A0EE-97F4CCF7C8E2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7"/>
            <p:cNvSpPr/>
            <p:nvPr/>
          </p:nvSpPr>
          <p:spPr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60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7F271F-0BAD-4CD4-B6F8-E46E256203B4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-2373"/>
            <a:ext cx="12192000" cy="6867027"/>
            <a:chOff x="0" y="-2373"/>
            <a:chExt cx="12192000" cy="6867027"/>
          </a:xfrm>
        </p:grpSpPr>
        <p:sp>
          <p:nvSpPr>
            <p:cNvPr id="26" name="Rectangle 2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2000"/>
                    <a:hueMod val="108000"/>
                    <a:satMod val="164000"/>
                    <a:lumMod val="69000"/>
                  </a:schemeClr>
                  <a:schemeClr val="dk2">
                    <a:tint val="96000"/>
                    <a:hueMod val="90000"/>
                    <a:satMod val="130000"/>
                    <a:lumMod val="134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322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1000"/>
                  </a:schemeClr>
                </a:gs>
                <a:gs pos="75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175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8000"/>
                  </a:schemeClr>
                </a:gs>
                <a:gs pos="72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7000"/>
                  </a:schemeClr>
                </a:gs>
                <a:gs pos="69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7999412" y="-2373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73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74054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bg2">
                    <a:lumMod val="40000"/>
                    <a:lumOff val="60000"/>
                    <a:alpha val="14000"/>
                  </a:schemeClr>
                </a:gs>
                <a:gs pos="66000">
                  <a:schemeClr val="bg2">
                    <a:lumMod val="40000"/>
                    <a:lumOff val="60000"/>
                    <a:alpha val="0"/>
                  </a:schemeClr>
                </a:gs>
                <a:gs pos="36000">
                  <a:schemeClr val="bg2">
                    <a:lumMod val="40000"/>
                    <a:lumOff val="6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0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1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3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2603500"/>
            <a:ext cx="8761412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06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D5AF1364-ECBA-4CEA-9BCF-9642DB70F16A}" type="datetime1">
              <a:rPr lang="en-US" smtClean="0"/>
              <a:t>3/15/2020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28358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 b="1" i="0">
                <a:solidFill>
                  <a:schemeClr val="accent1"/>
                </a:solidFill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22" name="Rectangle 21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Smlouva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3" y="2498998"/>
            <a:ext cx="9791719" cy="3919220"/>
          </a:xfrm>
        </p:spPr>
        <p:txBody>
          <a:bodyPr>
            <a:normAutofit/>
          </a:bodyPr>
          <a:lstStyle/>
          <a:p>
            <a:r>
              <a:rPr lang="cs-CZ" b="1" dirty="0" smtClean="0"/>
              <a:t>= kontrakt, dohoda…</a:t>
            </a:r>
          </a:p>
          <a:p>
            <a:r>
              <a:rPr lang="cs-CZ" b="1" dirty="0" smtClean="0"/>
              <a:t>Písemná dohoda dvou či více stran o vzájemných právech a povinnostech</a:t>
            </a:r>
          </a:p>
          <a:p>
            <a:r>
              <a:rPr lang="cs-CZ" b="1" dirty="0" smtClean="0"/>
              <a:t>Vždy musí být v souladu s právním řádem ČR</a:t>
            </a:r>
          </a:p>
          <a:p>
            <a:r>
              <a:rPr lang="cs-CZ" b="1" dirty="0" smtClean="0"/>
              <a:t>Aby byla platná, musí být podepsaná a uzavřená bez nátlaku</a:t>
            </a:r>
          </a:p>
          <a:p>
            <a:r>
              <a:rPr lang="cs-CZ" b="1" dirty="0" smtClean="0"/>
              <a:t>Každá strana obdrží vlastní kopii – se všemi podpisy</a:t>
            </a:r>
          </a:p>
          <a:p>
            <a:r>
              <a:rPr lang="cs-CZ" b="1" dirty="0" smtClean="0"/>
              <a:t>Pokud obsahuje další dokumenty (sazebník, podmínky apod.), musí být buď součástí smlouvy, nebo v ní písemně uvedeny</a:t>
            </a:r>
          </a:p>
          <a:p>
            <a:r>
              <a:rPr lang="cs-CZ" b="1" dirty="0" smtClean="0"/>
              <a:t>Veškeré změny smlouvy lze činit jen písemnými dodatky</a:t>
            </a:r>
          </a:p>
          <a:p>
            <a:r>
              <a:rPr lang="cs-CZ" b="1" dirty="0" smtClean="0"/>
              <a:t>Smlouva obsahuje jasně identifikovatelné smluvní strany, jejich práva, povinnosti, předmět smlouvy, termíny, sankce, možnosti ukončení…. </a:t>
            </a:r>
            <a:r>
              <a:rPr lang="cs-CZ" b="1" dirty="0"/>
              <a:t>a</a:t>
            </a:r>
            <a:r>
              <a:rPr lang="cs-CZ" b="1" dirty="0" smtClean="0"/>
              <a:t>pod.</a:t>
            </a:r>
            <a:endParaRPr lang="cs-CZ" b="1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5083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Najdi ke každé smlouvě vysvětlení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154955" y="2438399"/>
            <a:ext cx="8761412" cy="4075611"/>
          </a:xfrm>
        </p:spPr>
        <p:txBody>
          <a:bodyPr>
            <a:noAutofit/>
          </a:bodyPr>
          <a:lstStyle/>
          <a:p>
            <a:pPr lvl="0">
              <a:buFont typeface="+mj-lt"/>
              <a:buAutoNum type="arabicPeriod"/>
            </a:pPr>
            <a:r>
              <a:rPr lang="cs-CZ" b="1" dirty="0"/>
              <a:t>Kupní smlouva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Darovací smlouva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Smlouva o výpůjčce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Nájemní smlouva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Pojistná smlouva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Smlouva o dílo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Licenční smlouva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Smlouva o úvěru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Smlouva o účtu</a:t>
            </a:r>
          </a:p>
          <a:p>
            <a:pPr lvl="0">
              <a:buFont typeface="+mj-lt"/>
              <a:buAutoNum type="arabicPeriod"/>
            </a:pPr>
            <a:r>
              <a:rPr lang="cs-CZ" b="1" dirty="0"/>
              <a:t>Pracovní smlouva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4262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sedací místnost Ion">
  <a:themeElements>
    <a:clrScheme name="Ion Boardroom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A3AB87EF-B655-4FFF-8D05-F333AD7F2789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Zasedací síň</Template>
  <TotalTime>397</TotalTime>
  <Words>130</Words>
  <Application>Microsoft Office PowerPoint</Application>
  <PresentationFormat>Širokoúhlá obrazovka</PresentationFormat>
  <Paragraphs>22</Paragraphs>
  <Slides>2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7" baseType="lpstr">
      <vt:lpstr>Arial</vt:lpstr>
      <vt:lpstr>Calibri</vt:lpstr>
      <vt:lpstr>Century Gothic</vt:lpstr>
      <vt:lpstr>Wingdings 3</vt:lpstr>
      <vt:lpstr>Zasedací místnost Ion</vt:lpstr>
      <vt:lpstr>Smlouva</vt:lpstr>
      <vt:lpstr>Najdi ke každé smlouvě vysvětlení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Právo</dc:title>
  <dc:creator>Zářecký Tomáš</dc:creator>
  <cp:lastModifiedBy>Zářecký Tomáš</cp:lastModifiedBy>
  <cp:revision>36</cp:revision>
  <dcterms:created xsi:type="dcterms:W3CDTF">2020-01-19T11:56:38Z</dcterms:created>
  <dcterms:modified xsi:type="dcterms:W3CDTF">2020-03-15T17:50:12Z</dcterms:modified>
</cp:coreProperties>
</file>