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65" r:id="rId6"/>
    <p:sldId id="277" r:id="rId7"/>
    <p:sldId id="261" r:id="rId8"/>
    <p:sldId id="267" r:id="rId9"/>
    <p:sldId id="271" r:id="rId10"/>
    <p:sldId id="274" r:id="rId11"/>
    <p:sldId id="275" r:id="rId12"/>
    <p:sldId id="273" r:id="rId13"/>
    <p:sldId id="272" r:id="rId14"/>
    <p:sldId id="258" r:id="rId15"/>
    <p:sldId id="27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knights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12532" y="4114799"/>
            <a:ext cx="7766936" cy="164630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Středověký zrod moderní Evropy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2532" y="5761101"/>
            <a:ext cx="7766936" cy="109689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L23		Mgr. Tomáš Zářecký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Zdroje obrázků a videa: internet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80181"/>
          </a:xfrm>
        </p:spPr>
      </p:pic>
    </p:spTree>
    <p:extLst>
      <p:ext uri="{BB962C8B-B14F-4D97-AF65-F5344CB8AC3E}">
        <p14:creationId xmlns:p14="http://schemas.microsoft.com/office/powerpoint/2010/main" val="39336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</p:spPr>
      </p:pic>
    </p:spTree>
    <p:extLst>
      <p:ext uri="{BB962C8B-B14F-4D97-AF65-F5344CB8AC3E}">
        <p14:creationId xmlns:p14="http://schemas.microsoft.com/office/powerpoint/2010/main" val="15680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67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vatican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Svatá říše římská – myšlenka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856" y="3754849"/>
            <a:ext cx="10700659" cy="2928980"/>
          </a:xfrm>
        </p:spPr>
        <p:txBody>
          <a:bodyPr>
            <a:noAutofit/>
          </a:bodyPr>
          <a:lstStyle/>
          <a:p>
            <a:r>
              <a:rPr lang="cs-CZ" altLang="cs-CZ" sz="2000" b="1" dirty="0" smtClean="0">
                <a:solidFill>
                  <a:schemeClr val="bg1"/>
                </a:solidFill>
              </a:rPr>
              <a:t>Snaha vytvořit obrovskou říši, která bude domovem a ochránkyní všem křesťanům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</a:rPr>
              <a:t>Má pokračovat v tradici antického Říma na západě, na východě skutečně pokračovala Byzanc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Má fungovat na demokratických principech – král bude volený sedmi nejsilnějšími panovníky</a:t>
            </a:r>
          </a:p>
          <a:p>
            <a:r>
              <a:rPr lang="cs-CZ" alt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Aby se z krále stal císař, musí vykonat pouť do Říma, kde ho korunuje papež (drahé a nebezpečné)</a:t>
            </a:r>
          </a:p>
          <a:p>
            <a:endParaRPr lang="cs-CZ" altLang="cs-CZ" sz="2000" b="1" dirty="0" smtClean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93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svatá říše římsk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2000" cy="75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Svatá říše římská – skutečnost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395" y="1418773"/>
            <a:ext cx="11177209" cy="5421085"/>
          </a:xfrm>
        </p:spPr>
        <p:txBody>
          <a:bodyPr>
            <a:noAutofit/>
          </a:bodyPr>
          <a:lstStyle/>
          <a:p>
            <a:r>
              <a:rPr lang="cs-CZ" altLang="cs-CZ" sz="2000" b="1" dirty="0" smtClean="0">
                <a:solidFill>
                  <a:schemeClr val="tx1"/>
                </a:solidFill>
              </a:rPr>
              <a:t>Nesourodý </a:t>
            </a:r>
            <a:r>
              <a:rPr lang="cs-CZ" altLang="cs-CZ" sz="2000" b="1" dirty="0">
                <a:solidFill>
                  <a:schemeClr val="tx1"/>
                </a:solidFill>
              </a:rPr>
              <a:t>a nepevný svazek desítek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samostatných království</a:t>
            </a:r>
            <a:r>
              <a:rPr lang="cs-CZ" altLang="cs-CZ" sz="2000" b="1" dirty="0">
                <a:solidFill>
                  <a:schemeClr val="tx1"/>
                </a:solidFill>
              </a:rPr>
              <a:t>, knížectví,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dokonce i měst</a:t>
            </a:r>
            <a:r>
              <a:rPr lang="cs-CZ" altLang="cs-CZ" sz="2000" b="1" dirty="0">
                <a:solidFill>
                  <a:schemeClr val="tx1"/>
                </a:solidFill>
              </a:rPr>
              <a:t>… </a:t>
            </a:r>
            <a:r>
              <a:rPr lang="cs-CZ" alt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nemají žádné společné zákony, peníze, armádu, politiku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Rozdílné národy, které nejsou ochotné ani schopné spolupracovat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Některé země jsou součástí jen „na papíře“ (např. české království)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Společné mají jediné </a:t>
            </a:r>
            <a:r>
              <a:rPr lang="cs-CZ" altLang="cs-CZ" sz="2000" b="1" smtClean="0">
                <a:solidFill>
                  <a:schemeClr val="tx1"/>
                </a:solidFill>
                <a:sym typeface="Symbol" panose="05050102010706020507" pitchFamily="18" charset="2"/>
              </a:rPr>
              <a:t>– krále 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a křesťanství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Ale nakonec se rozpadne i jednota křesťanů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Být králem / císařem je sice prestižní, ale král / císař nemá reálně příliš velkou moc, v každé části vládne „domácí“ panovník, a i sám král / císař má „svou zemi“, kde řeší spoustu problémů (např. Karel IV. vládne v českém království, ale současně je i císařem Svaté říše římské)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Některé země v rámci říše válčí mezi sebou, často kvůli pojetí křesťanství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Přesto trvá </a:t>
            </a:r>
            <a:r>
              <a:rPr lang="cs-CZ" alt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od 10. 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až </a:t>
            </a:r>
            <a:r>
              <a:rPr lang="cs-CZ" alt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do 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19</a:t>
            </a:r>
            <a:r>
              <a:rPr lang="cs-CZ" altLang="cs-CZ" sz="2000" b="1" dirty="0">
                <a:solidFill>
                  <a:schemeClr val="tx1"/>
                </a:solidFill>
                <a:sym typeface="Symbol" panose="05050102010706020507" pitchFamily="18" charset="2"/>
              </a:rPr>
              <a:t>. st., kdy ji 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zruší Napoleon Bonaparte</a:t>
            </a:r>
          </a:p>
          <a:p>
            <a:r>
              <a:rPr lang="cs-CZ" altLang="cs-CZ" sz="20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Dn</a:t>
            </a:r>
            <a:r>
              <a:rPr lang="cs-CZ" altLang="cs-CZ" sz="20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. Německo, Švýcarsko, Benelux…</a:t>
            </a:r>
          </a:p>
        </p:txBody>
      </p:sp>
    </p:spTree>
    <p:extLst>
      <p:ext uri="{BB962C8B-B14F-4D97-AF65-F5344CB8AC3E}">
        <p14:creationId xmlns:p14="http://schemas.microsoft.com/office/powerpoint/2010/main" val="28746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96" y="0"/>
            <a:ext cx="2859204" cy="3223753"/>
          </a:xfrm>
        </p:spPr>
      </p:pic>
      <p:pic>
        <p:nvPicPr>
          <p:cNvPr id="5" name="Picture 4" descr="https://upload.wikimedia.org/wikipedia/commons/thumb/5/51/Balduineum_Wahl_Heinrich_VII.jpg/1024px-Balduineum_Wahl_Heinrich_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654" y="0"/>
            <a:ext cx="9567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svatá říše římsk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59" y="3223753"/>
            <a:ext cx="4997957" cy="36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72"/>
            <a:ext cx="12192000" cy="7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304" y="413657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Franská říše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5086" y="137885"/>
            <a:ext cx="5186070" cy="6970486"/>
          </a:xfrm>
        </p:spPr>
        <p:txBody>
          <a:bodyPr>
            <a:noAutofit/>
          </a:bodyPr>
          <a:lstStyle/>
          <a:p>
            <a:pPr algn="r"/>
            <a:r>
              <a:rPr lang="cs-CZ" sz="2000" b="1" dirty="0" smtClean="0">
                <a:solidFill>
                  <a:schemeClr val="bg1"/>
                </a:solidFill>
              </a:rPr>
              <a:t>Germánská říše na troskách Západořímské říše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Vznikne zde feudální systém – tedy dělení společnosti na … a … a …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Králové přijímají (ochraňují) křesťanství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Válčí s Araby (muslimy) na Pyrenejském pol.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800 n.l. – Karel Veliký je papežem korunován na císaře  obnovuje tradici antického Říma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Císař = nejprestižnější (nikdo není víc) titul panovníka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Za Karla Velikého je překonán temný středověk a znovu se rozvíjí umění a vzdělanost, je objevena latina, antičtí spisovatelé… – karolinská renesance</a:t>
            </a:r>
          </a:p>
          <a:p>
            <a:pPr algn="r"/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Renesance = znovuzrození</a:t>
            </a:r>
          </a:p>
        </p:txBody>
      </p:sp>
    </p:spTree>
    <p:extLst>
      <p:ext uri="{BB962C8B-B14F-4D97-AF65-F5344CB8AC3E}">
        <p14:creationId xmlns:p14="http://schemas.microsoft.com/office/powerpoint/2010/main" val="9324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ek obrázku pro franská říš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828"/>
            <a:ext cx="9728199" cy="68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57809"/>
            <a:ext cx="8596668" cy="13208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Vikingové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277" y="1133652"/>
            <a:ext cx="6219002" cy="5495748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Germáni, kteří podnikají ze Skandinávie loupežné výpravy do Evropy (=</a:t>
            </a:r>
            <a:r>
              <a:rPr lang="cs-CZ" sz="2000" b="1" dirty="0" err="1" smtClean="0">
                <a:solidFill>
                  <a:schemeClr val="bg1"/>
                </a:solidFill>
              </a:rPr>
              <a:t>viking</a:t>
            </a:r>
            <a:r>
              <a:rPr lang="cs-CZ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Erik Rudý dopluje do Grónska a do Kanady 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 objevují Ameriku</a:t>
            </a:r>
            <a:endParaRPr lang="cs-CZ" sz="2000" b="1" i="1" dirty="0" smtClean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Berserkové = typ bojovníků, který vynikal zuřivostí (psychická porucha x drogy)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Potomci Vikingů, kteří se usadili na severu Francie, se nazývají Normané (odtud </a:t>
            </a:r>
            <a:r>
              <a:rPr lang="cs-CZ" sz="2000" b="1" dirty="0" err="1" smtClean="0">
                <a:solidFill>
                  <a:schemeClr val="bg1"/>
                </a:solidFill>
              </a:rPr>
              <a:t>dn</a:t>
            </a:r>
            <a:r>
              <a:rPr lang="cs-CZ" sz="2000" b="1" dirty="0" smtClean="0">
                <a:solidFill>
                  <a:schemeClr val="bg1"/>
                </a:solidFill>
              </a:rPr>
              <a:t>. Normandie), dobyli mj. Anglii (Vilém Dobyvatel) a bojovali s Araby ve Středozemním moři, kde založili Sicilské </a:t>
            </a:r>
            <a:r>
              <a:rPr lang="cs-CZ" sz="2000" b="1" dirty="0" smtClean="0">
                <a:solidFill>
                  <a:schemeClr val="bg1"/>
                </a:solidFill>
              </a:rPr>
              <a:t>království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algn="r"/>
            <a:r>
              <a:rPr lang="cs-CZ" sz="2000" b="1" i="1" dirty="0">
                <a:solidFill>
                  <a:schemeClr val="bg1"/>
                </a:solidFill>
              </a:rPr>
              <a:t>Kdo „oficiálně“ objevil </a:t>
            </a:r>
            <a:r>
              <a:rPr lang="cs-CZ" sz="2000" b="1" i="1" dirty="0" smtClean="0">
                <a:solidFill>
                  <a:schemeClr val="bg1"/>
                </a:solidFill>
              </a:rPr>
              <a:t>Ameriku?</a:t>
            </a:r>
          </a:p>
          <a:p>
            <a:pPr algn="r"/>
            <a:r>
              <a:rPr lang="cs-CZ" sz="2000" b="1" i="1" dirty="0" smtClean="0">
                <a:solidFill>
                  <a:schemeClr val="bg1"/>
                </a:solidFill>
              </a:rPr>
              <a:t>V</a:t>
            </a:r>
            <a:r>
              <a:rPr lang="cs-CZ" sz="2000" b="1" i="1" dirty="0">
                <a:solidFill>
                  <a:schemeClr val="bg1"/>
                </a:solidFill>
              </a:rPr>
              <a:t> jakém roce? </a:t>
            </a:r>
            <a:endParaRPr lang="cs-CZ" sz="2000" b="1" i="1" dirty="0" smtClean="0">
              <a:solidFill>
                <a:schemeClr val="bg1"/>
              </a:solidFill>
            </a:endParaRPr>
          </a:p>
          <a:p>
            <a:pPr algn="r"/>
            <a:r>
              <a:rPr lang="cs-CZ" sz="2000" b="1" i="1" dirty="0" smtClean="0">
                <a:solidFill>
                  <a:schemeClr val="bg1"/>
                </a:solidFill>
              </a:rPr>
              <a:t>Jak </a:t>
            </a:r>
            <a:r>
              <a:rPr lang="cs-CZ" sz="2000" b="1" i="1" dirty="0">
                <a:solidFill>
                  <a:schemeClr val="bg1"/>
                </a:solidFill>
              </a:rPr>
              <a:t>se nejprve nazývala?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viking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35"/>
            <a:ext cx="10507355" cy="68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07230" y="206828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cs-CZ" sz="2000" b="1" i="1" dirty="0"/>
              <a:t>Najdi na mapě Skandinávii, o jaké současné země se </a:t>
            </a:r>
            <a:r>
              <a:rPr lang="cs-CZ" sz="2000" b="1" i="1" dirty="0" smtClean="0"/>
              <a:t>jedná?</a:t>
            </a:r>
            <a:endParaRPr lang="cs-CZ" sz="2000" dirty="0"/>
          </a:p>
          <a:p>
            <a:pPr marL="800100" lvl="1" indent="-342900">
              <a:buFont typeface="+mj-lt"/>
              <a:buAutoNum type="arabicPeriod"/>
            </a:pPr>
            <a:r>
              <a:rPr lang="cs-CZ" sz="2000" b="1" i="1" dirty="0"/>
              <a:t>Jmenuj příklad tří zemí, na které útočili?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78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000" t="33407" r="24583" b="28963"/>
          <a:stretch/>
        </p:blipFill>
        <p:spPr>
          <a:xfrm>
            <a:off x="0" y="1012162"/>
            <a:ext cx="12216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63" y="-283029"/>
            <a:ext cx="12695163" cy="7141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Anglie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70115" y="5344886"/>
            <a:ext cx="11836882" cy="1719943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Vilém Dobyvatel dobude Anglii a současně ovládá i velkou část Francie</a:t>
            </a:r>
            <a:endParaRPr lang="cs-CZ" sz="2000" b="1" dirty="0" smtClean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1215 - král Jan Bezzemek ztratí většinu francouzského území, a protože je tak oslabena jeho moc, vynutí si šlechta Velkou listinu svobod (=Magna charta </a:t>
            </a:r>
            <a:r>
              <a:rPr lang="cs-CZ" sz="20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libertatum</a:t>
            </a:r>
            <a:r>
              <a:rPr lang="cs-CZ" sz="2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) – 25 šlechticů smí „dohlížet“ na krále  základ anglického parlamentu a současné demokracie! </a:t>
            </a:r>
          </a:p>
        </p:txBody>
      </p:sp>
    </p:spTree>
    <p:extLst>
      <p:ext uri="{BB962C8B-B14F-4D97-AF65-F5344CB8AC3E}">
        <p14:creationId xmlns:p14="http://schemas.microsoft.com/office/powerpoint/2010/main" val="40875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plantagene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812"/>
            <a:ext cx="5280025" cy="6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richard lion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-1487735"/>
            <a:ext cx="7125143" cy="100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001"/>
            <a:ext cx="12244251" cy="76526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Papežský stát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777" y="1809786"/>
            <a:ext cx="11349566" cy="5048214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Zabírá velkou část střední Itálie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Papež se chová jako „obyčejný král“ – válčí, dobývá, nechává likvidovat své nepřátele, má milenky, nemanželské děti… a přitom má být největším vzorem všem lidem, dodržovat Desatero atd.!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Chování papeže vede ke kritice (Jan Hus, Martin Luther…) a dokonce k rozpadu křesťanů na katolíky (věrni papeži) a protestanty (neuznávají papeže)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Papežské schizma = situace, kdy </a:t>
            </a:r>
            <a:r>
              <a:rPr lang="cs-CZ" sz="2000" b="1" dirty="0" smtClean="0">
                <a:solidFill>
                  <a:schemeClr val="bg1"/>
                </a:solidFill>
              </a:rPr>
              <a:t>jsou </a:t>
            </a:r>
            <a:r>
              <a:rPr lang="cs-CZ" sz="2000" b="1" dirty="0">
                <a:solidFill>
                  <a:schemeClr val="bg1"/>
                </a:solidFill>
              </a:rPr>
              <a:t>dva nebo dokonce tři </a:t>
            </a:r>
            <a:r>
              <a:rPr lang="cs-CZ" sz="2000" b="1" dirty="0" smtClean="0">
                <a:solidFill>
                  <a:schemeClr val="bg1"/>
                </a:solidFill>
              </a:rPr>
              <a:t>papežové současně a </a:t>
            </a:r>
            <a:r>
              <a:rPr lang="cs-CZ" sz="2000" b="1" dirty="0">
                <a:solidFill>
                  <a:schemeClr val="bg1"/>
                </a:solidFill>
              </a:rPr>
              <a:t>navzájem se označující za </a:t>
            </a:r>
            <a:r>
              <a:rPr lang="cs-CZ" sz="2000" b="1" dirty="0" smtClean="0">
                <a:solidFill>
                  <a:schemeClr val="bg1"/>
                </a:solidFill>
              </a:rPr>
              <a:t>podvodníky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Papež má dle tradice pravomoc korunovat krále na císaře (např. našeho Karla IV.)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Papežové se proto považují za nadřazené úplně všem – i císaři, což vede často k válkám, protože císařové zase chtějí, aby papež uznal, že jsou oni tím nejmocnějším (po Bohu)→ nikdy nevyřešeno</a:t>
            </a:r>
          </a:p>
          <a:p>
            <a:r>
              <a:rPr lang="cs-CZ" sz="2000" b="1" dirty="0" err="1" smtClean="0">
                <a:solidFill>
                  <a:schemeClr val="bg1"/>
                </a:solidFill>
              </a:rPr>
              <a:t>Dn</a:t>
            </a:r>
            <a:r>
              <a:rPr lang="cs-CZ" sz="2000" b="1" dirty="0" smtClean="0">
                <a:solidFill>
                  <a:schemeClr val="bg1"/>
                </a:solidFill>
              </a:rPr>
              <a:t>. Vatikán</a:t>
            </a:r>
            <a:r>
              <a:rPr lang="cs-CZ" sz="2000" b="1" dirty="0">
                <a:solidFill>
                  <a:schemeClr val="bg1"/>
                </a:solidFill>
              </a:rPr>
              <a:t>, </a:t>
            </a:r>
            <a:r>
              <a:rPr lang="cs-CZ" sz="2000" b="1" dirty="0" smtClean="0">
                <a:solidFill>
                  <a:schemeClr val="bg1"/>
                </a:solidFill>
              </a:rPr>
              <a:t>44 </a:t>
            </a:r>
            <a:r>
              <a:rPr lang="cs-CZ" sz="2000" b="1" dirty="0">
                <a:solidFill>
                  <a:schemeClr val="bg1"/>
                </a:solidFill>
              </a:rPr>
              <a:t>hektarů uvnitř </a:t>
            </a:r>
            <a:r>
              <a:rPr lang="cs-CZ" sz="2000" b="1" dirty="0" smtClean="0">
                <a:solidFill>
                  <a:schemeClr val="bg1"/>
                </a:solidFill>
              </a:rPr>
              <a:t>Říma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</TotalTime>
  <Words>670</Words>
  <Application>Microsoft Office PowerPoint</Application>
  <PresentationFormat>Širokoúhlá obrazovka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Symbol</vt:lpstr>
      <vt:lpstr>Trebuchet MS</vt:lpstr>
      <vt:lpstr>Wingdings 3</vt:lpstr>
      <vt:lpstr>Faseta</vt:lpstr>
      <vt:lpstr>Středověký zrod moderní Evropy</vt:lpstr>
      <vt:lpstr>Franská říše</vt:lpstr>
      <vt:lpstr>Prezentace aplikace PowerPoint</vt:lpstr>
      <vt:lpstr>Vikingové</vt:lpstr>
      <vt:lpstr>Prezentace aplikace PowerPoint</vt:lpstr>
      <vt:lpstr>Prezentace aplikace PowerPoint</vt:lpstr>
      <vt:lpstr>Anglie</vt:lpstr>
      <vt:lpstr>Prezentace aplikace PowerPoint</vt:lpstr>
      <vt:lpstr>Papežský stát</vt:lpstr>
      <vt:lpstr>Prezentace aplikace PowerPoint</vt:lpstr>
      <vt:lpstr>Prezentace aplikace PowerPoint</vt:lpstr>
      <vt:lpstr>Prezentace aplikace PowerPoint</vt:lpstr>
      <vt:lpstr>Prezentace aplikace PowerPoint</vt:lpstr>
      <vt:lpstr>Svatá říše římská – myšlenka</vt:lpstr>
      <vt:lpstr>Svatá říše římská – skutečnost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 – stručné politické dějiny 1</dc:title>
  <dc:creator>Tomáš Zářecký</dc:creator>
  <cp:lastModifiedBy>Zářecký Tomáš</cp:lastModifiedBy>
  <cp:revision>44</cp:revision>
  <dcterms:created xsi:type="dcterms:W3CDTF">2017-08-06T07:01:43Z</dcterms:created>
  <dcterms:modified xsi:type="dcterms:W3CDTF">2020-03-16T08:33:27Z</dcterms:modified>
</cp:coreProperties>
</file>