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6" r:id="rId3"/>
    <p:sldId id="257" r:id="rId4"/>
    <p:sldId id="258" r:id="rId5"/>
    <p:sldId id="280" r:id="rId6"/>
    <p:sldId id="259" r:id="rId7"/>
    <p:sldId id="260" r:id="rId8"/>
    <p:sldId id="261" r:id="rId9"/>
    <p:sldId id="263" r:id="rId10"/>
    <p:sldId id="264" r:id="rId11"/>
    <p:sldId id="265" r:id="rId12"/>
    <p:sldId id="269" r:id="rId13"/>
    <p:sldId id="278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60"/>
  </p:normalViewPr>
  <p:slideViewPr>
    <p:cSldViewPr snapToGrid="0">
      <p:cViewPr>
        <p:scale>
          <a:sx n="50" d="100"/>
          <a:sy n="50" d="100"/>
        </p:scale>
        <p:origin x="1906" y="8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knights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103222" y="291355"/>
            <a:ext cx="6862815" cy="1646302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Středověká </a:t>
            </a:r>
            <a:r>
              <a:rPr lang="cs-CZ" b="1" dirty="0" smtClean="0">
                <a:solidFill>
                  <a:schemeClr val="bg1"/>
                </a:solidFill>
              </a:rPr>
              <a:t>krajina, města a mučení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776753" y="5999095"/>
            <a:ext cx="4049949" cy="1096899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L21		Mgr. Tomáš Zářecký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Zdroje obrázků a videa: internet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07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6278"/>
            <a:ext cx="12192000" cy="828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Typy měst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97033" y="4616461"/>
            <a:ext cx="7281756" cy="2733573"/>
          </a:xfrm>
        </p:spPr>
        <p:txBody>
          <a:bodyPr/>
          <a:lstStyle/>
          <a:p>
            <a:pPr algn="r">
              <a:buFont typeface="+mj-lt"/>
              <a:buAutoNum type="arabicPeriod"/>
            </a:pPr>
            <a:r>
              <a:rPr lang="cs-CZ" sz="2000" b="1" dirty="0" smtClean="0">
                <a:solidFill>
                  <a:schemeClr val="bg1"/>
                </a:solidFill>
              </a:rPr>
              <a:t>Královská – patří králi (Praha, Čáslav)</a:t>
            </a:r>
          </a:p>
          <a:p>
            <a:pPr algn="r">
              <a:buFont typeface="+mj-lt"/>
              <a:buAutoNum type="arabicPeriod"/>
            </a:pPr>
            <a:r>
              <a:rPr lang="cs-CZ" sz="2000" b="1" dirty="0" smtClean="0">
                <a:solidFill>
                  <a:schemeClr val="bg1"/>
                </a:solidFill>
              </a:rPr>
              <a:t>Věnná – dar krále pro královnu (</a:t>
            </a:r>
            <a:r>
              <a:rPr lang="cs-CZ" sz="2000" b="1" dirty="0">
                <a:solidFill>
                  <a:schemeClr val="bg1"/>
                </a:solidFill>
              </a:rPr>
              <a:t>H</a:t>
            </a:r>
            <a:r>
              <a:rPr lang="cs-CZ" sz="2000" b="1" dirty="0" smtClean="0">
                <a:solidFill>
                  <a:schemeClr val="bg1"/>
                </a:solidFill>
              </a:rPr>
              <a:t>radec Králové, Mělník)</a:t>
            </a:r>
          </a:p>
          <a:p>
            <a:pPr algn="r">
              <a:buFont typeface="+mj-lt"/>
              <a:buAutoNum type="arabicPeriod"/>
            </a:pPr>
            <a:r>
              <a:rPr lang="cs-CZ" sz="2000" b="1" dirty="0" smtClean="0">
                <a:solidFill>
                  <a:schemeClr val="bg1"/>
                </a:solidFill>
              </a:rPr>
              <a:t>Poddanská – patří vrchnosti (Pardubice, Český Krumlov)</a:t>
            </a:r>
          </a:p>
          <a:p>
            <a:pPr algn="r">
              <a:buFont typeface="+mj-lt"/>
              <a:buAutoNum type="arabicPeriod"/>
            </a:pPr>
            <a:r>
              <a:rPr lang="cs-CZ" sz="2000" b="1" dirty="0" smtClean="0">
                <a:solidFill>
                  <a:schemeClr val="bg1"/>
                </a:solidFill>
              </a:rPr>
              <a:t>Horní – těžba stříbra (Jihlava, Kutná Hora)</a:t>
            </a:r>
          </a:p>
          <a:p>
            <a:pPr algn="r">
              <a:buFont typeface="+mj-lt"/>
              <a:buAutoNum type="arabicPeriod"/>
            </a:pPr>
            <a:r>
              <a:rPr lang="cs-CZ" sz="2000" b="1" dirty="0" smtClean="0">
                <a:solidFill>
                  <a:schemeClr val="bg1"/>
                </a:solidFill>
              </a:rPr>
              <a:t>Lázeňská – léčivé prameny (Karlovy Vary)</a:t>
            </a:r>
          </a:p>
          <a:p>
            <a:pPr algn="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362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ýsledek obrázku pro bell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319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Jak se žilo ve městě?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2534" y="1634159"/>
            <a:ext cx="4440766" cy="4769153"/>
          </a:xfrm>
        </p:spPr>
        <p:txBody>
          <a:bodyPr>
            <a:noAutofit/>
          </a:bodyPr>
          <a:lstStyle/>
          <a:p>
            <a:r>
              <a:rPr lang="cs-CZ" altLang="cs-CZ" sz="2000" b="1" dirty="0">
                <a:solidFill>
                  <a:schemeClr val="bg1"/>
                </a:solidFill>
              </a:rPr>
              <a:t>Každý měšťan je svobodný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!!!</a:t>
            </a:r>
            <a:endParaRPr lang="cs-CZ" altLang="cs-CZ" sz="2000" b="1" dirty="0" smtClean="0">
              <a:solidFill>
                <a:schemeClr val="bg1"/>
              </a:solidFill>
            </a:endParaRPr>
          </a:p>
          <a:p>
            <a:r>
              <a:rPr lang="cs-CZ" altLang="cs-CZ" sz="2000" b="1" dirty="0" smtClean="0">
                <a:solidFill>
                  <a:schemeClr val="bg1"/>
                </a:solidFill>
              </a:rPr>
              <a:t>Město </a:t>
            </a:r>
            <a:r>
              <a:rPr lang="cs-CZ" altLang="cs-CZ" sz="2000" b="1" dirty="0">
                <a:solidFill>
                  <a:schemeClr val="bg1"/>
                </a:solidFill>
              </a:rPr>
              <a:t>má symboly své svobody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: pečeť, erb, radnici…</a:t>
            </a:r>
          </a:p>
          <a:p>
            <a:r>
              <a:rPr lang="cs-CZ" sz="2000" b="1" dirty="0" smtClean="0">
                <a:solidFill>
                  <a:schemeClr val="bg1"/>
                </a:solidFill>
              </a:rPr>
              <a:t>Řídí ho městská rada – 12 konšelů – v čele purkmistr</a:t>
            </a:r>
          </a:p>
          <a:p>
            <a:r>
              <a:rPr lang="cs-CZ" sz="2000" b="1" dirty="0" smtClean="0">
                <a:solidFill>
                  <a:schemeClr val="bg1"/>
                </a:solidFill>
              </a:rPr>
              <a:t>Panovník / vrchnost udělovali  městům práva: trhové, hradební, hrdelní…</a:t>
            </a:r>
            <a:endParaRPr lang="cs-CZ" sz="2000" b="1" dirty="0" smtClean="0">
              <a:solidFill>
                <a:schemeClr val="bg1"/>
              </a:solidFill>
            </a:endParaRP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33005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Výsledek obrázku pro plague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12573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Jak se žilo ve městě?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4734" y="1727201"/>
            <a:ext cx="5710766" cy="4927600"/>
          </a:xfrm>
        </p:spPr>
        <p:txBody>
          <a:bodyPr>
            <a:normAutofit/>
          </a:bodyPr>
          <a:lstStyle/>
          <a:p>
            <a:r>
              <a:rPr lang="cs-CZ" altLang="cs-CZ" sz="2000" b="1" dirty="0">
                <a:solidFill>
                  <a:schemeClr val="bg1"/>
                </a:solidFill>
              </a:rPr>
              <a:t>Extrémně špatná hygiena → 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krysy, smrad, nemoci</a:t>
            </a:r>
            <a:r>
              <a:rPr lang="cs-CZ" altLang="cs-CZ" sz="2000" b="1" dirty="0">
                <a:solidFill>
                  <a:schemeClr val="bg1"/>
                </a:solidFill>
              </a:rPr>
              <a:t>, epidemie (mor)</a:t>
            </a:r>
          </a:p>
          <a:p>
            <a:r>
              <a:rPr lang="cs-CZ" altLang="cs-CZ" sz="2000" b="1" dirty="0" smtClean="0">
                <a:solidFill>
                  <a:schemeClr val="bg1"/>
                </a:solidFill>
              </a:rPr>
              <a:t>Časté požáry – </a:t>
            </a:r>
            <a:r>
              <a:rPr lang="cs-CZ" altLang="cs-CZ" sz="2000" b="1" dirty="0">
                <a:solidFill>
                  <a:schemeClr val="bg1"/>
                </a:solidFill>
              </a:rPr>
              <a:t>hustá zástavba, hodně dřeva</a:t>
            </a:r>
          </a:p>
          <a:p>
            <a:r>
              <a:rPr lang="cs-CZ" altLang="cs-CZ" sz="2000" b="1" dirty="0" smtClean="0">
                <a:solidFill>
                  <a:schemeClr val="bg1"/>
                </a:solidFill>
              </a:rPr>
              <a:t>Řemeslníci </a:t>
            </a:r>
            <a:r>
              <a:rPr lang="cs-CZ" altLang="cs-CZ" sz="2000" b="1" dirty="0">
                <a:solidFill>
                  <a:schemeClr val="bg1"/>
                </a:solidFill>
              </a:rPr>
              <a:t>– sdružují se do cechů (=mistři a tovaryši jednoho 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řemesla)</a:t>
            </a:r>
          </a:p>
          <a:p>
            <a:pPr>
              <a:defRPr/>
            </a:pPr>
            <a:r>
              <a:rPr lang="cs-CZ" altLang="cs-CZ" sz="2000" b="1" dirty="0" smtClean="0">
                <a:solidFill>
                  <a:schemeClr val="bg1"/>
                </a:solidFill>
              </a:rPr>
              <a:t>Židé – podléhají </a:t>
            </a:r>
            <a:r>
              <a:rPr lang="cs-CZ" altLang="cs-CZ" sz="2000" b="1" dirty="0">
                <a:solidFill>
                  <a:schemeClr val="bg1"/>
                </a:solidFill>
              </a:rPr>
              <a:t>přímo panovníkovi, kterému platí daně, často jsou pronásledováni, biti a je jim ničen majetek 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(pogromy), musí žít v ohraničených čtvrtích (ghetta)</a:t>
            </a:r>
            <a:endParaRPr lang="cs-CZ" altLang="cs-CZ" sz="2000" b="1" dirty="0">
              <a:solidFill>
                <a:schemeClr val="bg1"/>
              </a:solidFill>
            </a:endParaRPr>
          </a:p>
          <a:p>
            <a:endParaRPr lang="cs-CZ" alt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45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1527" t="20863" r="20833" b="28766"/>
          <a:stretch/>
        </p:blipFill>
        <p:spPr>
          <a:xfrm>
            <a:off x="0" y="0"/>
            <a:ext cx="12290026" cy="604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6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047" y="0"/>
            <a:ext cx="53909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/>
          <a:stretch/>
        </p:blipFill>
        <p:spPr>
          <a:xfrm>
            <a:off x="0" y="0"/>
            <a:ext cx="6805776" cy="56261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4512858"/>
            <a:ext cx="4171950" cy="234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9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243404"/>
            <a:ext cx="7092402" cy="398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Související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099"/>
            <a:ext cx="7092401" cy="354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6" name="Picture 28" descr="Výsledek obrázku pro medieval torture wom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401" y="-1"/>
            <a:ext cx="525517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95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2" descr="Výsledek obrázku pro medieval torture wom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-10319"/>
            <a:ext cx="4724400" cy="689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0" descr="Výsledek obrázku pro medieval torture wom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0"/>
            <a:ext cx="5642570" cy="689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ouvisející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4214"/>
            <a:ext cx="3966170" cy="417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Související obráze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6170" cy="384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6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4" descr="Výsledek obrázku pro medieval torture wom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225" y="-31750"/>
            <a:ext cx="8572500" cy="707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6" descr="Výsledek obrázku pro medieval torture wom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302" y="0"/>
            <a:ext cx="50016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88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2" descr="Výsledek obrázku pro medieval torture wom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95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1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368877" cy="466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ýsledek obrázku pro medieval torture wallpa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-193411"/>
            <a:ext cx="5810250" cy="383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Výsledek obrázku pro medieval torture wallpap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877" y="3030013"/>
            <a:ext cx="5823123" cy="382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Související obráze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205" y="3125838"/>
            <a:ext cx="6458955" cy="378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89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0000" t="31358" r="21945" b="15185"/>
          <a:stretch/>
        </p:blipFill>
        <p:spPr>
          <a:xfrm>
            <a:off x="0" y="0"/>
            <a:ext cx="12235526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1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6" descr="Výsledek obrázku pro medieval torture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361" y="2925401"/>
            <a:ext cx="5243464" cy="393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Výsledek obrázku pro medieval torture wallpa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0"/>
            <a:ext cx="4591050" cy="350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Související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142"/>
            <a:ext cx="8081914" cy="692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4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21458" t="13581" r="22083" b="8889"/>
          <a:stretch/>
        </p:blipFill>
        <p:spPr>
          <a:xfrm>
            <a:off x="396702" y="750"/>
            <a:ext cx="8877300" cy="6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6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9160" cy="770572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5834" y="288925"/>
            <a:ext cx="8596668" cy="1320800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Středověké osídlení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0134" y="1101725"/>
            <a:ext cx="3479800" cy="4800600"/>
          </a:xfrm>
        </p:spPr>
        <p:txBody>
          <a:bodyPr>
            <a:noAutofit/>
          </a:bodyPr>
          <a:lstStyle/>
          <a:p>
            <a:r>
              <a:rPr lang="cs-CZ" sz="20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Města vznikají až od 12./ 13. století s 2 </a:t>
            </a:r>
            <a:r>
              <a:rPr lang="cs-CZ" sz="20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000 až 10 000 </a:t>
            </a:r>
            <a:r>
              <a:rPr lang="cs-CZ" sz="20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obyvateli</a:t>
            </a:r>
            <a:endParaRPr lang="cs-CZ" sz="2000" b="1" dirty="0" smtClean="0">
              <a:solidFill>
                <a:schemeClr val="bg1"/>
              </a:solidFill>
              <a:sym typeface="Symbol" panose="05050102010706020507" pitchFamily="18" charset="2"/>
            </a:endParaRPr>
          </a:p>
          <a:p>
            <a:r>
              <a:rPr lang="cs-CZ" sz="20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V </a:t>
            </a:r>
            <a:r>
              <a:rPr lang="cs-CZ" sz="20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západní a jižní Evropě města už existovala a nyní se obnovovala, ve zbytku vznikala </a:t>
            </a:r>
            <a:r>
              <a:rPr lang="cs-CZ" sz="20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nově</a:t>
            </a:r>
            <a:endParaRPr lang="cs-CZ" sz="2000" b="1" dirty="0" smtClean="0">
              <a:solidFill>
                <a:schemeClr val="bg1"/>
              </a:solidFill>
              <a:sym typeface="Symbol" panose="05050102010706020507" pitchFamily="18" charset="2"/>
            </a:endParaRPr>
          </a:p>
          <a:p>
            <a:r>
              <a:rPr lang="cs-CZ" sz="20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Město </a:t>
            </a:r>
            <a:r>
              <a:rPr lang="cs-CZ" sz="20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nebylo soběstačné, </a:t>
            </a:r>
            <a:r>
              <a:rPr lang="cs-CZ" sz="20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muselo kolem sebe mít vesnice</a:t>
            </a:r>
          </a:p>
          <a:p>
            <a:r>
              <a:rPr lang="cs-CZ" sz="20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Města i vesnice </a:t>
            </a:r>
            <a:r>
              <a:rPr lang="cs-CZ" sz="20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vznikaly poblíž </a:t>
            </a:r>
            <a:r>
              <a:rPr lang="cs-CZ" sz="20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zdroje pitné vody</a:t>
            </a:r>
            <a:endParaRPr lang="cs-CZ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73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Kolonizace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10200" y="1270000"/>
            <a:ext cx="6658186" cy="5080221"/>
          </a:xfrm>
        </p:spPr>
        <p:txBody>
          <a:bodyPr>
            <a:normAutofit/>
          </a:bodyPr>
          <a:lstStyle/>
          <a:p>
            <a:pPr algn="r"/>
            <a:r>
              <a:rPr lang="cs-CZ" sz="2000" b="1" u="sng" dirty="0" smtClean="0">
                <a:solidFill>
                  <a:schemeClr val="bg1"/>
                </a:solidFill>
              </a:rPr>
              <a:t>= osídlování nového území</a:t>
            </a:r>
          </a:p>
          <a:p>
            <a:pPr algn="r"/>
            <a:r>
              <a:rPr lang="cs-CZ" sz="2000" b="1" dirty="0" smtClean="0">
                <a:solidFill>
                  <a:schemeClr val="bg1"/>
                </a:solidFill>
              </a:rPr>
              <a:t>Populace roste a půda v nížinách už nestačí</a:t>
            </a:r>
          </a:p>
          <a:p>
            <a:pPr algn="r"/>
            <a:endParaRPr lang="cs-CZ" sz="2000" b="1" dirty="0" smtClean="0">
              <a:solidFill>
                <a:schemeClr val="bg1"/>
              </a:solidFill>
            </a:endParaRPr>
          </a:p>
          <a:p>
            <a:pPr algn="r"/>
            <a:r>
              <a:rPr lang="cs-CZ" sz="2000" b="1" u="sng" dirty="0" smtClean="0">
                <a:solidFill>
                  <a:schemeClr val="bg1"/>
                </a:solidFill>
              </a:rPr>
              <a:t>2 typy kolonizace:</a:t>
            </a:r>
          </a:p>
          <a:p>
            <a:pPr marL="0" indent="0" algn="r">
              <a:buNone/>
            </a:pPr>
            <a:endParaRPr lang="cs-CZ" sz="2000" b="1" u="sng" dirty="0" smtClean="0">
              <a:solidFill>
                <a:schemeClr val="bg1"/>
              </a:solidFill>
            </a:endParaRPr>
          </a:p>
          <a:p>
            <a:pPr marL="514350" indent="-514350" algn="r">
              <a:buFont typeface="+mj-lt"/>
              <a:buAutoNum type="arabicPeriod"/>
              <a:defRPr/>
            </a:pPr>
            <a:r>
              <a:rPr lang="cs-CZ" altLang="cs-CZ" sz="2000" b="1" dirty="0" smtClean="0">
                <a:solidFill>
                  <a:schemeClr val="bg1"/>
                </a:solidFill>
              </a:rPr>
              <a:t>Domácí lidé z přelidněných nížin (vnitřní) odchází do méně úrodných vrchovin a podhůří</a:t>
            </a:r>
          </a:p>
          <a:p>
            <a:pPr marL="514350" indent="-514350" algn="r">
              <a:buFont typeface="+mj-lt"/>
              <a:buAutoNum type="arabicPeriod"/>
              <a:defRPr/>
            </a:pPr>
            <a:endParaRPr lang="cs-CZ" altLang="cs-CZ" sz="2000" b="1" dirty="0" smtClean="0">
              <a:solidFill>
                <a:schemeClr val="bg1"/>
              </a:solidFill>
            </a:endParaRPr>
          </a:p>
          <a:p>
            <a:pPr marL="514350" indent="-514350" algn="r">
              <a:buFont typeface="+mj-lt"/>
              <a:buAutoNum type="arabicPeriod"/>
              <a:defRPr/>
            </a:pPr>
            <a:r>
              <a:rPr lang="cs-CZ" altLang="cs-CZ" sz="2000" b="1" dirty="0" smtClean="0">
                <a:solidFill>
                  <a:schemeClr val="bg1"/>
                </a:solidFill>
              </a:rPr>
              <a:t>Lidé z okolních zemí (vnější) – Němci na pozvání Přemyslovců osidlují pohraniční hory - Sudety</a:t>
            </a:r>
          </a:p>
        </p:txBody>
      </p:sp>
    </p:spTree>
    <p:extLst>
      <p:ext uri="{BB962C8B-B14F-4D97-AF65-F5344CB8AC3E}">
        <p14:creationId xmlns:p14="http://schemas.microsoft.com/office/powerpoint/2010/main" val="380676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32100" y="2178844"/>
            <a:ext cx="4292600" cy="25003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>
                <a:solidFill>
                  <a:schemeClr val="tx1"/>
                </a:solidFill>
              </a:rPr>
              <a:t>13. stol. – Přemyslovci do českého království zvou Němce</a:t>
            </a:r>
          </a:p>
          <a:p>
            <a:pPr marL="0" indent="0">
              <a:buNone/>
            </a:pPr>
            <a:r>
              <a:rPr lang="cs-CZ" sz="2000" b="1" dirty="0" smtClean="0">
                <a:solidFill>
                  <a:schemeClr val="tx1"/>
                </a:solidFill>
              </a:rPr>
              <a:t>1918 – vzniká Československa – v Sudetech žijí už více jak 3 miliony Němců</a:t>
            </a:r>
          </a:p>
          <a:p>
            <a:pPr marL="0" indent="0">
              <a:buNone/>
            </a:pPr>
            <a:r>
              <a:rPr lang="cs-CZ" sz="2000" b="1" dirty="0" smtClean="0">
                <a:solidFill>
                  <a:schemeClr val="tx1"/>
                </a:solidFill>
              </a:rPr>
              <a:t>1947 – všichni jsou vyhnáni</a:t>
            </a:r>
            <a:endParaRPr lang="cs-CZ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24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ýsledek obrázku pro medieval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Založení vesnice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4491445"/>
            <a:ext cx="12206272" cy="3880773"/>
          </a:xfrm>
        </p:spPr>
        <p:txBody>
          <a:bodyPr>
            <a:noAutofit/>
          </a:bodyPr>
          <a:lstStyle/>
          <a:p>
            <a:r>
              <a:rPr lang="cs-CZ" altLang="cs-CZ" sz="2000" b="1" dirty="0">
                <a:solidFill>
                  <a:schemeClr val="bg1"/>
                </a:solidFill>
              </a:rPr>
              <a:t>Nutné vykácet les, postavit domy → finančně 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náročné</a:t>
            </a:r>
          </a:p>
          <a:p>
            <a:r>
              <a:rPr lang="cs-CZ" altLang="cs-CZ" sz="2000" b="1" dirty="0">
                <a:solidFill>
                  <a:schemeClr val="bg1"/>
                </a:solidFill>
              </a:rPr>
              <a:t>Osadníci 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proto mají </a:t>
            </a:r>
            <a:r>
              <a:rPr lang="cs-CZ" altLang="cs-CZ" sz="2000" b="1" dirty="0">
                <a:solidFill>
                  <a:schemeClr val="bg1"/>
                </a:solidFill>
              </a:rPr>
              <a:t>lhůtu, po kterou nemusí platit 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dávky vrchnosti </a:t>
            </a:r>
            <a:r>
              <a:rPr lang="cs-CZ" altLang="cs-CZ" sz="2000" b="1" dirty="0">
                <a:solidFill>
                  <a:schemeClr val="bg1"/>
                </a:solidFill>
              </a:rPr>
              <a:t>→ Lhota, Lhotka…</a:t>
            </a:r>
          </a:p>
          <a:p>
            <a:r>
              <a:rPr lang="cs-CZ" altLang="cs-CZ" sz="2000" b="1" dirty="0" smtClean="0">
                <a:solidFill>
                  <a:schemeClr val="bg1"/>
                </a:solidFill>
              </a:rPr>
              <a:t>Vykopávání pařezů = klučení, vypalování lesa = žďáření </a:t>
            </a:r>
            <a:r>
              <a:rPr lang="cs-CZ" altLang="cs-CZ" sz="2000" b="1" dirty="0">
                <a:solidFill>
                  <a:schemeClr val="bg1"/>
                </a:solidFill>
              </a:rPr>
              <a:t>→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 Klučov, Žďár…</a:t>
            </a:r>
            <a:endParaRPr lang="cs-CZ" altLang="cs-CZ" sz="2000" b="1" dirty="0">
              <a:solidFill>
                <a:schemeClr val="bg1"/>
              </a:solidFill>
            </a:endParaRPr>
          </a:p>
          <a:p>
            <a:r>
              <a:rPr lang="cs-CZ" altLang="cs-CZ" sz="2000" b="1" dirty="0" smtClean="0">
                <a:solidFill>
                  <a:schemeClr val="bg1"/>
                </a:solidFill>
              </a:rPr>
              <a:t>Území </a:t>
            </a:r>
            <a:r>
              <a:rPr lang="cs-CZ" altLang="cs-CZ" sz="2000" b="1" dirty="0">
                <a:solidFill>
                  <a:schemeClr val="bg1"/>
                </a:solidFill>
              </a:rPr>
              <a:t>nové vesnice bylo často vytyčeno tak, že kolonizátor objel na koni určitý prostor → Újezd</a:t>
            </a:r>
          </a:p>
          <a:p>
            <a:r>
              <a:rPr lang="cs-CZ" sz="2000" b="1" dirty="0" smtClean="0">
                <a:solidFill>
                  <a:schemeClr val="bg1"/>
                </a:solidFill>
              </a:rPr>
              <a:t>Vesnice vznikají podél cest nebo kolem návsi 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→ typické půdorysy</a:t>
            </a:r>
            <a:endParaRPr lang="cs-CZ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67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ýsledek obrázku pro medieval field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01834" y="508000"/>
            <a:ext cx="5253566" cy="1320800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Jak se žilo na vesnici?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0768" y="749300"/>
            <a:ext cx="11750464" cy="5981700"/>
          </a:xfrm>
        </p:spPr>
        <p:txBody>
          <a:bodyPr>
            <a:noAutofit/>
          </a:bodyPr>
          <a:lstStyle/>
          <a:p>
            <a:r>
              <a:rPr lang="cs-CZ" altLang="cs-CZ" sz="2000" b="1" dirty="0">
                <a:solidFill>
                  <a:schemeClr val="bg1"/>
                </a:solidFill>
              </a:rPr>
              <a:t>Krčma – krčmář + řezník</a:t>
            </a:r>
          </a:p>
          <a:p>
            <a:r>
              <a:rPr lang="cs-CZ" altLang="cs-CZ" sz="2000" b="1" dirty="0">
                <a:solidFill>
                  <a:schemeClr val="bg1"/>
                </a:solidFill>
              </a:rPr>
              <a:t>Mlýn – 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mlynář</a:t>
            </a:r>
          </a:p>
          <a:p>
            <a:endParaRPr lang="cs-CZ" altLang="cs-CZ" sz="2000" b="1" dirty="0">
              <a:solidFill>
                <a:schemeClr val="bg1"/>
              </a:solidFill>
            </a:endParaRPr>
          </a:p>
          <a:p>
            <a:endParaRPr lang="cs-CZ" altLang="cs-CZ" sz="2000" b="1" dirty="0" smtClean="0">
              <a:solidFill>
                <a:schemeClr val="bg1"/>
              </a:solidFill>
            </a:endParaRPr>
          </a:p>
          <a:p>
            <a:endParaRPr lang="cs-CZ" altLang="cs-CZ" sz="2000" b="1" dirty="0">
              <a:solidFill>
                <a:schemeClr val="bg1"/>
              </a:solidFill>
            </a:endParaRPr>
          </a:p>
          <a:p>
            <a:endParaRPr lang="cs-CZ" altLang="cs-CZ" sz="2000" b="1" dirty="0" smtClean="0">
              <a:solidFill>
                <a:schemeClr val="bg1"/>
              </a:solidFill>
            </a:endParaRPr>
          </a:p>
          <a:p>
            <a:endParaRPr lang="cs-CZ" altLang="cs-CZ" sz="2000" b="1" dirty="0">
              <a:solidFill>
                <a:schemeClr val="bg1"/>
              </a:solidFill>
            </a:endParaRPr>
          </a:p>
          <a:p>
            <a:endParaRPr lang="cs-CZ" altLang="cs-CZ" sz="2000" b="1" dirty="0" smtClean="0">
              <a:solidFill>
                <a:schemeClr val="bg1"/>
              </a:solidFill>
            </a:endParaRPr>
          </a:p>
          <a:p>
            <a:r>
              <a:rPr lang="cs-CZ" altLang="cs-CZ" sz="2000" b="1" dirty="0" smtClean="0">
                <a:solidFill>
                  <a:schemeClr val="bg1"/>
                </a:solidFill>
              </a:rPr>
              <a:t>Kovárna </a:t>
            </a:r>
            <a:r>
              <a:rPr lang="cs-CZ" altLang="cs-CZ" sz="2000" b="1" dirty="0">
                <a:solidFill>
                  <a:schemeClr val="bg1"/>
                </a:solidFill>
              </a:rPr>
              <a:t>– 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kovář (důležitý pro soběstačnost vesnice)</a:t>
            </a:r>
            <a:endParaRPr lang="cs-CZ" altLang="cs-CZ" sz="2000" b="1" dirty="0">
              <a:solidFill>
                <a:schemeClr val="bg1"/>
              </a:solidFill>
            </a:endParaRPr>
          </a:p>
          <a:p>
            <a:r>
              <a:rPr lang="cs-CZ" altLang="cs-CZ" sz="2000" b="1" dirty="0" smtClean="0">
                <a:solidFill>
                  <a:schemeClr val="bg1"/>
                </a:solidFill>
              </a:rPr>
              <a:t>Tvrz </a:t>
            </a:r>
            <a:r>
              <a:rPr lang="cs-CZ" altLang="cs-CZ" sz="2000" b="1" dirty="0">
                <a:solidFill>
                  <a:schemeClr val="bg1"/>
                </a:solidFill>
              </a:rPr>
              <a:t>– sídlo nižšího šlechtice</a:t>
            </a:r>
          </a:p>
          <a:p>
            <a:r>
              <a:rPr lang="cs-CZ" altLang="cs-CZ" sz="2000" b="1" dirty="0">
                <a:solidFill>
                  <a:schemeClr val="bg1"/>
                </a:solidFill>
              </a:rPr>
              <a:t>Farní 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kostel – 1 kostel na 5-6 vesnic (bylo nutné uživit kněze)</a:t>
            </a:r>
            <a:endParaRPr lang="cs-CZ" altLang="cs-CZ" sz="2000" b="1" dirty="0">
              <a:solidFill>
                <a:schemeClr val="bg1"/>
              </a:solidFill>
            </a:endParaRPr>
          </a:p>
          <a:p>
            <a:r>
              <a:rPr lang="cs-CZ" altLang="cs-CZ" sz="2000" b="1" dirty="0" smtClean="0">
                <a:solidFill>
                  <a:schemeClr val="bg1"/>
                </a:solidFill>
              </a:rPr>
              <a:t>Rychtář </a:t>
            </a:r>
            <a:r>
              <a:rPr lang="cs-CZ" altLang="cs-CZ" sz="2000" b="1" dirty="0">
                <a:solidFill>
                  <a:schemeClr val="bg1"/>
                </a:solidFill>
              </a:rPr>
              <a:t>– úředník, správce 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vesnice </a:t>
            </a:r>
            <a:endParaRPr lang="cs-CZ" altLang="cs-CZ" sz="2000" b="1" dirty="0" smtClean="0">
              <a:solidFill>
                <a:schemeClr val="bg1"/>
              </a:solidFill>
            </a:endParaRPr>
          </a:p>
          <a:p>
            <a:r>
              <a:rPr lang="cs-CZ" altLang="cs-CZ" sz="20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Grunt </a:t>
            </a:r>
            <a:r>
              <a:rPr lang="cs-CZ" altLang="cs-CZ" sz="20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= </a:t>
            </a:r>
            <a:r>
              <a:rPr lang="cs-CZ" altLang="cs-CZ" sz="20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všechny </a:t>
            </a:r>
            <a:r>
              <a:rPr lang="cs-CZ" altLang="cs-CZ" sz="20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domy, polnosti, louky, </a:t>
            </a:r>
            <a:r>
              <a:rPr lang="cs-CZ" altLang="cs-CZ" sz="20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rybníky, </a:t>
            </a:r>
            <a:r>
              <a:rPr lang="cs-CZ" altLang="cs-CZ" sz="20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zvířata… </a:t>
            </a:r>
            <a:r>
              <a:rPr lang="cs-CZ" altLang="cs-CZ" sz="20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patřící jednomu hospodáři</a:t>
            </a:r>
            <a:endParaRPr lang="cs-CZ" altLang="cs-CZ" sz="2000" b="1" dirty="0" smtClean="0">
              <a:solidFill>
                <a:schemeClr val="bg1"/>
              </a:solidFill>
              <a:sym typeface="Symbol" panose="05050102010706020507" pitchFamily="18" charset="2"/>
            </a:endParaRPr>
          </a:p>
          <a:p>
            <a:r>
              <a:rPr lang="cs-CZ" altLang="cs-CZ" sz="20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Grunt se dědil z otce na syna, pro sedláka </a:t>
            </a:r>
            <a:r>
              <a:rPr lang="cs-CZ" altLang="cs-CZ" sz="20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to bylo to </a:t>
            </a:r>
            <a:r>
              <a:rPr lang="cs-CZ" altLang="cs-CZ" sz="20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nejcennější</a:t>
            </a:r>
            <a:endParaRPr lang="cs-CZ" altLang="cs-CZ" sz="2000" b="1" dirty="0">
              <a:solidFill>
                <a:schemeClr val="bg1"/>
              </a:solidFill>
            </a:endParaRPr>
          </a:p>
          <a:p>
            <a:endParaRPr lang="cs-CZ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96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1332"/>
            <a:ext cx="12284155" cy="8193532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3200" y="2006600"/>
            <a:ext cx="4280070" cy="303167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2000" b="1" dirty="0" smtClean="0">
                <a:solidFill>
                  <a:schemeClr val="bg1"/>
                </a:solidFill>
              </a:rPr>
              <a:t>Trojpolní systém – pole rozdělené na třetiny</a:t>
            </a:r>
          </a:p>
          <a:p>
            <a:pPr>
              <a:defRPr/>
            </a:pPr>
            <a:r>
              <a:rPr lang="cs-CZ" sz="2000" b="1" dirty="0" smtClean="0">
                <a:solidFill>
                  <a:schemeClr val="bg1"/>
                </a:solidFill>
              </a:rPr>
              <a:t>Přebytky se prodávají na tržišti</a:t>
            </a:r>
          </a:p>
          <a:p>
            <a:pPr>
              <a:defRPr/>
            </a:pPr>
            <a:r>
              <a:rPr lang="cs-CZ" sz="2000" b="1" dirty="0" smtClean="0">
                <a:solidFill>
                  <a:schemeClr val="bg1"/>
                </a:solidFill>
              </a:rPr>
              <a:t>Sedláci si tvoří zásoby, aby přežili několik špatných let</a:t>
            </a:r>
          </a:p>
          <a:p>
            <a:pPr>
              <a:defRPr/>
            </a:pPr>
            <a:r>
              <a:rPr lang="cs-CZ" sz="2000" b="1" dirty="0" smtClean="0">
                <a:solidFill>
                  <a:schemeClr val="bg1"/>
                </a:solidFill>
              </a:rPr>
              <a:t>Během válek nejvíce trpí vesnice – až 4 z 5 zaniknou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481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ýsledek obrázku pro medieval town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0"/>
            <a:ext cx="14082301" cy="707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Města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36416" y="4569309"/>
            <a:ext cx="8596668" cy="2733192"/>
          </a:xfrm>
        </p:spPr>
        <p:txBody>
          <a:bodyPr/>
          <a:lstStyle/>
          <a:p>
            <a:r>
              <a:rPr lang="cs-CZ" altLang="cs-CZ" sz="2000" b="1" dirty="0">
                <a:solidFill>
                  <a:schemeClr val="bg1"/>
                </a:solidFill>
              </a:rPr>
              <a:t>Tržiště = náměstí → z něj vychází ulice</a:t>
            </a:r>
          </a:p>
          <a:p>
            <a:r>
              <a:rPr lang="cs-CZ" altLang="cs-CZ" sz="2000" b="1" dirty="0" smtClean="0">
                <a:solidFill>
                  <a:schemeClr val="bg1"/>
                </a:solidFill>
              </a:rPr>
              <a:t>Městské </a:t>
            </a:r>
            <a:r>
              <a:rPr lang="cs-CZ" altLang="cs-CZ" sz="2000" b="1" dirty="0">
                <a:solidFill>
                  <a:schemeClr val="bg1"/>
                </a:solidFill>
              </a:rPr>
              <a:t>hradby = hranice města</a:t>
            </a:r>
          </a:p>
          <a:p>
            <a:r>
              <a:rPr lang="cs-CZ" altLang="cs-CZ" sz="2000" b="1" dirty="0">
                <a:solidFill>
                  <a:schemeClr val="bg1"/>
                </a:solidFill>
              </a:rPr>
              <a:t>Brána 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– hlídá </a:t>
            </a:r>
            <a:r>
              <a:rPr lang="cs-CZ" altLang="cs-CZ" sz="2000" b="1" dirty="0">
                <a:solidFill>
                  <a:schemeClr val="bg1"/>
                </a:solidFill>
              </a:rPr>
              <a:t>vstup do 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města, na noc se zavírá</a:t>
            </a:r>
            <a:endParaRPr lang="cs-CZ" altLang="cs-CZ" sz="2000" b="1" dirty="0">
              <a:solidFill>
                <a:schemeClr val="bg1"/>
              </a:solidFill>
            </a:endParaRPr>
          </a:p>
          <a:p>
            <a:r>
              <a:rPr lang="cs-CZ" altLang="cs-CZ" sz="2000" b="1" dirty="0" smtClean="0">
                <a:solidFill>
                  <a:schemeClr val="bg1"/>
                </a:solidFill>
              </a:rPr>
              <a:t>Radnice, farní </a:t>
            </a:r>
            <a:r>
              <a:rPr lang="cs-CZ" altLang="cs-CZ" sz="2000" b="1" dirty="0">
                <a:solidFill>
                  <a:schemeClr val="bg1"/>
                </a:solidFill>
              </a:rPr>
              <a:t>kostel</a:t>
            </a:r>
          </a:p>
          <a:p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61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675</TotalTime>
  <Words>528</Words>
  <Application>Microsoft Office PowerPoint</Application>
  <PresentationFormat>Širokoúhlá obrazovka</PresentationFormat>
  <Paragraphs>66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6" baseType="lpstr">
      <vt:lpstr>Arial</vt:lpstr>
      <vt:lpstr>Symbol</vt:lpstr>
      <vt:lpstr>Trebuchet MS</vt:lpstr>
      <vt:lpstr>Wingdings 3</vt:lpstr>
      <vt:lpstr>Faseta</vt:lpstr>
      <vt:lpstr>Středověká krajina, města a mučení</vt:lpstr>
      <vt:lpstr>Prezentace aplikace PowerPoint</vt:lpstr>
      <vt:lpstr>Středověké osídlení</vt:lpstr>
      <vt:lpstr>Kolonizace</vt:lpstr>
      <vt:lpstr>Prezentace aplikace PowerPoint</vt:lpstr>
      <vt:lpstr>Založení vesnice</vt:lpstr>
      <vt:lpstr>Jak se žilo na vesnici?</vt:lpstr>
      <vt:lpstr>Prezentace aplikace PowerPoint</vt:lpstr>
      <vt:lpstr>Města</vt:lpstr>
      <vt:lpstr>Typy měst</vt:lpstr>
      <vt:lpstr>Jak se žilo ve městě?</vt:lpstr>
      <vt:lpstr>Jak se žilo ve městě?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Středověká krajina a města</dc:title>
  <dc:creator>Tomáš Zářecký</dc:creator>
  <cp:lastModifiedBy>Zářecký Tomáš</cp:lastModifiedBy>
  <cp:revision>28</cp:revision>
  <dcterms:created xsi:type="dcterms:W3CDTF">2017-08-09T10:11:40Z</dcterms:created>
  <dcterms:modified xsi:type="dcterms:W3CDTF">2020-02-27T19:43:12Z</dcterms:modified>
</cp:coreProperties>
</file>