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950" autoAdjust="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7FEEB-568F-4E1B-BB9C-F8744B7260C9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0DF89-5642-4609-8B45-CFE0C3DEF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37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089212"/>
          </a:xfrm>
          <a:effectLst/>
        </p:spPr>
        <p:txBody>
          <a:bodyPr anchor="ctr">
            <a:normAutofit/>
          </a:bodyPr>
          <a:lstStyle>
            <a:lvl1pPr>
              <a:defRPr sz="4000" b="1" cap="none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253396"/>
            <a:ext cx="7989752" cy="590321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0" i="1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C5C385-3D42-400B-8017-51FC432B9BA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1028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4428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C5C385-3D42-400B-8017-51FC432B9BA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8149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83F558-98A3-4DED-9A04-578A4EB3112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8241667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D16C9-37A7-4FA0-876F-6925CA64054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83477818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31972-82C3-4431-A940-E6212AB415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8340757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586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946923"/>
            <a:ext cx="7989751" cy="1504844"/>
          </a:xfrm>
        </p:spPr>
        <p:txBody>
          <a:bodyPr anchor="ctr">
            <a:normAutofit/>
          </a:bodyPr>
          <a:lstStyle>
            <a:lvl1pPr algn="l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451767"/>
            <a:ext cx="7989751" cy="60055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i="1" cap="none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C5C385-3D42-400B-8017-51FC432B9BA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4492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7869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659670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lang="cs-CZ" sz="2400" b="1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139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000" b="1" kern="1200" cap="none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828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93006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t">
            <a:normAutofit/>
          </a:bodyPr>
          <a:lstStyle>
            <a:lvl1pPr marL="358775" marR="0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 2" charset="2"/>
              <a:buChar char=""/>
              <a:tabLst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717550" marR="0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" panose="05000000000000000000" pitchFamily="2" charset="2"/>
              <a:buChar char="q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00000" marR="0" indent="-27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3A537"/>
              </a:buClr>
              <a:buSzPct val="92000"/>
              <a:buFont typeface="Wingdings" panose="05000000000000000000" pitchFamily="2" charset="2"/>
              <a:buChar char="Ø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242000" marR="0" indent="-234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3A537"/>
              </a:buClr>
              <a:buSzPct val="92000"/>
              <a:buFont typeface="Wingdings" panose="05000000000000000000" pitchFamily="2" charset="2"/>
              <a:buChar char="Ø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1602000" marR="0" indent="-234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3A537"/>
              </a:buClr>
              <a:buSzPct val="92000"/>
              <a:buFont typeface="Wingdings" panose="05000000000000000000" pitchFamily="2" charset="2"/>
              <a:buChar char="Ø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marL="358775" marR="0" lvl="0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 2" charset="2"/>
              <a:buChar char=""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Upravte styly předlohy textu.</a:t>
            </a:r>
          </a:p>
          <a:p>
            <a:pPr marL="358775" marR="0" lvl="1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 2" charset="2"/>
              <a:buChar char=""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Druhá úroveň</a:t>
            </a:r>
          </a:p>
          <a:p>
            <a:pPr marL="358775" marR="0" lvl="2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 2" charset="2"/>
              <a:buChar char=""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Třetí úroveň</a:t>
            </a:r>
          </a:p>
          <a:p>
            <a:pPr marL="358775" marR="0" lvl="3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 2" charset="2"/>
              <a:buChar char=""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Čtvrtá úroveň</a:t>
            </a:r>
          </a:p>
          <a:p>
            <a:pPr marL="358775" marR="0" lvl="4" indent="-358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A537"/>
              </a:buClr>
              <a:buSzPct val="80000"/>
              <a:buFont typeface="Wingdings 2" charset="2"/>
              <a:buChar char=""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Pátá úroveň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C5C385-3D42-400B-8017-51FC432B9BA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0247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C385-3D42-400B-8017-51FC432B9BA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48323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DC5C385-3D42-400B-8017-51FC432B9BA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A269157-9CD2-4E06-8E35-31F72034B0B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480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</p:sldLayoutIdLst>
  <p:transition spd="slow">
    <p:push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8775" indent="-358775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80000"/>
        <a:buFont typeface="Wingdings 2" charset="2"/>
        <a:buChar char="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17550" indent="-358775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Ø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Ø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Ø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smtClean="0"/>
              <a:t>Měření objemu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Jednotky objemu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11764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Procvičování</a:t>
            </a:r>
            <a:endParaRPr lang="cs-CZ" altLang="cs-CZ" dirty="0" smtClean="0"/>
          </a:p>
        </p:txBody>
      </p:sp>
      <p:sp>
        <p:nvSpPr>
          <p:cNvPr id="47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7" y="2051050"/>
            <a:ext cx="4039553" cy="4562475"/>
          </a:xfrm>
        </p:spPr>
        <p:txBody>
          <a:bodyPr>
            <a:noAutofit/>
          </a:bodyPr>
          <a:lstStyle/>
          <a:p>
            <a:pPr marL="357188" indent="-357188">
              <a:lnSpc>
                <a:spcPct val="110000"/>
              </a:lnSpc>
              <a:spcAft>
                <a:spcPts val="0"/>
              </a:spcAft>
              <a:buFont typeface="Calibri" panose="020F0502020204030204" pitchFamily="34" charset="0"/>
              <a:buAutoNum type="arabicParenR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360 dm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cs-CZ" altLang="cs-CZ" sz="2600" dirty="0" smtClean="0">
              <a:latin typeface="+mj-lt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10000"/>
              </a:lnSpc>
              <a:spcAft>
                <a:spcPts val="0"/>
              </a:spcAft>
              <a:buFont typeface="Calibri" panose="020F0502020204030204" pitchFamily="34" charset="0"/>
              <a:buAutoNum type="arabicParenR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32 000 cm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cs-CZ" altLang="cs-CZ" sz="2600" dirty="0" smtClean="0">
              <a:latin typeface="+mj-lt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10000"/>
              </a:lnSpc>
              <a:spcAft>
                <a:spcPts val="0"/>
              </a:spcAft>
              <a:buFont typeface="Calibri" panose="020F0502020204030204" pitchFamily="34" charset="0"/>
              <a:buAutoNum type="arabicParenR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9 400 cm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dm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cs-CZ" altLang="cs-CZ" sz="2600" dirty="0" smtClean="0">
              <a:latin typeface="+mj-lt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10000"/>
              </a:lnSpc>
              <a:spcAft>
                <a:spcPts val="0"/>
              </a:spcAft>
              <a:buFont typeface="Calibri" panose="020F0502020204030204" pitchFamily="34" charset="0"/>
              <a:buAutoNum type="arabicParenR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480 mm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cm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cs-CZ" altLang="cs-CZ" sz="2600" dirty="0" smtClean="0">
              <a:latin typeface="+mj-lt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10000"/>
              </a:lnSpc>
              <a:spcAft>
                <a:spcPts val="0"/>
              </a:spcAft>
              <a:buFont typeface="Calibri" panose="020F0502020204030204" pitchFamily="34" charset="0"/>
              <a:buAutoNum type="arabicParenR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2,5 cm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mm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cs-CZ" altLang="cs-CZ" sz="2600" dirty="0" smtClean="0">
              <a:latin typeface="+mj-lt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AutoNum type="arabicParenR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7 400 mm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dm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cs-CZ" altLang="cs-CZ" sz="2600" dirty="0" smtClean="0">
              <a:latin typeface="+mj-lt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10000"/>
              </a:lnSpc>
              <a:spcAft>
                <a:spcPts val="0"/>
              </a:spcAft>
              <a:buFont typeface="Calibri" panose="020F0502020204030204" pitchFamily="34" charset="0"/>
              <a:buAutoNum type="arabicParenR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0,0043 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cm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cs-CZ" altLang="cs-CZ" sz="2600" dirty="0" smtClean="0">
              <a:latin typeface="+mj-lt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10000"/>
              </a:lnSpc>
              <a:spcAft>
                <a:spcPts val="0"/>
              </a:spcAft>
              <a:buFont typeface="Calibri" panose="020F0502020204030204" pitchFamily="34" charset="0"/>
              <a:buAutoNum type="arabicParenR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0,3 dm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cm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cs-CZ" altLang="cs-CZ" sz="2600" dirty="0" smtClean="0">
              <a:latin typeface="+mj-lt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10000"/>
              </a:lnSpc>
              <a:spcAft>
                <a:spcPts val="0"/>
              </a:spcAft>
              <a:buFont typeface="Calibri" panose="020F0502020204030204" pitchFamily="34" charset="0"/>
              <a:buAutoNum type="arabicParenR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80 000 mm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cm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cs-CZ" altLang="cs-CZ" sz="2600" dirty="0" smtClean="0">
              <a:latin typeface="+mj-lt"/>
              <a:cs typeface="Times New Roman" panose="02020603050405020304" pitchFamily="18" charset="0"/>
            </a:endParaRPr>
          </a:p>
          <a:p>
            <a:pPr marL="539750" indent="-539750">
              <a:lnSpc>
                <a:spcPct val="110000"/>
              </a:lnSpc>
              <a:spcAft>
                <a:spcPts val="0"/>
              </a:spcAft>
              <a:buFont typeface="Calibri" panose="020F0502020204030204" pitchFamily="34" charset="0"/>
              <a:buAutoNum type="arabicParenR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31 dm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cs-CZ" altLang="cs-CZ" sz="2600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Zástupný symbol pro obsah 3"/>
          <p:cNvSpPr>
            <a:spLocks noGrp="1"/>
          </p:cNvSpPr>
          <p:nvPr>
            <p:ph sz="half" idx="2"/>
          </p:nvPr>
        </p:nvSpPr>
        <p:spPr>
          <a:xfrm>
            <a:off x="4500563" y="2051050"/>
            <a:ext cx="4076509" cy="4402138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10000"/>
              </a:lnSpc>
              <a:buFont typeface="Calibri" panose="020F0502020204030204" pitchFamily="34" charset="0"/>
              <a:buAutoNum type="arabicParenR" startAt="11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0,053 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 	dm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</a:p>
          <a:p>
            <a:pPr marL="447675" indent="-447675">
              <a:lnSpc>
                <a:spcPct val="110000"/>
              </a:lnSpc>
              <a:buFont typeface="Calibri" panose="020F0502020204030204" pitchFamily="34" charset="0"/>
              <a:buAutoNum type="arabicParenR" startAt="11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4 100 cm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</a:p>
          <a:p>
            <a:pPr marL="447675" indent="-447675">
              <a:lnSpc>
                <a:spcPct val="110000"/>
              </a:lnSpc>
              <a:buFont typeface="Calibri" panose="020F0502020204030204" pitchFamily="34" charset="0"/>
              <a:buAutoNum type="arabicParenR" startAt="11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0,0068 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dm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</a:p>
          <a:p>
            <a:pPr marL="447675" indent="-447675">
              <a:lnSpc>
                <a:spcPct val="110000"/>
              </a:lnSpc>
              <a:buFont typeface="Calibri" panose="020F0502020204030204" pitchFamily="34" charset="0"/>
              <a:buAutoNum type="arabicParenR" startAt="11"/>
              <a:tabLst>
                <a:tab pos="3136900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0,039 cm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mm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</a:p>
          <a:p>
            <a:pPr marL="447675" indent="-447675">
              <a:lnSpc>
                <a:spcPct val="110000"/>
              </a:lnSpc>
              <a:buFont typeface="Calibri" panose="020F0502020204030204" pitchFamily="34" charset="0"/>
              <a:buAutoNum type="arabicParenR" startAt="11"/>
              <a:tabLst>
                <a:tab pos="3227388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7 300 000 mm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	 dm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8" y="5175503"/>
            <a:ext cx="1553842" cy="13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2664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9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929384"/>
            <a:ext cx="8291513" cy="676275"/>
          </a:xfrm>
        </p:spPr>
        <p:txBody>
          <a:bodyPr/>
          <a:lstStyle/>
          <a:p>
            <a:r>
              <a:rPr lang="cs-CZ" altLang="cs-CZ" b="1" dirty="0" smtClean="0">
                <a:latin typeface="+mj-lt"/>
                <a:cs typeface="Times New Roman" panose="02020603050405020304" pitchFamily="18" charset="0"/>
              </a:rPr>
              <a:t>Doplň chybějící jednotky:</a:t>
            </a:r>
            <a:endParaRPr lang="cs-CZ" altLang="cs-CZ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81192" y="2534222"/>
            <a:ext cx="3893176" cy="3940175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tabLst>
                <a:tab pos="2868613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5 500 cm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5,5 	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2868613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8,2 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8 200 	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2868613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20 dm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0,02 	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2868613" algn="l"/>
              </a:tabLst>
            </a:pP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0,48 m</a:t>
            </a:r>
            <a:r>
              <a:rPr lang="cs-CZ" altLang="cs-CZ" sz="2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latin typeface="+mj-lt"/>
                <a:cs typeface="Times New Roman" panose="02020603050405020304" pitchFamily="18" charset="0"/>
              </a:rPr>
              <a:t> = 480 000 	</a:t>
            </a:r>
          </a:p>
        </p:txBody>
      </p:sp>
      <p:sp>
        <p:nvSpPr>
          <p:cNvPr id="41" name="Zástupný symbol pro obsah 7"/>
          <p:cNvSpPr txBox="1">
            <a:spLocks/>
          </p:cNvSpPr>
          <p:nvPr/>
        </p:nvSpPr>
        <p:spPr>
          <a:xfrm>
            <a:off x="4798218" y="2519934"/>
            <a:ext cx="3772725" cy="3940175"/>
          </a:xfrm>
          <a:prstGeom prst="rect">
            <a:avLst/>
          </a:prstGeom>
        </p:spPr>
        <p:txBody>
          <a:bodyPr/>
          <a:lstStyle>
            <a:lvl1pPr marL="358775" indent="-358775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2" charset="2"/>
              <a:buChar char="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Ø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Ø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420 mm</a:t>
            </a:r>
            <a:r>
              <a:rPr lang="cs-CZ" altLang="cs-CZ" sz="2600" baseline="30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= 0,42 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0,07 m</a:t>
            </a:r>
            <a:r>
              <a:rPr lang="cs-CZ" altLang="cs-CZ" sz="2600" baseline="30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= 70 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320 000 mm</a:t>
            </a:r>
            <a:r>
              <a:rPr lang="cs-CZ" altLang="cs-CZ" sz="2600" baseline="30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= 0,32 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0,008 cm</a:t>
            </a:r>
            <a:r>
              <a:rPr lang="cs-CZ" altLang="cs-CZ" sz="2600" baseline="30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= 8 	</a:t>
            </a:r>
          </a:p>
        </p:txBody>
      </p:sp>
      <p:pic>
        <p:nvPicPr>
          <p:cNvPr id="4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37734"/>
            <a:ext cx="1697037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5728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Procvičuj…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6529995"/>
              </p:ext>
            </p:extLst>
          </p:nvPr>
        </p:nvGraphicFramePr>
        <p:xfrm>
          <a:off x="581191" y="2176272"/>
          <a:ext cx="7951621" cy="4419789"/>
        </p:xfrm>
        <a:graphic>
          <a:graphicData uri="http://schemas.openxmlformats.org/drawingml/2006/table">
            <a:tbl>
              <a:tblPr/>
              <a:tblGrid>
                <a:gridCol w="2651584">
                  <a:extLst>
                    <a:ext uri="{9D8B030D-6E8A-4147-A177-3AD203B41FA5}">
                      <a16:colId xmlns:a16="http://schemas.microsoft.com/office/drawing/2014/main" val="3126758597"/>
                    </a:ext>
                  </a:extLst>
                </a:gridCol>
                <a:gridCol w="2650018">
                  <a:extLst>
                    <a:ext uri="{9D8B030D-6E8A-4147-A177-3AD203B41FA5}">
                      <a16:colId xmlns:a16="http://schemas.microsoft.com/office/drawing/2014/main" val="4042108025"/>
                    </a:ext>
                  </a:extLst>
                </a:gridCol>
                <a:gridCol w="2650019">
                  <a:extLst>
                    <a:ext uri="{9D8B030D-6E8A-4147-A177-3AD203B41FA5}">
                      <a16:colId xmlns:a16="http://schemas.microsoft.com/office/drawing/2014/main" val="2212905196"/>
                    </a:ext>
                  </a:extLst>
                </a:gridCol>
              </a:tblGrid>
              <a:tr h="757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Převeď na 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Převeď na cm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Převeď na dm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141738"/>
                  </a:ext>
                </a:extLst>
              </a:tr>
              <a:tr h="757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200 dm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650 mm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890 cm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88415"/>
                  </a:ext>
                </a:extLst>
              </a:tr>
              <a:tr h="757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 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260 dm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dm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1,26 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902316"/>
                  </a:ext>
                </a:extLst>
              </a:tr>
              <a:tr h="757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35 000 cm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0,45 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0,450 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061962"/>
                  </a:ext>
                </a:extLst>
              </a:tr>
              <a:tr h="634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80 dm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 dm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60 cm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 cm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864406"/>
                  </a:ext>
                </a:extLst>
              </a:tr>
              <a:tr h="757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145 000 cm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cm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540 mm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50,6 m</a:t>
                      </a:r>
                      <a:r>
                        <a:rPr kumimoji="0" lang="cs-CZ" altLang="cs-CZ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=</a:t>
                      </a: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219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3358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Otázky a úkoly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228003"/>
            <a:ext cx="5527000" cy="3630795"/>
          </a:xfrm>
        </p:spPr>
        <p:txBody>
          <a:bodyPr/>
          <a:lstStyle/>
          <a:p>
            <a:pPr marL="357188" indent="-357188">
              <a:buFont typeface="+mj-lt"/>
              <a:buAutoNum type="arabicParenR"/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Prohlédni si doma nákup a na obalech zboží zjisti, u kterých látek je množství určeno hmotností a u kterých objemem.</a:t>
            </a:r>
          </a:p>
          <a:p>
            <a:pPr marL="357188" indent="-357188">
              <a:buFont typeface="+mj-lt"/>
              <a:buAutoNum type="arabicParenR"/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Naber vodu do sklenice, odhadni její objem a ten pak změř pomocí kuchyňské odměrky.</a:t>
            </a:r>
          </a:p>
        </p:txBody>
      </p:sp>
      <p:pic>
        <p:nvPicPr>
          <p:cNvPr id="23556" name="Picture 4" descr="nak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996" y="2228003"/>
            <a:ext cx="1959948" cy="195994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0" t="10735" r="19880"/>
          <a:stretch/>
        </p:blipFill>
        <p:spPr>
          <a:xfrm>
            <a:off x="6686714" y="4462272"/>
            <a:ext cx="1884230" cy="19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121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  <p:bldP spid="2355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Co je to ten „objem“ 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81192" y="2093977"/>
            <a:ext cx="7989752" cy="3764822"/>
          </a:xfrm>
        </p:spPr>
        <p:txBody>
          <a:bodyPr/>
          <a:lstStyle/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Každý někdy v životě slyšel slovo </a:t>
            </a:r>
            <a:r>
              <a:rPr lang="cs-CZ" altLang="cs-CZ" b="1" dirty="0" smtClean="0">
                <a:solidFill>
                  <a:schemeClr val="tx2">
                    <a:lumMod val="50000"/>
                  </a:schemeClr>
                </a:solidFill>
              </a:rPr>
              <a:t>objem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. Co ale znamená? Jak byste objem vysvětlili jednou větou svému mladšímu sourozenci?</a:t>
            </a:r>
          </a:p>
          <a:p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Fyzikální veličina,</a:t>
            </a:r>
            <a:b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která vyjadřuje </a:t>
            </a:r>
            <a:r>
              <a:rPr lang="cs-CZ" altLang="cs-CZ" b="1" dirty="0" smtClean="0">
                <a:solidFill>
                  <a:schemeClr val="tx2">
                    <a:lumMod val="50000"/>
                  </a:schemeClr>
                </a:solidFill>
              </a:rPr>
              <a:t>velikost</a:t>
            </a:r>
            <a:br>
              <a:rPr lang="cs-CZ" altLang="cs-CZ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b="1" dirty="0" smtClean="0">
                <a:solidFill>
                  <a:schemeClr val="tx2">
                    <a:lumMod val="50000"/>
                  </a:schemeClr>
                </a:solidFill>
              </a:rPr>
              <a:t>prostoru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, který </a:t>
            </a:r>
            <a:r>
              <a:rPr lang="cs-CZ" altLang="cs-CZ" b="1" dirty="0" smtClean="0">
                <a:solidFill>
                  <a:schemeClr val="tx2">
                    <a:lumMod val="50000"/>
                  </a:schemeClr>
                </a:solidFill>
              </a:rPr>
              <a:t>zabírá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těleso.</a:t>
            </a:r>
          </a:p>
        </p:txBody>
      </p:sp>
      <p:pic>
        <p:nvPicPr>
          <p:cNvPr id="10242" name="Picture 2" descr="http://image.tn.nova.cz/media/images/750x750/Jul2009/525578.jpg?d4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06" y="3465575"/>
            <a:ext cx="1743569" cy="295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img.blesk.cz/img/1/full/377345-img-video-skok-dana-kun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3" t="17014" r="54378"/>
          <a:stretch>
            <a:fillRect/>
          </a:stretch>
        </p:blipFill>
        <p:spPr bwMode="auto">
          <a:xfrm>
            <a:off x="7036694" y="3465575"/>
            <a:ext cx="1743569" cy="295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4284663" y="6381750"/>
            <a:ext cx="4430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+mj-lt"/>
              </a:rPr>
              <a:t>Kdo z nich zabírá více prostoru?</a:t>
            </a:r>
          </a:p>
        </p:txBody>
      </p:sp>
    </p:spTree>
    <p:extLst>
      <p:ext uri="{BB962C8B-B14F-4D97-AF65-F5344CB8AC3E}">
        <p14:creationId xmlns:p14="http://schemas.microsoft.com/office/powerpoint/2010/main" val="6686619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075689"/>
            <a:ext cx="7989752" cy="378311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udává velikost prostoru, kterou těleso zaujímá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fyzikální veličina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značíme –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V</a:t>
            </a:r>
          </a:p>
        </p:txBody>
      </p:sp>
      <p:pic>
        <p:nvPicPr>
          <p:cNvPr id="1026" name="Picture 2" descr="C:\Documents and Settings\Administrator\Local Settings\Temporary Internet Files\Content.IE5\PU37GXFD\MC900441751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3625" t="2625" r="23876" b="10751"/>
          <a:stretch>
            <a:fillRect/>
          </a:stretch>
        </p:blipFill>
        <p:spPr bwMode="auto">
          <a:xfrm>
            <a:off x="696028" y="4293095"/>
            <a:ext cx="1283683" cy="211807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Local Settings\Temporary Internet Files\Content.IE5\O0F36A4N\MP90043315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23630" r="15329" b="7452"/>
          <a:stretch>
            <a:fillRect/>
          </a:stretch>
        </p:blipFill>
        <p:spPr bwMode="auto">
          <a:xfrm>
            <a:off x="2268538" y="4138613"/>
            <a:ext cx="22320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Documents and Settings\Administrator\Local Settings\Temporary Internet Files\Content.IE5\O0F36A4N\MP90040059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42928"/>
            <a:ext cx="1565796" cy="196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Administrator\Local Settings\Temporary Internet Files\Content.IE5\UFUE0E07\MC900347059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238625"/>
            <a:ext cx="159067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97" y="564930"/>
            <a:ext cx="1247466" cy="1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66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Jak uvařit polévku?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4209374"/>
          </a:xfrm>
        </p:spPr>
        <p:txBody>
          <a:bodyPr>
            <a:normAutofit lnSpcReduction="10000"/>
          </a:bodyPr>
          <a:lstStyle/>
          <a:p>
            <a:r>
              <a:rPr lang="cs-CZ" altLang="cs-CZ" dirty="0" smtClean="0"/>
              <a:t>Když si chcete uvařit polévku z pytlíku, potřebujete podle návodu na obalu odměřit litr vody. Jak to uděláte?</a:t>
            </a:r>
          </a:p>
          <a:p>
            <a:r>
              <a:rPr lang="cs-CZ" altLang="cs-CZ" dirty="0" smtClean="0"/>
              <a:t>Navrhni řešení…</a:t>
            </a:r>
          </a:p>
          <a:p>
            <a:pPr lvl="1"/>
            <a:r>
              <a:rPr lang="cs-CZ" altLang="cs-CZ" dirty="0" smtClean="0"/>
              <a:t>odměrku</a:t>
            </a:r>
          </a:p>
          <a:p>
            <a:pPr lvl="1"/>
            <a:r>
              <a:rPr lang="cs-CZ" altLang="cs-CZ" dirty="0" smtClean="0"/>
              <a:t>hrneček</a:t>
            </a:r>
          </a:p>
          <a:p>
            <a:pPr lvl="1"/>
            <a:r>
              <a:rPr lang="cs-CZ" altLang="cs-CZ" dirty="0" smtClean="0"/>
              <a:t>sklenici….</a:t>
            </a:r>
          </a:p>
        </p:txBody>
      </p:sp>
      <p:pic>
        <p:nvPicPr>
          <p:cNvPr id="1026" name="Picture 2" descr="http://www.e-tescoma.cz/inshop/catalogue/products/pictures/630434-big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2292" r="6695" b="3256"/>
          <a:stretch/>
        </p:blipFill>
        <p:spPr>
          <a:xfrm>
            <a:off x="4297680" y="2938228"/>
            <a:ext cx="2596896" cy="2788921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86" y="2228002"/>
            <a:ext cx="15684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3" r="16521"/>
          <a:stretch/>
        </p:blipFill>
        <p:spPr bwMode="auto">
          <a:xfrm>
            <a:off x="7008486" y="4332689"/>
            <a:ext cx="1389889" cy="219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4795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Měření objemu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81192" y="1956817"/>
            <a:ext cx="7989752" cy="2743199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odměrný válec</a:t>
            </a:r>
          </a:p>
          <a:p>
            <a:pPr lvl="1">
              <a:spcAft>
                <a:spcPts val="300"/>
              </a:spcAft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stupnice nejčastěji v mililitrech</a:t>
            </a:r>
          </a:p>
          <a:p>
            <a:pPr lvl="1">
              <a:spcAft>
                <a:spcPts val="300"/>
              </a:spcAft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dovoluje měřit různé objemy</a:t>
            </a:r>
          </a:p>
          <a:p>
            <a:pPr>
              <a:spcAft>
                <a:spcPts val="300"/>
              </a:spcAft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odměrná kádinka</a:t>
            </a:r>
          </a:p>
          <a:p>
            <a:pPr>
              <a:spcAft>
                <a:spcPts val="300"/>
              </a:spcAft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odměrná baňka</a:t>
            </a:r>
          </a:p>
        </p:txBody>
      </p:sp>
      <p:pic>
        <p:nvPicPr>
          <p:cNvPr id="2055" name="Picture 7" descr="http://www.4zszdar.cz/fyzika/storage/Image/odm%C4%9Brn%C3%BD%20v%C3%A1lec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68" y="4329508"/>
            <a:ext cx="2031736" cy="2305240"/>
          </a:xfr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r="7544"/>
          <a:stretch>
            <a:fillRect/>
          </a:stretch>
        </p:blipFill>
        <p:spPr bwMode="auto">
          <a:xfrm>
            <a:off x="5855029" y="4329243"/>
            <a:ext cx="2715915" cy="230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8340"/>
          <a:stretch>
            <a:fillRect/>
          </a:stretch>
        </p:blipFill>
        <p:spPr bwMode="auto">
          <a:xfrm>
            <a:off x="2872864" y="4329243"/>
            <a:ext cx="2795004" cy="230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914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Různé odměrné nádoby</a:t>
            </a:r>
          </a:p>
        </p:txBody>
      </p:sp>
      <p:sp>
        <p:nvSpPr>
          <p:cNvPr id="21" name="Zástupný symbol pro obsah 20"/>
          <p:cNvSpPr>
            <a:spLocks noGrp="1"/>
          </p:cNvSpPr>
          <p:nvPr>
            <p:ph idx="1"/>
          </p:nvPr>
        </p:nvSpPr>
        <p:spPr>
          <a:xfrm>
            <a:off x="581192" y="2020825"/>
            <a:ext cx="7989752" cy="383797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dirty="0">
                <a:solidFill>
                  <a:schemeClr val="tx2">
                    <a:lumMod val="50000"/>
                  </a:schemeClr>
                </a:solidFill>
              </a:rPr>
              <a:t>Nádoby určené k odměření jediného objemu. </a:t>
            </a:r>
          </a:p>
          <a:p>
            <a:pPr lvl="1">
              <a:spcBef>
                <a:spcPct val="0"/>
              </a:spcBef>
            </a:pP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např</a:t>
            </a:r>
            <a:r>
              <a:rPr lang="cs-CZ" altLang="cs-CZ" dirty="0">
                <a:solidFill>
                  <a:schemeClr val="tx2">
                    <a:lumMod val="50000"/>
                  </a:schemeClr>
                </a:solidFill>
              </a:rPr>
              <a:t>.: 2 litry, 1 litr, 0,7 litru, 0,33 litru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r="23743"/>
          <a:stretch>
            <a:fillRect/>
          </a:stretch>
        </p:blipFill>
        <p:spPr>
          <a:xfrm>
            <a:off x="3256628" y="3805963"/>
            <a:ext cx="1331733" cy="2826421"/>
          </a:xfrm>
          <a:prstGeom prst="rect">
            <a:avLst/>
          </a:prstGeom>
          <a:noFill/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r="17580"/>
          <a:stretch>
            <a:fillRect/>
          </a:stretch>
        </p:blipFill>
        <p:spPr>
          <a:xfrm>
            <a:off x="5108937" y="3669699"/>
            <a:ext cx="1577569" cy="2962685"/>
          </a:xfrm>
          <a:prstGeom prst="rect">
            <a:avLst/>
          </a:prstGeom>
          <a:noFill/>
        </p:spPr>
      </p:pic>
      <p:pic>
        <p:nvPicPr>
          <p:cNvPr id="36" name="Picture 2" descr="http://www.gcawamar.com.br/site/_images/produtos/soda/prod_so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4361" y="4352423"/>
            <a:ext cx="1018468" cy="2279961"/>
          </a:xfrm>
          <a:prstGeom prst="rect">
            <a:avLst/>
          </a:prstGeom>
          <a:noFill/>
        </p:spPr>
      </p:pic>
      <p:pic>
        <p:nvPicPr>
          <p:cNvPr id="37" name="Picture 6" descr="http://www.papajohnspizza.mx/image/cache/data/productos/Coca2L-500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0" r="21477"/>
          <a:stretch>
            <a:fillRect/>
          </a:stretch>
        </p:blipFill>
        <p:spPr>
          <a:xfrm>
            <a:off x="909502" y="3273551"/>
            <a:ext cx="1858527" cy="3358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4201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mtClean="0"/>
              <a:t>Odměrné nádoby</a:t>
            </a:r>
          </a:p>
        </p:txBody>
      </p:sp>
      <p:pic>
        <p:nvPicPr>
          <p:cNvPr id="11267" name="Picture 2" descr="C:\Users\ucitel\AppData\Local\Microsoft\Windows\Temporary Internet Files\Content.IE5\J469O1MA\MC900371138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0" y="1878013"/>
            <a:ext cx="1803400" cy="1633537"/>
          </a:xfrm>
          <a:noFill/>
        </p:spPr>
      </p:pic>
      <p:pic>
        <p:nvPicPr>
          <p:cNvPr id="11268" name="Picture 4" descr="C:\Users\ucitel\AppData\Local\Microsoft\Windows\Temporary Internet Files\Content.IE5\RX7JF8OG\MC900441752[1]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25" y="1600200"/>
            <a:ext cx="2189163" cy="2189163"/>
          </a:xfrm>
          <a:noFill/>
        </p:spPr>
      </p:pic>
      <p:pic>
        <p:nvPicPr>
          <p:cNvPr id="11269" name="Picture 5" descr="C:\Users\ucitel\AppData\Local\Microsoft\Windows\Temporary Internet Files\Content.IE5\I8XF8R9R\MC900384218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863" y="4202113"/>
            <a:ext cx="1819275" cy="1668462"/>
          </a:xfrm>
          <a:noFill/>
        </p:spPr>
      </p:pic>
      <p:pic>
        <p:nvPicPr>
          <p:cNvPr id="11270" name="Picture 7" descr="C:\Users\ucitel\AppData\Local\Microsoft\Windows\Temporary Internet Files\Content.IE5\RX7JF8OG\MC900433885[1].p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100" y="4122738"/>
            <a:ext cx="1828800" cy="1827212"/>
          </a:xfrm>
          <a:noFill/>
        </p:spPr>
      </p:pic>
      <p:sp>
        <p:nvSpPr>
          <p:cNvPr id="7" name="Zástupný symbol pro text 1"/>
          <p:cNvSpPr txBox="1">
            <a:spLocks/>
          </p:cNvSpPr>
          <p:nvPr/>
        </p:nvSpPr>
        <p:spPr bwMode="auto">
          <a:xfrm>
            <a:off x="468313" y="1196975"/>
            <a:ext cx="40401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odměrka</a:t>
            </a:r>
          </a:p>
        </p:txBody>
      </p:sp>
      <p:sp>
        <p:nvSpPr>
          <p:cNvPr id="8" name="Zástupný symbol pro text 1"/>
          <p:cNvSpPr txBox="1">
            <a:spLocks/>
          </p:cNvSpPr>
          <p:nvPr/>
        </p:nvSpPr>
        <p:spPr bwMode="auto">
          <a:xfrm>
            <a:off x="468313" y="371316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hrnek</a:t>
            </a:r>
          </a:p>
        </p:txBody>
      </p:sp>
      <p:sp>
        <p:nvSpPr>
          <p:cNvPr id="9" name="Zástupný symbol pro text 1"/>
          <p:cNvSpPr txBox="1">
            <a:spLocks/>
          </p:cNvSpPr>
          <p:nvPr/>
        </p:nvSpPr>
        <p:spPr bwMode="auto">
          <a:xfrm>
            <a:off x="4643438" y="1196975"/>
            <a:ext cx="40401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sklenička</a:t>
            </a:r>
          </a:p>
        </p:txBody>
      </p:sp>
      <p:sp>
        <p:nvSpPr>
          <p:cNvPr id="10" name="Zástupný symbol pro text 1"/>
          <p:cNvSpPr txBox="1">
            <a:spLocks/>
          </p:cNvSpPr>
          <p:nvPr/>
        </p:nvSpPr>
        <p:spPr bwMode="auto">
          <a:xfrm>
            <a:off x="4624388" y="3713163"/>
            <a:ext cx="4040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kbelík</a:t>
            </a:r>
          </a:p>
        </p:txBody>
      </p:sp>
    </p:spTree>
    <p:extLst>
      <p:ext uri="{BB962C8B-B14F-4D97-AF65-F5344CB8AC3E}">
        <p14:creationId xmlns:p14="http://schemas.microsoft.com/office/powerpoint/2010/main" val="38685494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Objem – zápis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udává velikost prostoru, kterou těleso zaujímá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fyzikální veličina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značíme – V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jednotky: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cs-CZ" b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, dm</a:t>
            </a:r>
            <a:r>
              <a:rPr lang="cs-CZ" b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, cm</a:t>
            </a:r>
            <a:r>
              <a:rPr lang="cs-CZ" b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, mm</a:t>
            </a:r>
            <a:r>
              <a:rPr lang="cs-CZ" b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, l, ml…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měřidla: </a:t>
            </a:r>
          </a:p>
          <a:p>
            <a:pPr lvl="1"/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odměrný válec, odměrná kádinka…</a:t>
            </a:r>
          </a:p>
          <a:p>
            <a:pPr lvl="1"/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>odměrka, hrnek, lahev 0,25 l,…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97" y="564930"/>
            <a:ext cx="1247466" cy="1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43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Převody jednotek</a:t>
            </a:r>
            <a:endParaRPr lang="cs-CZ" dirty="0"/>
          </a:p>
        </p:txBody>
      </p:sp>
      <p:graphicFrame>
        <p:nvGraphicFramePr>
          <p:cNvPr id="9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906078"/>
              </p:ext>
            </p:extLst>
          </p:nvPr>
        </p:nvGraphicFramePr>
        <p:xfrm>
          <a:off x="571881" y="1993391"/>
          <a:ext cx="7999063" cy="1043308"/>
        </p:xfrm>
        <a:graphic>
          <a:graphicData uri="http://schemas.openxmlformats.org/drawingml/2006/table">
            <a:tbl>
              <a:tblPr/>
              <a:tblGrid>
                <a:gridCol w="308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7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Fyzikální veličina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označení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základní jednotka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Objem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r>
                        <a:rPr kumimoji="0" lang="cs-CZ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(metr krychlový)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6520"/>
              </p:ext>
            </p:extLst>
          </p:nvPr>
        </p:nvGraphicFramePr>
        <p:xfrm>
          <a:off x="571881" y="3177985"/>
          <a:ext cx="7999064" cy="14224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78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0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96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* </a:t>
                      </a:r>
                      <a:r>
                        <a:rPr lang="cs-CZ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1 000</a:t>
                      </a:r>
                      <a:endParaRPr lang="cs-CZ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* </a:t>
                      </a:r>
                      <a:r>
                        <a:rPr lang="cs-CZ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1 000</a:t>
                      </a:r>
                      <a:endParaRPr lang="cs-CZ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* </a:t>
                      </a:r>
                      <a:r>
                        <a:rPr lang="cs-CZ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1 000</a:t>
                      </a:r>
                      <a:endParaRPr lang="cs-CZ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  <a:latin typeface="+mj-lt"/>
                          <a:ea typeface="Times New Roman"/>
                        </a:rPr>
                        <a:t>m</a:t>
                      </a:r>
                      <a:r>
                        <a:rPr lang="cs-CZ" sz="2400" b="1" baseline="30000" dirty="0" smtClean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cs-CZ" sz="2400" baseline="30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cs-CZ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  <a:latin typeface="+mj-lt"/>
                          <a:ea typeface="Times New Roman"/>
                        </a:rPr>
                        <a:t>dm</a:t>
                      </a:r>
                      <a:r>
                        <a:rPr lang="cs-CZ" sz="2400" b="1" baseline="30000" dirty="0" smtClean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cs-CZ" sz="2400" baseline="30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cs-CZ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  <a:latin typeface="+mj-lt"/>
                          <a:ea typeface="Times New Roman"/>
                        </a:rPr>
                        <a:t>cm</a:t>
                      </a:r>
                      <a:r>
                        <a:rPr lang="cs-CZ" sz="2400" b="1" baseline="30000" dirty="0" smtClean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cs-CZ" sz="2400" baseline="30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cs-CZ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  <a:latin typeface="+mj-lt"/>
                          <a:ea typeface="Times New Roman"/>
                        </a:rPr>
                        <a:t>mm</a:t>
                      </a:r>
                      <a:r>
                        <a:rPr lang="cs-CZ" sz="2400" b="1" baseline="30000" dirty="0" smtClean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cs-CZ" sz="2400" baseline="30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6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: 1000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: </a:t>
                      </a:r>
                      <a:r>
                        <a:rPr lang="cs-CZ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1 000</a:t>
                      </a:r>
                      <a:endParaRPr lang="cs-CZ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: </a:t>
                      </a:r>
                      <a:r>
                        <a:rPr lang="cs-CZ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1 000</a:t>
                      </a:r>
                      <a:endParaRPr lang="cs-CZ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1608238" y="3606991"/>
            <a:ext cx="1299264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6247920" y="3570415"/>
            <a:ext cx="1299264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921780" y="3606991"/>
            <a:ext cx="1299264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6273066" y="4217543"/>
            <a:ext cx="1299264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3921780" y="4226687"/>
            <a:ext cx="1299264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"/>
          <p:cNvSpPr>
            <a:spLocks noChangeShapeType="1"/>
          </p:cNvSpPr>
          <p:nvPr/>
        </p:nvSpPr>
        <p:spPr bwMode="auto">
          <a:xfrm>
            <a:off x="1552235" y="4227703"/>
            <a:ext cx="1299264" cy="7937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99" name="Zástupný symbol pro obsah 4"/>
          <p:cNvSpPr txBox="1">
            <a:spLocks/>
          </p:cNvSpPr>
          <p:nvPr/>
        </p:nvSpPr>
        <p:spPr bwMode="auto">
          <a:xfrm>
            <a:off x="456612" y="4617076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+mj-lt"/>
                <a:cs typeface="Times New Roman" panose="02020603050405020304" pitchFamily="18" charset="0"/>
              </a:rPr>
              <a:t>Převeď na jednotky uvedené na konci řádku:</a:t>
            </a:r>
          </a:p>
        </p:txBody>
      </p:sp>
      <p:sp>
        <p:nvSpPr>
          <p:cNvPr id="14400" name="Zástupný symbol pro obsah 4"/>
          <p:cNvSpPr txBox="1">
            <a:spLocks/>
          </p:cNvSpPr>
          <p:nvPr/>
        </p:nvSpPr>
        <p:spPr bwMode="auto">
          <a:xfrm>
            <a:off x="724345" y="5070392"/>
            <a:ext cx="37433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68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68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68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lphaLcParenR"/>
            </a:pP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80 dm</a:t>
            </a:r>
            <a:r>
              <a:rPr lang="cs-CZ" altLang="cs-CZ" sz="26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 = 	 cm</a:t>
            </a:r>
            <a:r>
              <a:rPr lang="cs-CZ" altLang="cs-CZ" sz="2600" baseline="30000" dirty="0">
                <a:latin typeface="+mj-lt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buFont typeface="Calibri" panose="020F0502020204030204" pitchFamily="34" charset="0"/>
              <a:buAutoNum type="alphaLcParenR"/>
            </a:pP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5,09 m</a:t>
            </a:r>
            <a:r>
              <a:rPr lang="cs-CZ" altLang="cs-CZ" sz="26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 = 	 dm</a:t>
            </a:r>
            <a:r>
              <a:rPr lang="cs-CZ" altLang="cs-CZ" sz="2600" baseline="30000" dirty="0">
                <a:latin typeface="+mj-lt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buFont typeface="Calibri" panose="020F0502020204030204" pitchFamily="34" charset="0"/>
              <a:buAutoNum type="alphaLcParenR"/>
            </a:pP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600 cm</a:t>
            </a:r>
            <a:r>
              <a:rPr lang="cs-CZ" altLang="cs-CZ" sz="26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 = 	 dm</a:t>
            </a:r>
            <a:r>
              <a:rPr lang="cs-CZ" altLang="cs-CZ" sz="2600" baseline="30000" dirty="0"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401" name="Zástupný symbol pro obsah 4"/>
          <p:cNvSpPr txBox="1">
            <a:spLocks/>
          </p:cNvSpPr>
          <p:nvPr/>
        </p:nvSpPr>
        <p:spPr bwMode="auto">
          <a:xfrm>
            <a:off x="4906963" y="5171568"/>
            <a:ext cx="3841750" cy="14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68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68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68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68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lphaLcParenR" startAt="4"/>
            </a:pP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0,52 cm</a:t>
            </a:r>
            <a:r>
              <a:rPr lang="cs-CZ" altLang="cs-CZ" sz="26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 = 	 mm</a:t>
            </a:r>
            <a:r>
              <a:rPr lang="cs-CZ" altLang="cs-CZ" sz="2600" baseline="30000" dirty="0">
                <a:latin typeface="+mj-lt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buFont typeface="Calibri" panose="020F0502020204030204" pitchFamily="34" charset="0"/>
              <a:buAutoNum type="alphaLcParenR" startAt="4"/>
            </a:pP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60 000 mm</a:t>
            </a:r>
            <a:r>
              <a:rPr lang="cs-CZ" altLang="cs-CZ" sz="26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2600" dirty="0">
                <a:latin typeface="+mj-lt"/>
                <a:cs typeface="Times New Roman" panose="02020603050405020304" pitchFamily="18" charset="0"/>
              </a:rPr>
              <a:t> = 	 cm</a:t>
            </a:r>
            <a:r>
              <a:rPr lang="cs-CZ" altLang="cs-CZ" sz="2600" baseline="30000" dirty="0"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40130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Prezentace_6r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uřové skl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3263D00-CB8C-45B8-97F6-0A607091DCA0}" vid="{30954FCF-9B9A-49C1-8412-F6C5E9B2344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_sablona-PP</Template>
  <TotalTime>230</TotalTime>
  <Words>537</Words>
  <Application>Microsoft Office PowerPoint</Application>
  <PresentationFormat>Předvádění na obrazovce (4:3)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 MT</vt:lpstr>
      <vt:lpstr>Times New Roman</vt:lpstr>
      <vt:lpstr>Wingdings</vt:lpstr>
      <vt:lpstr>Wingdings 2</vt:lpstr>
      <vt:lpstr>_Prezentace_6r</vt:lpstr>
      <vt:lpstr>Měření objemu</vt:lpstr>
      <vt:lpstr>Co je to ten „objem“ ?</vt:lpstr>
      <vt:lpstr>Objem</vt:lpstr>
      <vt:lpstr>Jak uvařit polévku?</vt:lpstr>
      <vt:lpstr>Měření objemu</vt:lpstr>
      <vt:lpstr>Různé odměrné nádoby</vt:lpstr>
      <vt:lpstr>Odměrné nádoby</vt:lpstr>
      <vt:lpstr>Objem – zápis</vt:lpstr>
      <vt:lpstr>Převody jednotek</vt:lpstr>
      <vt:lpstr>Procvičování</vt:lpstr>
      <vt:lpstr>Prezentace aplikace PowerPoint</vt:lpstr>
      <vt:lpstr>Procvičuj…</vt:lpstr>
      <vt:lpstr>Otázky a úkoly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objemu</dc:title>
  <dc:creator>Jiří Mandys</dc:creator>
  <cp:lastModifiedBy>Jiří Mandys</cp:lastModifiedBy>
  <cp:revision>17</cp:revision>
  <dcterms:created xsi:type="dcterms:W3CDTF">2020-03-16T10:09:16Z</dcterms:created>
  <dcterms:modified xsi:type="dcterms:W3CDTF">2020-03-16T14:08:21Z</dcterms:modified>
</cp:coreProperties>
</file>