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93" r:id="rId4"/>
    <p:sldId id="294" r:id="rId5"/>
    <p:sldId id="302" r:id="rId6"/>
    <p:sldId id="301" r:id="rId7"/>
    <p:sldId id="261" r:id="rId8"/>
    <p:sldId id="262" r:id="rId9"/>
    <p:sldId id="263" r:id="rId10"/>
    <p:sldId id="266" r:id="rId11"/>
    <p:sldId id="267" r:id="rId12"/>
    <p:sldId id="281" r:id="rId13"/>
    <p:sldId id="268" r:id="rId14"/>
    <p:sldId id="269" r:id="rId15"/>
    <p:sldId id="271" r:id="rId16"/>
    <p:sldId id="270" r:id="rId17"/>
    <p:sldId id="260" r:id="rId18"/>
    <p:sldId id="272" r:id="rId19"/>
    <p:sldId id="274" r:id="rId20"/>
    <p:sldId id="273" r:id="rId21"/>
    <p:sldId id="283" r:id="rId22"/>
    <p:sldId id="289" r:id="rId23"/>
    <p:sldId id="259" r:id="rId24"/>
    <p:sldId id="277" r:id="rId25"/>
    <p:sldId id="286" r:id="rId26"/>
    <p:sldId id="287" r:id="rId27"/>
    <p:sldId id="291" r:id="rId28"/>
    <p:sldId id="299" r:id="rId29"/>
    <p:sldId id="300" r:id="rId30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03" autoAdjust="0"/>
  </p:normalViewPr>
  <p:slideViewPr>
    <p:cSldViewPr>
      <p:cViewPr>
        <p:scale>
          <a:sx n="70" d="100"/>
          <a:sy n="70" d="100"/>
        </p:scale>
        <p:origin x="1138" y="32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FB5B6-20DC-4019-A681-EC7AE17F89BE}" type="datetimeFigureOut">
              <a:rPr lang="cs-CZ" smtClean="0"/>
              <a:t>16.03.2020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EAC88-54D7-4A6F-891A-9CBBDA7E39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1475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EAC88-54D7-4A6F-891A-9CBBDA7E393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819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EAC88-54D7-4A6F-891A-9CBBDA7E393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7090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EAC88-54D7-4A6F-891A-9CBBDA7E393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5433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EAC88-54D7-4A6F-891A-9CBBDA7E393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3625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EAC88-54D7-4A6F-891A-9CBBDA7E3931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6995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úhlý trojúhelník 3"/>
          <p:cNvSpPr/>
          <p:nvPr/>
        </p:nvSpPr>
        <p:spPr>
          <a:xfrm>
            <a:off x="0" y="4664075"/>
            <a:ext cx="12199938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Skupina 15"/>
          <p:cNvGrpSpPr>
            <a:grpSpLocks/>
          </p:cNvGrpSpPr>
          <p:nvPr/>
        </p:nvGrpSpPr>
        <p:grpSpPr bwMode="auto">
          <a:xfrm>
            <a:off x="-4763" y="4953000"/>
            <a:ext cx="12196763" cy="1911350"/>
            <a:chOff x="-3765" y="4832896"/>
            <a:chExt cx="9147765" cy="2032192"/>
          </a:xfrm>
        </p:grpSpPr>
        <p:sp>
          <p:nvSpPr>
            <p:cNvPr id="6" name="Volný tvar 5"/>
            <p:cNvSpPr>
              <a:spLocks/>
            </p:cNvSpPr>
            <p:nvPr/>
          </p:nvSpPr>
          <p:spPr bwMode="auto">
            <a:xfrm>
              <a:off x="1686959" y="4832896"/>
              <a:ext cx="7457041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Volný tvar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9108074 w 5760"/>
                <a:gd name="T3" fmla="*/ 0 h 528"/>
                <a:gd name="T4" fmla="*/ 9108074 w 5760"/>
                <a:gd name="T5" fmla="*/ 838869 h 528"/>
                <a:gd name="T6" fmla="*/ 75901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Přímá spojovací čára 20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11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7190CB2-57BB-4C89-A06C-2CF964B6F22A}" type="datetimeFigureOut">
              <a:rPr lang="cs-CZ"/>
              <a:pPr>
                <a:defRPr/>
              </a:pPr>
              <a:t>16.03.2020</a:t>
            </a:fld>
            <a:endParaRPr lang="cs-CZ"/>
          </a:p>
        </p:txBody>
      </p:sp>
      <p:sp>
        <p:nvSpPr>
          <p:cNvPr id="12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3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E3436C1-6630-4156-99A2-0677143085F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8458402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B3AA2-69A6-47B7-99A4-448D321A2437}" type="datetimeFigureOut">
              <a:rPr lang="cs-CZ"/>
              <a:pPr>
                <a:defRPr/>
              </a:pPr>
              <a:t>16.03.2020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6B8B4-0BF6-4400-BC24-4297F8BF634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975113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CB520-38B8-4FE6-B948-AE5F2F48F68E}" type="datetimeFigureOut">
              <a:rPr lang="cs-CZ"/>
              <a:pPr>
                <a:defRPr/>
              </a:pPr>
              <a:t>16.03.2020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B6A0C-4082-4DBF-9EBD-226A592BE5B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8986456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FBAF4-006F-4F36-8F38-B2A5E8604527}" type="datetimeFigureOut">
              <a:rPr lang="cs-CZ"/>
              <a:pPr>
                <a:defRPr/>
              </a:pPr>
              <a:t>16.03.2020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1D39B-63FB-4776-9E84-969C85B3CC1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4714269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vojitá šipka 3"/>
          <p:cNvSpPr/>
          <p:nvPr/>
        </p:nvSpPr>
        <p:spPr>
          <a:xfrm>
            <a:off x="4849813" y="3005138"/>
            <a:ext cx="24288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Dvojitá šipka 4"/>
          <p:cNvSpPr/>
          <p:nvPr/>
        </p:nvSpPr>
        <p:spPr>
          <a:xfrm>
            <a:off x="4598988" y="3005138"/>
            <a:ext cx="2460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52EC728-71B7-4B11-9AF3-23DEBDEB47CE}" type="datetimeFigureOut">
              <a:rPr lang="cs-CZ"/>
              <a:pPr>
                <a:defRPr/>
              </a:pPr>
              <a:t>16.03.2020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E68A5-4FAC-4324-A063-32B022EA8C8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8142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4F08F58-091F-4860-9905-FCE9037E4314}" type="datetimeFigureOut">
              <a:rPr lang="cs-CZ"/>
              <a:pPr>
                <a:defRPr/>
              </a:pPr>
              <a:t>16.03.2020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C9100-5FFC-47EB-BE31-B640F82548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3417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2AAC593-E646-4067-AC7C-E8ACE7481C1C}" type="datetimeFigureOut">
              <a:rPr lang="cs-CZ"/>
              <a:pPr>
                <a:defRPr/>
              </a:pPr>
              <a:t>16.03.2020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D63A1-679E-435D-A1AC-6CE92E6FCE5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4128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CC6EDD4-1DCC-42F7-AC7C-25D7569B37F5}" type="datetimeFigureOut">
              <a:rPr lang="cs-CZ"/>
              <a:pPr>
                <a:defRPr/>
              </a:pPr>
              <a:t>16.03.2020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5C268-340C-4F54-8BFF-43204FDF08B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8901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7FA97-51C1-4A0D-A029-6D661AE1A7CD}" type="datetimeFigureOut">
              <a:rPr lang="cs-CZ"/>
              <a:pPr>
                <a:defRPr/>
              </a:pPr>
              <a:t>16.03.2020</a:t>
            </a:fld>
            <a:endParaRPr lang="cs-CZ"/>
          </a:p>
        </p:txBody>
      </p:sp>
      <p:sp>
        <p:nvSpPr>
          <p:cNvPr id="3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B377F-F082-4099-B149-1E445FB0FB3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8240097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46A3486-1E6D-4C89-8072-B6B833C5A51E}" type="datetimeFigureOut">
              <a:rPr lang="cs-CZ"/>
              <a:pPr>
                <a:defRPr/>
              </a:pPr>
              <a:t>16.03.2020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1D81D-6528-4D52-A779-CC4CAA2E8D8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1650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olný tvar 4"/>
          <p:cNvSpPr>
            <a:spLocks/>
          </p:cNvSpPr>
          <p:nvPr/>
        </p:nvSpPr>
        <p:spPr bwMode="auto">
          <a:xfrm>
            <a:off x="666750" y="5945188"/>
            <a:ext cx="6586538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Volný tvar 15"/>
          <p:cNvSpPr>
            <a:spLocks/>
          </p:cNvSpPr>
          <p:nvPr/>
        </p:nvSpPr>
        <p:spPr bwMode="auto">
          <a:xfrm>
            <a:off x="647700" y="5938838"/>
            <a:ext cx="4921250" cy="933450"/>
          </a:xfrm>
          <a:custGeom>
            <a:avLst/>
            <a:gdLst>
              <a:gd name="T0" fmla="*/ 0 w 5591"/>
              <a:gd name="T1" fmla="*/ 0 h 588"/>
              <a:gd name="T2" fmla="*/ 5070005 w 5591"/>
              <a:gd name="T3" fmla="*/ 0 h 588"/>
              <a:gd name="T4" fmla="*/ 5070005 w 5591"/>
              <a:gd name="T5" fmla="*/ 838200 h 588"/>
              <a:gd name="T6" fmla="*/ 42250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Pravoúhlý trojúhelník 6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Přímá spojovací čára 18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vojitá šipka 8"/>
          <p:cNvSpPr/>
          <p:nvPr/>
        </p:nvSpPr>
        <p:spPr>
          <a:xfrm>
            <a:off x="11552238" y="4987925"/>
            <a:ext cx="244475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Dvojitá šipka 9"/>
          <p:cNvSpPr/>
          <p:nvPr/>
        </p:nvSpPr>
        <p:spPr>
          <a:xfrm>
            <a:off x="11303000" y="4987925"/>
            <a:ext cx="242888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1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DE5669D-A377-4607-B4F0-ABF33B76E13B}" type="datetimeFigureOut">
              <a:rPr lang="cs-CZ"/>
              <a:pPr>
                <a:defRPr/>
              </a:pPr>
              <a:t>16.03.2020</a:t>
            </a:fld>
            <a:endParaRPr lang="cs-CZ"/>
          </a:p>
        </p:txBody>
      </p:sp>
      <p:sp>
        <p:nvSpPr>
          <p:cNvPr id="12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3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229-CF83-433E-A26E-71FD90FF267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22153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666750" y="5945188"/>
            <a:ext cx="6586538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7" name="Volný tvar 11"/>
          <p:cNvSpPr>
            <a:spLocks/>
          </p:cNvSpPr>
          <p:nvPr/>
        </p:nvSpPr>
        <p:spPr bwMode="auto">
          <a:xfrm>
            <a:off x="647700" y="5938838"/>
            <a:ext cx="4921250" cy="933450"/>
          </a:xfrm>
          <a:custGeom>
            <a:avLst/>
            <a:gdLst>
              <a:gd name="T0" fmla="*/ 0 w 5591"/>
              <a:gd name="T1" fmla="*/ 0 h 588"/>
              <a:gd name="T2" fmla="*/ 5070005 w 5591"/>
              <a:gd name="T3" fmla="*/ 0 h 588"/>
              <a:gd name="T4" fmla="*/ 5070005 w 5591"/>
              <a:gd name="T5" fmla="*/ 838200 h 588"/>
              <a:gd name="T6" fmla="*/ 42250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Přímá spojovací čára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033" name="Zástupný symbol pro text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8970963" y="6408738"/>
            <a:ext cx="255905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226574E7-B2B3-4D05-B9FC-C235CBC116CB}" type="datetimeFigureOut">
              <a:rPr lang="cs-CZ"/>
              <a:pPr>
                <a:defRPr/>
              </a:pPr>
              <a:t>16.03.2020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5840413" y="6408738"/>
            <a:ext cx="3133725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11530013" y="6408738"/>
            <a:ext cx="48895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C1EAAD83-119F-40F6-BC5B-ED3F34A55D3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3" r:id="rId2"/>
    <p:sldLayoutId id="2147483738" r:id="rId3"/>
    <p:sldLayoutId id="2147483739" r:id="rId4"/>
    <p:sldLayoutId id="2147483740" r:id="rId5"/>
    <p:sldLayoutId id="2147483741" r:id="rId6"/>
    <p:sldLayoutId id="2147483734" r:id="rId7"/>
    <p:sldLayoutId id="2147483742" r:id="rId8"/>
    <p:sldLayoutId id="2147483743" r:id="rId9"/>
    <p:sldLayoutId id="2147483735" r:id="rId10"/>
    <p:sldLayoutId id="2147483736" r:id="rId11"/>
  </p:sldLayoutIdLst>
  <p:transition spd="slow">
    <p:wheel spokes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0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783632" y="260648"/>
            <a:ext cx="8637984" cy="182976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bg1"/>
                </a:solidFill>
              </a:rPr>
              <a:t>Kultura Československa 1918-1938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220" name="Podnadpis 2"/>
          <p:cNvSpPr>
            <a:spLocks noGrp="1"/>
          </p:cNvSpPr>
          <p:nvPr>
            <p:ph type="subTitle" idx="1"/>
          </p:nvPr>
        </p:nvSpPr>
        <p:spPr>
          <a:xfrm>
            <a:off x="4079875" y="5805488"/>
            <a:ext cx="7772400" cy="1200150"/>
          </a:xfrm>
        </p:spPr>
        <p:txBody>
          <a:bodyPr/>
          <a:lstStyle/>
          <a:p>
            <a:pPr marR="0" eaLnBrk="1" hangingPunct="1"/>
            <a:r>
              <a:rPr lang="cs-CZ" altLang="cs-CZ" sz="2400" dirty="0" smtClean="0">
                <a:solidFill>
                  <a:schemeClr val="bg1"/>
                </a:solidFill>
              </a:rPr>
              <a:t>L19 Mgr. Tomáš Zářecký</a:t>
            </a:r>
          </a:p>
          <a:p>
            <a:pPr marR="0" eaLnBrk="1" hangingPunct="1"/>
            <a:r>
              <a:rPr lang="cs-CZ" altLang="cs-CZ" sz="2400" dirty="0" smtClean="0">
                <a:solidFill>
                  <a:schemeClr val="bg1"/>
                </a:solidFill>
              </a:rPr>
              <a:t>Zdroje obrázků a videa: internet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1417638"/>
            <a:ext cx="3022572" cy="51292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Josef Čapek</a:t>
            </a:r>
            <a:endParaRPr lang="cs-CZ" dirty="0"/>
          </a:p>
        </p:txBody>
      </p:sp>
      <p:pic>
        <p:nvPicPr>
          <p:cNvPr id="17412" name="Picture 5" descr="C:\Documents and Settings\uživatel\Plocha\kult\4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607" y="171532"/>
            <a:ext cx="3928057" cy="637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C:\Documents and Settings\uživatel\Plocha\kult\malaFantom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417638"/>
            <a:ext cx="4681537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Jan Zrzavý</a:t>
            </a:r>
            <a:endParaRPr lang="cs-CZ" dirty="0"/>
          </a:p>
        </p:txBody>
      </p:sp>
      <p:pic>
        <p:nvPicPr>
          <p:cNvPr id="18436" name="Picture 4" descr="C:\Documents and Settings\uživatel\Plocha\kult\1180142874_7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5" y="808038"/>
            <a:ext cx="45529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C:\Documents and Settings\uživatel\Plocha\kult\zr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592263"/>
            <a:ext cx="6473825" cy="402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19460" name="Picture 2" descr="C:\Documents and Settings\uživatel\Plocha\kult\jan-zrzavy-pritelky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549275"/>
            <a:ext cx="5111750" cy="58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 descr="C:\Documents and Settings\uživatel\Plocha\kult\jan-zrzavy-melanchol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1125538"/>
            <a:ext cx="6075362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František Kupka</a:t>
            </a:r>
            <a:endParaRPr lang="cs-CZ" dirty="0"/>
          </a:p>
        </p:txBody>
      </p:sp>
      <p:pic>
        <p:nvPicPr>
          <p:cNvPr id="20484" name="Picture 4" descr="C:\Documents and Settings\uživatel\Plocha\kult\kup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341438"/>
            <a:ext cx="4335462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C:\Documents and Settings\uživatel\Plocha\kult\kupk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341438"/>
            <a:ext cx="5761038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204864"/>
            <a:ext cx="6653164" cy="4525962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Josef Šíma</a:t>
            </a:r>
            <a:endParaRPr lang="cs-CZ" dirty="0"/>
          </a:p>
        </p:txBody>
      </p:sp>
      <p:pic>
        <p:nvPicPr>
          <p:cNvPr id="21509" name="Picture 5" descr="C:\Documents and Settings\uživatel\Plocha\kult\evropa-19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435" y="274639"/>
            <a:ext cx="2779714" cy="344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001" y="-5502"/>
            <a:ext cx="3415339" cy="68580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89702" y="-53172"/>
            <a:ext cx="10972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 smtClean="0"/>
              <a:t>Toyen</a:t>
            </a:r>
            <a:endParaRPr lang="cs-CZ" dirty="0"/>
          </a:p>
        </p:txBody>
      </p:sp>
      <p:pic>
        <p:nvPicPr>
          <p:cNvPr id="22531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6102" y="908720"/>
            <a:ext cx="5995987" cy="4525963"/>
          </a:xfrm>
        </p:spPr>
      </p:pic>
      <p:pic>
        <p:nvPicPr>
          <p:cNvPr id="22532" name="Picture 4" descr="C:\Documents and Settings\uživatel\Plocha\kult\03-Toyen-Dlouhy d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492896"/>
            <a:ext cx="6705600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obsah 1"/>
          <p:cNvSpPr txBox="1">
            <a:spLocks/>
          </p:cNvSpPr>
          <p:nvPr/>
        </p:nvSpPr>
        <p:spPr bwMode="auto">
          <a:xfrm>
            <a:off x="-49757" y="1089828"/>
            <a:ext cx="6154358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20713" indent="-22860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8838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430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3716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28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86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743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004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 smtClean="0"/>
              <a:t>Jedna z nejvýznamnějších umělkyň 20. století</a:t>
            </a:r>
          </a:p>
          <a:p>
            <a:pPr eaLnBrk="1" hangingPunct="1"/>
            <a:r>
              <a:rPr lang="cs-CZ" altLang="cs-CZ" sz="2000" b="1" i="1" dirty="0" smtClean="0"/>
              <a:t>Obraz Ráj černochů vydražený 2019 za téměř 32 mil. korun</a:t>
            </a:r>
            <a:endParaRPr lang="cs-CZ" altLang="cs-CZ" sz="2000" b="1" i="1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sah 1"/>
          <p:cNvSpPr>
            <a:spLocks noGrp="1"/>
          </p:cNvSpPr>
          <p:nvPr>
            <p:ph idx="1"/>
          </p:nvPr>
        </p:nvSpPr>
        <p:spPr>
          <a:xfrm>
            <a:off x="335360" y="1168450"/>
            <a:ext cx="5557838" cy="4525962"/>
          </a:xfrm>
        </p:spPr>
        <p:txBody>
          <a:bodyPr/>
          <a:lstStyle/>
          <a:p>
            <a:pPr eaLnBrk="1" hangingPunct="1"/>
            <a:r>
              <a:rPr lang="cs-CZ" altLang="cs-CZ" sz="2000" b="1" dirty="0" smtClean="0"/>
              <a:t>Velký propagátor erotiky a koláží</a:t>
            </a:r>
          </a:p>
          <a:p>
            <a:pPr eaLnBrk="1" hangingPunct="1"/>
            <a:r>
              <a:rPr lang="cs-CZ" altLang="cs-CZ" sz="2000" b="1" dirty="0" smtClean="0"/>
              <a:t>Založil vlastní umělecký směr</a:t>
            </a:r>
          </a:p>
          <a:p>
            <a:pPr eaLnBrk="1" hangingPunct="1"/>
            <a:r>
              <a:rPr lang="cs-CZ" altLang="cs-CZ" sz="2000" b="1" dirty="0"/>
              <a:t>Surrealismus + </a:t>
            </a:r>
            <a:r>
              <a:rPr lang="cs-CZ" altLang="cs-CZ" sz="2000" b="1" dirty="0" smtClean="0"/>
              <a:t>erotika</a:t>
            </a:r>
          </a:p>
          <a:p>
            <a:pPr eaLnBrk="1" hangingPunct="1"/>
            <a:r>
              <a:rPr lang="cs-CZ" altLang="cs-CZ" sz="2000" b="1" dirty="0" smtClean="0"/>
              <a:t>Edice 69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Jindřich Štýrský</a:t>
            </a:r>
            <a:endParaRPr lang="cs-CZ" dirty="0"/>
          </a:p>
        </p:txBody>
      </p:sp>
      <p:pic>
        <p:nvPicPr>
          <p:cNvPr id="23557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0" y="2782270"/>
            <a:ext cx="29083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2759957"/>
            <a:ext cx="267335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obsah 1"/>
          <p:cNvSpPr>
            <a:spLocks noGrp="1"/>
          </p:cNvSpPr>
          <p:nvPr>
            <p:ph idx="1"/>
          </p:nvPr>
        </p:nvSpPr>
        <p:spPr>
          <a:xfrm>
            <a:off x="609599" y="1268760"/>
            <a:ext cx="6134472" cy="4525962"/>
          </a:xfrm>
        </p:spPr>
        <p:txBody>
          <a:bodyPr/>
          <a:lstStyle/>
          <a:p>
            <a:pPr eaLnBrk="1" hangingPunct="1"/>
            <a:r>
              <a:rPr lang="cs-CZ" altLang="cs-CZ" sz="2000" b="1" dirty="0" smtClean="0"/>
              <a:t>Bohumil Kafka – Jan Žižka na Vítkově, M. R. Štefánik v Bratislavě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Sochařství</a:t>
            </a:r>
            <a:endParaRPr lang="cs-CZ" dirty="0"/>
          </a:p>
        </p:txBody>
      </p:sp>
      <p:pic>
        <p:nvPicPr>
          <p:cNvPr id="25604" name="Picture 4" descr="C:\Documents and Settings\uživatel\Plocha\kult\npv_socha_zizk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83" y="2185655"/>
            <a:ext cx="7061871" cy="467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989" y="0"/>
            <a:ext cx="5141893" cy="68580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05" y="3760765"/>
            <a:ext cx="4679020" cy="3116301"/>
          </a:xfrm>
          <a:prstGeom prst="rect">
            <a:avLst/>
          </a:prstGeom>
        </p:spPr>
      </p:pic>
      <p:sp>
        <p:nvSpPr>
          <p:cNvPr id="25602" name="Zástupný symbol pro obsah 1"/>
          <p:cNvSpPr>
            <a:spLocks noGrp="1"/>
          </p:cNvSpPr>
          <p:nvPr>
            <p:ph idx="1"/>
          </p:nvPr>
        </p:nvSpPr>
        <p:spPr>
          <a:xfrm>
            <a:off x="119063" y="1162050"/>
            <a:ext cx="6769100" cy="4525963"/>
          </a:xfrm>
        </p:spPr>
        <p:txBody>
          <a:bodyPr/>
          <a:lstStyle/>
          <a:p>
            <a:pPr eaLnBrk="1" hangingPunct="1"/>
            <a:r>
              <a:rPr lang="cs-CZ" altLang="cs-CZ" sz="2000" b="1" dirty="0" smtClean="0"/>
              <a:t>Osvobozené divadlo</a:t>
            </a:r>
          </a:p>
          <a:p>
            <a:pPr lvl="1" eaLnBrk="1" hangingPunct="1"/>
            <a:r>
              <a:rPr lang="cs-CZ" altLang="cs-CZ" sz="2000" b="1" dirty="0" smtClean="0"/>
              <a:t>Jiří Voskovec + Jan Werich + Jaroslav Ježek</a:t>
            </a:r>
          </a:p>
          <a:p>
            <a:pPr eaLnBrk="1" hangingPunct="1"/>
            <a:r>
              <a:rPr lang="cs-CZ" altLang="cs-CZ" sz="2000" b="1" dirty="0" smtClean="0"/>
              <a:t>Karel Čapek – dramatik, spisovatel, novinář světového významu</a:t>
            </a:r>
          </a:p>
          <a:p>
            <a:pPr lvl="1" eaLnBrk="1" hangingPunct="1"/>
            <a:r>
              <a:rPr lang="cs-CZ" altLang="cs-CZ" sz="2000" b="1" dirty="0" smtClean="0"/>
              <a:t>Varoval před totalitou, válkou…</a:t>
            </a:r>
          </a:p>
          <a:p>
            <a:pPr lvl="1" eaLnBrk="1" hangingPunct="1"/>
            <a:r>
              <a:rPr lang="cs-CZ" altLang="cs-CZ" sz="2000" b="1" dirty="0" smtClean="0"/>
              <a:t>RUR, Bíla nemoc, Válka s mloky, Matka…</a:t>
            </a:r>
          </a:p>
          <a:p>
            <a:pPr lvl="1" eaLnBrk="1" hangingPunct="1"/>
            <a:r>
              <a:rPr lang="cs-CZ" altLang="cs-CZ" sz="2000" b="1" dirty="0" smtClean="0"/>
              <a:t>S bratrem Josefem vymysleli slovo „robot“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85565" y="123701"/>
            <a:ext cx="10972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Divadlo</a:t>
            </a:r>
            <a:endParaRPr lang="cs-CZ" dirty="0"/>
          </a:p>
        </p:txBody>
      </p:sp>
      <p:pic>
        <p:nvPicPr>
          <p:cNvPr id="26628" name="Picture 4" descr="C:\Documents and Settings\uživatel\Plocha\kult\karel-cape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62" y="-79654"/>
            <a:ext cx="5227050" cy="695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 descr="C:\Documents and Settings\uživatel\Plocha\kult\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6" y="3760766"/>
            <a:ext cx="4227136" cy="311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sah 1"/>
          <p:cNvSpPr>
            <a:spLocks noGrp="1"/>
          </p:cNvSpPr>
          <p:nvPr>
            <p:ph idx="1"/>
          </p:nvPr>
        </p:nvSpPr>
        <p:spPr>
          <a:xfrm>
            <a:off x="407368" y="1268761"/>
            <a:ext cx="7398011" cy="1944216"/>
          </a:xfrm>
        </p:spPr>
        <p:txBody>
          <a:bodyPr/>
          <a:lstStyle/>
          <a:p>
            <a:pPr eaLnBrk="1" hangingPunct="1"/>
            <a:r>
              <a:rPr lang="cs-CZ" altLang="cs-CZ" sz="2000" b="1" dirty="0" smtClean="0"/>
              <a:t>Jaroslav Hašek: Osudy dobrého vojáka Švejka</a:t>
            </a:r>
          </a:p>
          <a:p>
            <a:pPr eaLnBrk="1" hangingPunct="1"/>
            <a:r>
              <a:rPr lang="cs-CZ" altLang="cs-CZ" sz="2000" b="1" dirty="0" smtClean="0"/>
              <a:t>Franz Kafka: Proces, Zámek, Proměna…</a:t>
            </a:r>
          </a:p>
          <a:p>
            <a:pPr eaLnBrk="1" hangingPunct="1"/>
            <a:r>
              <a:rPr lang="cs-CZ" altLang="cs-CZ" sz="2000" b="1" dirty="0" smtClean="0"/>
              <a:t>Karel Poláček: Bylo nás pět</a:t>
            </a:r>
          </a:p>
          <a:p>
            <a:pPr eaLnBrk="1" hangingPunct="1"/>
            <a:r>
              <a:rPr lang="cs-CZ" altLang="cs-CZ" sz="2000" b="1" dirty="0" smtClean="0"/>
              <a:t>Jaroslav Seifert – básník, 1984 získal Nobelovu cenu za literaturu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Literatura</a:t>
            </a:r>
            <a:endParaRPr lang="cs-CZ" dirty="0"/>
          </a:p>
        </p:txBody>
      </p:sp>
      <p:pic>
        <p:nvPicPr>
          <p:cNvPr id="27652" name="Picture 4" descr="C:\Documents and Settings\uživatel\Plocha\kult\svejk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021373"/>
            <a:ext cx="4007768" cy="566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228351"/>
            <a:ext cx="2736304" cy="355364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336" y="3212977"/>
            <a:ext cx="5086809" cy="3560766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09005" y="1268760"/>
            <a:ext cx="8251291" cy="4972198"/>
          </a:xfrm>
        </p:spPr>
        <p:txBody>
          <a:bodyPr/>
          <a:lstStyle/>
          <a:p>
            <a:pPr eaLnBrk="1" hangingPunct="1"/>
            <a:r>
              <a:rPr lang="cs-CZ" altLang="cs-CZ" sz="2000" b="1" dirty="0" smtClean="0"/>
              <a:t>Od 14. stol. funguje Karlova univerzita v Praze – nejstarší ve střední Evropě</a:t>
            </a:r>
          </a:p>
          <a:p>
            <a:pPr eaLnBrk="1" hangingPunct="1"/>
            <a:r>
              <a:rPr lang="cs-CZ" altLang="cs-CZ" sz="2000" b="1" dirty="0" smtClean="0"/>
              <a:t>1890 založena:</a:t>
            </a:r>
          </a:p>
          <a:p>
            <a:pPr lvl="1" eaLnBrk="1" hangingPunct="1"/>
            <a:r>
              <a:rPr lang="cs-CZ" altLang="cs-CZ" sz="2000" b="1" dirty="0" smtClean="0"/>
              <a:t>Česká akademie věd a umění</a:t>
            </a:r>
          </a:p>
          <a:p>
            <a:pPr lvl="1" eaLnBrk="1" hangingPunct="1"/>
            <a:r>
              <a:rPr lang="cs-CZ" altLang="cs-CZ" sz="2000" b="1" dirty="0" smtClean="0"/>
              <a:t>Minerva – nejstarší dívčí gymnázium ve střední Evropě</a:t>
            </a:r>
          </a:p>
          <a:p>
            <a:pPr eaLnBrk="1" hangingPunct="1"/>
            <a:r>
              <a:rPr lang="cs-CZ" altLang="cs-CZ" sz="2000" b="1" dirty="0" smtClean="0"/>
              <a:t>1919 </a:t>
            </a:r>
            <a:r>
              <a:rPr lang="cs-CZ" altLang="cs-CZ" sz="2000" b="1" dirty="0"/>
              <a:t>založena:</a:t>
            </a:r>
          </a:p>
          <a:p>
            <a:pPr lvl="1" eaLnBrk="1" hangingPunct="1"/>
            <a:r>
              <a:rPr lang="cs-CZ" altLang="cs-CZ" sz="2000" b="1" dirty="0"/>
              <a:t>Masarykova univerzita v Brně</a:t>
            </a:r>
          </a:p>
          <a:p>
            <a:pPr lvl="1" eaLnBrk="1" hangingPunct="1"/>
            <a:r>
              <a:rPr lang="cs-CZ" altLang="cs-CZ" sz="2000" b="1" dirty="0"/>
              <a:t>Univerzita Komenského v Bratislavě</a:t>
            </a:r>
          </a:p>
          <a:p>
            <a:pPr eaLnBrk="1" hangingPunct="1"/>
            <a:endParaRPr lang="cs-CZ" altLang="cs-CZ" sz="2000" b="1" dirty="0" smtClean="0"/>
          </a:p>
          <a:p>
            <a:pPr eaLnBrk="1" hangingPunct="1"/>
            <a:endParaRPr lang="cs-CZ" altLang="cs-CZ" sz="2000" b="1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Věda a vzdělanost</a:t>
            </a:r>
            <a:endParaRPr lang="cs-CZ" dirty="0"/>
          </a:p>
        </p:txBody>
      </p:sp>
      <p:pic>
        <p:nvPicPr>
          <p:cNvPr id="10244" name="Picture 4" descr="C:\Documents and Settings\uživatel\Plocha\kult\masarykova-univerzit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4134246"/>
            <a:ext cx="2751137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C:\Documents and Settings\uživatel\Plocha\kult\logo_com_bw_27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4293504"/>
            <a:ext cx="2591881" cy="259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45" y="3414166"/>
            <a:ext cx="6180335" cy="347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838" y="60446"/>
            <a:ext cx="3091157" cy="3104036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sah 1"/>
          <p:cNvSpPr>
            <a:spLocks noGrp="1"/>
          </p:cNvSpPr>
          <p:nvPr>
            <p:ph idx="1"/>
          </p:nvPr>
        </p:nvSpPr>
        <p:spPr>
          <a:xfrm>
            <a:off x="67763" y="1417638"/>
            <a:ext cx="6696744" cy="4525962"/>
          </a:xfrm>
        </p:spPr>
        <p:txBody>
          <a:bodyPr/>
          <a:lstStyle/>
          <a:p>
            <a:pPr eaLnBrk="1" hangingPunct="1"/>
            <a:r>
              <a:rPr lang="cs-CZ" altLang="cs-CZ" sz="2000" b="1" dirty="0" smtClean="0"/>
              <a:t>Josef Suk, Leoš Janáček, Jaroslav Ježek</a:t>
            </a:r>
          </a:p>
          <a:p>
            <a:pPr eaLnBrk="1" hangingPunct="1"/>
            <a:r>
              <a:rPr lang="cs-CZ" altLang="cs-CZ" sz="2000" b="1" dirty="0" smtClean="0"/>
              <a:t>Ema Destinnová – operní pěvkyně</a:t>
            </a:r>
          </a:p>
          <a:p>
            <a:pPr eaLnBrk="1" hangingPunct="1"/>
            <a:r>
              <a:rPr lang="cs-CZ" altLang="cs-CZ" sz="2000" b="1" i="1" dirty="0" smtClean="0"/>
              <a:t>„Není ničeho horšího, než když se musíte dívat na starou ženu na jevišti.“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Hudba</a:t>
            </a:r>
            <a:endParaRPr lang="cs-CZ" dirty="0"/>
          </a:p>
        </p:txBody>
      </p:sp>
      <p:pic>
        <p:nvPicPr>
          <p:cNvPr id="2867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0"/>
            <a:ext cx="540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3284984"/>
            <a:ext cx="4032448" cy="3669528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17032"/>
            <a:ext cx="5614799" cy="3168351"/>
          </a:xfrm>
          <a:prstGeom prst="rect">
            <a:avLst/>
          </a:prstGeom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19336" y="980728"/>
            <a:ext cx="6314130" cy="4525962"/>
          </a:xfrm>
        </p:spPr>
        <p:txBody>
          <a:bodyPr/>
          <a:lstStyle/>
          <a:p>
            <a:r>
              <a:rPr lang="cs-CZ" altLang="cs-CZ" sz="2000" b="1" dirty="0" smtClean="0"/>
              <a:t>1921 – přes 500 kin</a:t>
            </a:r>
          </a:p>
          <a:p>
            <a:r>
              <a:rPr lang="cs-CZ" altLang="cs-CZ" sz="2000" b="1" dirty="0" smtClean="0"/>
              <a:t>Témata: láska, rodina, čest, zločin s penězi propojený s milostnou zápletkou</a:t>
            </a:r>
          </a:p>
          <a:p>
            <a:r>
              <a:rPr lang="cs-CZ" altLang="cs-CZ" sz="2000" b="1" dirty="0" smtClean="0"/>
              <a:t>Nataša Gollová, Oldřich Nový, Vlasta Burian, Jaroslav Marvan, Hugo Haas, Lída Baarová (milenka J. Goebbelse), Adina Mandlová</a:t>
            </a:r>
          </a:p>
          <a:p>
            <a:r>
              <a:rPr lang="cs-CZ" altLang="cs-CZ" sz="2000" b="1" dirty="0" smtClean="0"/>
              <a:t>Vyhrocená sociální tematika a sexualita – tabu</a:t>
            </a:r>
          </a:p>
          <a:p>
            <a:r>
              <a:rPr lang="cs-CZ" altLang="cs-CZ" sz="2000" b="1" dirty="0"/>
              <a:t>Vznik barrandovských ateliérů</a:t>
            </a:r>
          </a:p>
          <a:p>
            <a:endParaRPr lang="cs-CZ" altLang="cs-CZ" sz="2000" b="1" dirty="0" smtClean="0"/>
          </a:p>
          <a:p>
            <a:endParaRPr lang="cs-CZ" alt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51384" y="82812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Film</a:t>
            </a:r>
            <a:endParaRPr lang="cs-CZ" dirty="0"/>
          </a:p>
        </p:txBody>
      </p:sp>
      <p:pic>
        <p:nvPicPr>
          <p:cNvPr id="29700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364" y="-4762"/>
            <a:ext cx="26543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540" y="-4762"/>
            <a:ext cx="269875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760" y="3412179"/>
            <a:ext cx="2604904" cy="347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287" y="3599386"/>
            <a:ext cx="4223003" cy="3285997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07988" y="1268413"/>
            <a:ext cx="6186487" cy="1700212"/>
          </a:xfrm>
        </p:spPr>
        <p:txBody>
          <a:bodyPr/>
          <a:lstStyle/>
          <a:p>
            <a:r>
              <a:rPr lang="cs-CZ" altLang="cs-CZ" sz="2000" b="1" dirty="0" smtClean="0"/>
              <a:t>Režisér Machatý vytvořil filmy </a:t>
            </a:r>
            <a:r>
              <a:rPr lang="cs-CZ" altLang="cs-CZ" sz="2000" b="1" dirty="0" err="1" smtClean="0"/>
              <a:t>Erotikon</a:t>
            </a:r>
            <a:r>
              <a:rPr lang="cs-CZ" altLang="cs-CZ" sz="2000" b="1" dirty="0"/>
              <a:t> </a:t>
            </a:r>
            <a:r>
              <a:rPr lang="cs-CZ" altLang="cs-CZ" sz="2000" b="1" dirty="0" smtClean="0"/>
              <a:t>a Extase (1933)</a:t>
            </a:r>
          </a:p>
          <a:p>
            <a:r>
              <a:rPr lang="cs-CZ" altLang="cs-CZ" sz="2000" b="1" dirty="0" smtClean="0"/>
              <a:t>Papež uvrhl film i režiséra do klatby, diktátoři Hitler a Mussolini ve svých zemích zakázali</a:t>
            </a:r>
          </a:p>
          <a:p>
            <a:r>
              <a:rPr lang="cs-CZ" altLang="cs-CZ" sz="2000" b="1" dirty="0" smtClean="0"/>
              <a:t>Diváky a kritikou nadšeně přijat</a:t>
            </a:r>
          </a:p>
          <a:p>
            <a:endParaRPr lang="cs-CZ" alt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Skandál – ona je nahá!</a:t>
            </a:r>
            <a:endParaRPr lang="cs-CZ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3238"/>
            <a:ext cx="4103688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0"/>
            <a:ext cx="5614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3016250"/>
            <a:ext cx="299402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sah 1"/>
          <p:cNvSpPr>
            <a:spLocks noGrp="1"/>
          </p:cNvSpPr>
          <p:nvPr>
            <p:ph idx="1"/>
          </p:nvPr>
        </p:nvSpPr>
        <p:spPr>
          <a:xfrm>
            <a:off x="191344" y="1124744"/>
            <a:ext cx="8568952" cy="2052660"/>
          </a:xfrm>
        </p:spPr>
        <p:txBody>
          <a:bodyPr/>
          <a:lstStyle/>
          <a:p>
            <a:pPr eaLnBrk="1" hangingPunct="1"/>
            <a:r>
              <a:rPr lang="cs-CZ" altLang="cs-CZ" sz="2000" b="1" dirty="0" smtClean="0"/>
              <a:t>Josef Gočár – kubismus, funkcionalismu → architektura měst (HK, PCE…)</a:t>
            </a:r>
          </a:p>
          <a:p>
            <a:pPr eaLnBrk="1" hangingPunct="1"/>
            <a:r>
              <a:rPr lang="cs-CZ" altLang="cs-CZ" sz="2000" b="1" dirty="0" smtClean="0"/>
              <a:t>Pavel Janák – rondokubismus – pardubické krematorium</a:t>
            </a:r>
          </a:p>
          <a:p>
            <a:pPr eaLnBrk="1" hangingPunct="1"/>
            <a:r>
              <a:rPr lang="cs-CZ" altLang="cs-CZ" sz="2000" b="1" dirty="0" smtClean="0"/>
              <a:t>Josif </a:t>
            </a:r>
            <a:r>
              <a:rPr lang="cs-CZ" altLang="cs-CZ" sz="2000" b="1" dirty="0" err="1" smtClean="0"/>
              <a:t>Plečnik</a:t>
            </a:r>
            <a:r>
              <a:rPr lang="cs-CZ" altLang="cs-CZ" sz="2000" b="1" dirty="0" smtClean="0"/>
              <a:t> – slavný slovinský architekt, přestavba Pražského hradu</a:t>
            </a:r>
          </a:p>
          <a:p>
            <a:pPr eaLnBrk="1" hangingPunct="1"/>
            <a:r>
              <a:rPr lang="cs-CZ" altLang="cs-CZ" sz="2000" b="1" dirty="0" smtClean="0"/>
              <a:t>Kamil </a:t>
            </a:r>
            <a:r>
              <a:rPr lang="cs-CZ" altLang="cs-CZ" sz="2000" b="1" dirty="0" err="1" smtClean="0"/>
              <a:t>Hilbert</a:t>
            </a:r>
            <a:r>
              <a:rPr lang="cs-CZ" altLang="cs-CZ" sz="2000" b="1" dirty="0" smtClean="0"/>
              <a:t> – dostavba chrámu sv. Víta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51384" y="116632"/>
            <a:ext cx="10972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Architektura</a:t>
            </a:r>
            <a:endParaRPr lang="cs-CZ" dirty="0"/>
          </a:p>
        </p:txBody>
      </p:sp>
      <p:pic>
        <p:nvPicPr>
          <p:cNvPr id="4" name="Picture 2" descr="C:\Documents and Settings\uživatel\Plocha\kult\800px-Josef_Gočár_Winternitz_Mills_Pardubice_19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1955" y="3227869"/>
            <a:ext cx="5533654" cy="368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uživatel\Plocha\kult\759px-Hradec_Králové_-_Gymnázium_J._K._Tyla_-_Průčelí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6" r="7007"/>
          <a:stretch/>
        </p:blipFill>
        <p:spPr bwMode="auto">
          <a:xfrm>
            <a:off x="3744778" y="3228546"/>
            <a:ext cx="3960440" cy="370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uživatel\Plocha\kult\800px-Crematorium,_Pardubice,_Czech_Republic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/>
          <a:stretch/>
        </p:blipFill>
        <p:spPr bwMode="auto">
          <a:xfrm>
            <a:off x="7477814" y="3234747"/>
            <a:ext cx="6174450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469" y="-20893"/>
            <a:ext cx="3278531" cy="3356992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2" descr="C:\Documents and Settings\uživatel\Plocha\kult\800px-Josef_Gočár_pavillion_Lázně_Bohdaneč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0"/>
            <a:ext cx="6463700" cy="414908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79376" y="276834"/>
            <a:ext cx="1944216" cy="171200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/>
              <a:t>Josef Gočár</a:t>
            </a:r>
            <a:endParaRPr lang="cs-CZ" dirty="0"/>
          </a:p>
        </p:txBody>
      </p:sp>
      <p:pic>
        <p:nvPicPr>
          <p:cNvPr id="5" name="Picture 2" descr="C:\Documents and Settings\uživatel\Plocha\kult\450px-U_cerne_matky_bozi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848334"/>
            <a:ext cx="4572000" cy="609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91344" y="1444400"/>
            <a:ext cx="6840537" cy="5041155"/>
          </a:xfrm>
        </p:spPr>
        <p:txBody>
          <a:bodyPr/>
          <a:lstStyle/>
          <a:p>
            <a:r>
              <a:rPr lang="cs-CZ" altLang="cs-CZ" sz="2000" b="1" dirty="0" smtClean="0"/>
              <a:t>Funkcionalistická stavba v Brně ze 30. let</a:t>
            </a:r>
          </a:p>
          <a:p>
            <a:r>
              <a:rPr lang="cs-CZ" altLang="cs-CZ" sz="2000" b="1" dirty="0" smtClean="0"/>
              <a:t>Památka UNESCO – moderní architektura</a:t>
            </a:r>
          </a:p>
          <a:p>
            <a:r>
              <a:rPr lang="cs-CZ" altLang="cs-CZ" sz="2000" b="1" dirty="0" smtClean="0"/>
              <a:t>Náklady: 5 mil. Kčs = 30 normálních domů</a:t>
            </a:r>
          </a:p>
          <a:p>
            <a:r>
              <a:rPr lang="cs-CZ" altLang="cs-CZ" sz="2000" b="1" dirty="0" smtClean="0"/>
              <a:t>Unikátní moderní technologie, propojení domu se zahradou</a:t>
            </a:r>
          </a:p>
          <a:p>
            <a:pPr marL="109537" indent="0">
              <a:buNone/>
            </a:pPr>
            <a:endParaRPr lang="cs-CZ" altLang="cs-CZ" sz="2000" b="1" dirty="0" smtClean="0"/>
          </a:p>
          <a:p>
            <a:r>
              <a:rPr lang="cs-CZ" altLang="cs-CZ" sz="2000" b="1" dirty="0" smtClean="0"/>
              <a:t>Vývoj vlastnictví: </a:t>
            </a:r>
            <a:r>
              <a:rPr lang="cs-CZ" altLang="cs-CZ" sz="2000" b="1" dirty="0" err="1" smtClean="0"/>
              <a:t>Tugendhatovi</a:t>
            </a:r>
            <a:r>
              <a:rPr lang="cs-CZ" altLang="cs-CZ" sz="2000" b="1" dirty="0" smtClean="0"/>
              <a:t> (Židé) </a:t>
            </a:r>
            <a:r>
              <a:rPr lang="cs-CZ" altLang="cs-CZ" sz="2000" b="1" dirty="0" smtClean="0">
                <a:latin typeface="Franklin Gothic Book" panose="020B0503020102020204" pitchFamily="34" charset="0"/>
              </a:rPr>
              <a:t>→</a:t>
            </a:r>
            <a:r>
              <a:rPr lang="cs-CZ" altLang="cs-CZ" sz="2000" b="1" dirty="0" smtClean="0"/>
              <a:t> ukradeno nacisty </a:t>
            </a:r>
            <a:r>
              <a:rPr lang="cs-CZ" altLang="cs-CZ" sz="2000" b="1" dirty="0">
                <a:latin typeface="Franklin Gothic Book" panose="020B0503020102020204" pitchFamily="34" charset="0"/>
              </a:rPr>
              <a:t>→</a:t>
            </a:r>
            <a:r>
              <a:rPr lang="cs-CZ" altLang="cs-CZ" sz="2000" b="1" dirty="0" smtClean="0"/>
              <a:t> obsazeno Rudou armádou </a:t>
            </a:r>
            <a:r>
              <a:rPr lang="cs-CZ" altLang="cs-CZ" sz="2000" b="1" dirty="0">
                <a:latin typeface="Franklin Gothic Book" panose="020B0503020102020204" pitchFamily="34" charset="0"/>
              </a:rPr>
              <a:t>→</a:t>
            </a:r>
            <a:r>
              <a:rPr lang="cs-CZ" altLang="cs-CZ" sz="2000" b="1" dirty="0" smtClean="0"/>
              <a:t> ukradeno komunisty a vytvořen zde Státní ústav léčebného tělocviku </a:t>
            </a:r>
            <a:r>
              <a:rPr lang="cs-CZ" altLang="cs-CZ" sz="2000" b="1" dirty="0">
                <a:latin typeface="Franklin Gothic Book" panose="020B0503020102020204" pitchFamily="34" charset="0"/>
              </a:rPr>
              <a:t>→</a:t>
            </a:r>
            <a:r>
              <a:rPr lang="cs-CZ" altLang="cs-CZ" sz="2000" b="1" dirty="0" smtClean="0"/>
              <a:t> po 1989 nevráceno rodině (takže opět „ukradeno“) </a:t>
            </a:r>
            <a:r>
              <a:rPr lang="cs-CZ" altLang="cs-CZ" sz="2000" b="1" dirty="0">
                <a:latin typeface="Franklin Gothic Book" panose="020B0503020102020204" pitchFamily="34" charset="0"/>
              </a:rPr>
              <a:t>→ </a:t>
            </a:r>
            <a:r>
              <a:rPr lang="cs-CZ" altLang="cs-CZ" sz="2000" b="1" dirty="0" smtClean="0"/>
              <a:t>prohlášeno za Státní kulturní památku pod správou Muzea města Brna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Vila </a:t>
            </a:r>
            <a:r>
              <a:rPr lang="cs-CZ" dirty="0" err="1" smtClean="0"/>
              <a:t>Tugendhat</a:t>
            </a:r>
            <a:endParaRPr lang="cs-CZ" dirty="0"/>
          </a:p>
        </p:txBody>
      </p:sp>
      <p:pic>
        <p:nvPicPr>
          <p:cNvPr id="3891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3429000"/>
            <a:ext cx="4895850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0"/>
            <a:ext cx="503555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9939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3175630"/>
            <a:ext cx="6254304" cy="415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-868363"/>
            <a:ext cx="6270625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3189764"/>
            <a:ext cx="5955159" cy="446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6469063" cy="418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9963" y="-17463"/>
            <a:ext cx="4284662" cy="687546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40964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-25400"/>
            <a:ext cx="40386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09600" y="1481138"/>
            <a:ext cx="10972800" cy="5116214"/>
          </a:xfrm>
        </p:spPr>
        <p:txBody>
          <a:bodyPr/>
          <a:lstStyle/>
          <a:p>
            <a:pPr marL="566737" lvl="0" indent="-457200">
              <a:buFont typeface="+mj-lt"/>
              <a:buAutoNum type="arabicPeriod"/>
            </a:pPr>
            <a:r>
              <a:rPr lang="cs-CZ" sz="2000" b="1" dirty="0"/>
              <a:t>Skla ve </a:t>
            </a:r>
            <a:r>
              <a:rPr lang="cs-CZ" sz="2000" b="1" dirty="0" smtClean="0"/>
              <a:t>stěnách (jedno cca 3x5 metrů) </a:t>
            </a:r>
            <a:r>
              <a:rPr lang="cs-CZ" sz="2000" b="1" dirty="0"/>
              <a:t>můžou zajíždět do podlahy a propojit tak dům se zahradou.</a:t>
            </a:r>
          </a:p>
          <a:p>
            <a:pPr marL="566737" lvl="0" indent="-457200">
              <a:buFont typeface="+mj-lt"/>
              <a:buAutoNum type="arabicPeriod"/>
            </a:pPr>
            <a:r>
              <a:rPr lang="cs-CZ" sz="2000" b="1" dirty="0"/>
              <a:t>Za zimu se zde protopil celý vagón kvalitního koksu.</a:t>
            </a:r>
          </a:p>
          <a:p>
            <a:pPr marL="566737" lvl="0" indent="-457200">
              <a:buFont typeface="+mj-lt"/>
              <a:buAutoNum type="arabicPeriod"/>
            </a:pPr>
            <a:r>
              <a:rPr lang="cs-CZ" sz="2000" b="1" dirty="0"/>
              <a:t>Jen onyxová stěna stála 200 000 Kčs – </a:t>
            </a:r>
            <a:r>
              <a:rPr lang="cs-CZ" sz="2000" b="1" dirty="0" smtClean="0"/>
              <a:t>více </a:t>
            </a:r>
            <a:r>
              <a:rPr lang="cs-CZ" sz="2000" b="1" dirty="0"/>
              <a:t>než </a:t>
            </a:r>
            <a:r>
              <a:rPr lang="cs-CZ" sz="2000" b="1" dirty="0" smtClean="0"/>
              <a:t>tehdy rodinný </a:t>
            </a:r>
            <a:r>
              <a:rPr lang="cs-CZ" sz="2000" b="1" dirty="0"/>
              <a:t>dům.</a:t>
            </a:r>
          </a:p>
          <a:p>
            <a:pPr marL="566737" lvl="0" indent="-457200">
              <a:buFont typeface="+mj-lt"/>
              <a:buAutoNum type="arabicPeriod"/>
            </a:pPr>
            <a:r>
              <a:rPr lang="cs-CZ" sz="2000" b="1" dirty="0"/>
              <a:t>Nábytek ve vile byl navržený a vyrobený na zakázku, jedná se tedy o originální kusy.</a:t>
            </a:r>
          </a:p>
          <a:p>
            <a:pPr marL="566737" lvl="0" indent="-457200">
              <a:buFont typeface="+mj-lt"/>
              <a:buAutoNum type="arabicPeriod"/>
            </a:pPr>
            <a:r>
              <a:rPr lang="cs-CZ" sz="2000" b="1" dirty="0"/>
              <a:t>Kulatý jídelní stůl lze rozložit pro 15 osob.</a:t>
            </a:r>
          </a:p>
          <a:p>
            <a:pPr marL="566737" lvl="0" indent="-457200">
              <a:buFont typeface="+mj-lt"/>
              <a:buAutoNum type="arabicPeriod"/>
            </a:pPr>
            <a:r>
              <a:rPr lang="cs-CZ" sz="2000" b="1" dirty="0"/>
              <a:t>Stěna z </a:t>
            </a:r>
            <a:r>
              <a:rPr lang="cs-CZ" sz="2000" b="1" dirty="0" err="1"/>
              <a:t>makasarského</a:t>
            </a:r>
            <a:r>
              <a:rPr lang="cs-CZ" sz="2000" b="1" dirty="0"/>
              <a:t> dřeva sloužila pro obklad jídelny, poté si z ní gestapo udělalo bar a za komunismu byla jako obklad v jídelně právnické fakulty a dnes už by nešla nahradit, protože tyto stromy se </a:t>
            </a:r>
            <a:r>
              <a:rPr lang="cs-CZ" sz="2000" b="1" dirty="0" smtClean="0"/>
              <a:t>už prakticky nevyskytují</a:t>
            </a:r>
            <a:r>
              <a:rPr lang="cs-CZ" sz="2000" b="1" dirty="0"/>
              <a:t>.</a:t>
            </a:r>
          </a:p>
          <a:p>
            <a:pPr marL="566737" lvl="0" indent="-457200">
              <a:buFont typeface="+mj-lt"/>
              <a:buAutoNum type="arabicPeriod"/>
            </a:pPr>
            <a:r>
              <a:rPr lang="cs-CZ" sz="2000" b="1" dirty="0"/>
              <a:t>Dům nemá žádné nosné stěny – vše drží ocelové pochromované sloupy v interiéru.</a:t>
            </a:r>
          </a:p>
          <a:p>
            <a:pPr marL="566737" lvl="0" indent="-457200">
              <a:buFont typeface="+mj-lt"/>
              <a:buAutoNum type="arabicPeriod"/>
            </a:pPr>
            <a:r>
              <a:rPr lang="cs-CZ" sz="2000" b="1" dirty="0"/>
              <a:t>Celková plocha domu činí téměř 2000 m2.</a:t>
            </a:r>
          </a:p>
          <a:p>
            <a:pPr marL="566737" lvl="0" indent="-457200">
              <a:buFont typeface="+mj-lt"/>
              <a:buAutoNum type="arabicPeriod"/>
            </a:pPr>
            <a:r>
              <a:rPr lang="cs-CZ" sz="2000" b="1" dirty="0"/>
              <a:t>Dům měl elektronický zabezpečovací </a:t>
            </a:r>
            <a:r>
              <a:rPr lang="cs-CZ" sz="2000" b="1" dirty="0" smtClean="0"/>
              <a:t>systém a trezor na kožichy.</a:t>
            </a:r>
            <a:endParaRPr lang="cs-CZ" sz="2000" b="1" dirty="0"/>
          </a:p>
          <a:p>
            <a:pPr marL="566737" lvl="0" indent="-457200">
              <a:buFont typeface="+mj-lt"/>
              <a:buAutoNum type="arabicPeriod"/>
            </a:pPr>
            <a:r>
              <a:rPr lang="cs-CZ" sz="2000" b="1" dirty="0"/>
              <a:t>Architekt vytvořil projekt domu za necelé 4 měsíce a v součtu 12 firem ho stihlo postavit za necelé 2 roky.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Tipni si, kolik tvrzení o vile T. je pravdivých.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753769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573" y="-171400"/>
            <a:ext cx="13379377" cy="7029399"/>
          </a:xfrm>
          <a:prstGeom prst="rect">
            <a:avLst/>
          </a:prstGeom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 algn="ctr">
              <a:buNone/>
            </a:pPr>
            <a:r>
              <a:rPr lang="cs-CZ" sz="23900" b="1" dirty="0" smtClean="0">
                <a:solidFill>
                  <a:srgbClr val="FF0000"/>
                </a:solidFill>
              </a:rPr>
              <a:t>10</a:t>
            </a:r>
            <a:endParaRPr lang="cs-CZ" sz="23900" b="1" dirty="0">
              <a:solidFill>
                <a:srgbClr val="FF0000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Správná odpověď je…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28268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91344" y="1277231"/>
            <a:ext cx="7272808" cy="3447304"/>
          </a:xfrm>
        </p:spPr>
        <p:txBody>
          <a:bodyPr/>
          <a:lstStyle/>
          <a:p>
            <a:pPr eaLnBrk="1" hangingPunct="1"/>
            <a:r>
              <a:rPr lang="cs-CZ" altLang="cs-CZ" sz="2000" b="1" dirty="0"/>
              <a:t>Chemik Jaroslav Heyrovský </a:t>
            </a:r>
            <a:r>
              <a:rPr lang="cs-CZ" altLang="cs-CZ" sz="2000" b="1" dirty="0" smtClean="0"/>
              <a:t>objevil </a:t>
            </a:r>
            <a:r>
              <a:rPr lang="cs-CZ" altLang="cs-CZ" sz="2000" b="1" dirty="0"/>
              <a:t>polarografii a sestrojil polarograf (analyzuje látky v roztoku pomocí elektrického proudu) → 1959 Nobelova cena za chemii</a:t>
            </a:r>
          </a:p>
          <a:p>
            <a:pPr eaLnBrk="1" hangingPunct="1"/>
            <a:r>
              <a:rPr lang="cs-CZ" altLang="cs-CZ" sz="2000" b="1" dirty="0"/>
              <a:t>Orientalista Bedřich Hrozný rozluštil jazyk Chetitů, tajemného starověkého národa z </a:t>
            </a:r>
            <a:r>
              <a:rPr lang="cs-CZ" altLang="cs-CZ" sz="2000" b="1" dirty="0" err="1"/>
              <a:t>dn</a:t>
            </a:r>
            <a:r>
              <a:rPr lang="cs-CZ" altLang="cs-CZ" sz="2000" b="1" dirty="0"/>
              <a:t>. Turecka</a:t>
            </a:r>
          </a:p>
          <a:p>
            <a:pPr eaLnBrk="1" hangingPunct="1"/>
            <a:r>
              <a:rPr lang="cs-CZ" altLang="cs-CZ" sz="2000" b="1" dirty="0"/>
              <a:t>Archeolog Karel Absolon objevil Věstonickou </a:t>
            </a:r>
            <a:r>
              <a:rPr lang="cs-CZ" altLang="cs-CZ" sz="2000" b="1" dirty="0" err="1" smtClean="0"/>
              <a:t>venuši</a:t>
            </a:r>
            <a:endParaRPr lang="cs-CZ" altLang="cs-CZ" sz="2000" b="1" dirty="0" smtClean="0"/>
          </a:p>
          <a:p>
            <a:pPr eaLnBrk="1" hangingPunct="1"/>
            <a:r>
              <a:rPr lang="cs-CZ" sz="2000" b="1" dirty="0" smtClean="0"/>
              <a:t>Botanik a cestovatel Alberto Vojtěch Frič objevil řadu nových kaktusů</a:t>
            </a:r>
          </a:p>
          <a:p>
            <a:r>
              <a:rPr lang="cs-CZ" sz="2000" b="1" dirty="0" smtClean="0"/>
              <a:t>Technik Viktor Kaplan vytvořil nový typ turbíny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51384" y="134231"/>
            <a:ext cx="10972800" cy="1143000"/>
          </a:xfrm>
        </p:spPr>
        <p:txBody>
          <a:bodyPr/>
          <a:lstStyle/>
          <a:p>
            <a:r>
              <a:rPr lang="cs-CZ" dirty="0" smtClean="0"/>
              <a:t>Věda a vzdělanost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0"/>
            <a:ext cx="4592657" cy="691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76" y="4593709"/>
            <a:ext cx="4302960" cy="227640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84" y="4593709"/>
            <a:ext cx="3370584" cy="22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608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09600" y="1365705"/>
            <a:ext cx="10972800" cy="4525962"/>
          </a:xfrm>
        </p:spPr>
        <p:txBody>
          <a:bodyPr/>
          <a:lstStyle/>
          <a:p>
            <a:r>
              <a:rPr lang="cs-CZ" sz="2000" b="1" dirty="0" smtClean="0"/>
              <a:t>Fyzik </a:t>
            </a:r>
            <a:r>
              <a:rPr lang="cs-CZ" sz="2000" b="1" dirty="0"/>
              <a:t>František Běhounek byl členem polárních výprav mj. Amundsena, jako první Čech přeletěl Severní pól a také zde ztroskotal</a:t>
            </a:r>
          </a:p>
          <a:p>
            <a:r>
              <a:rPr lang="cs-CZ" sz="2000" b="1" dirty="0"/>
              <a:t>Židovský teoretický fyzik Georg </a:t>
            </a:r>
            <a:r>
              <a:rPr lang="cs-CZ" sz="2000" b="1" dirty="0" err="1"/>
              <a:t>Placzek</a:t>
            </a:r>
            <a:r>
              <a:rPr lang="cs-CZ" sz="2000" b="1" dirty="0"/>
              <a:t> se po emigraci před nacisty podílel na projektu Manhattan – výrobě atomové bomby v USA</a:t>
            </a:r>
          </a:p>
          <a:p>
            <a:r>
              <a:rPr lang="cs-CZ" sz="2000" b="1" dirty="0"/>
              <a:t>Astronom a klimatolog Antonín Bečvář založil jednu z nejvýše položených hvězdáren v Evropě a vytvořil celosvětově významný astronomický atlas</a:t>
            </a:r>
          </a:p>
          <a:p>
            <a:r>
              <a:rPr lang="cs-CZ" sz="2000" b="1" i="1" dirty="0"/>
              <a:t>Zajímavost: Ferdinand Porsche, který se proslavil konstrukcí vozů Volkswagen Brouk a jeho syn sportovními vozy Porsche, pocházel z </a:t>
            </a:r>
            <a:r>
              <a:rPr lang="cs-CZ" sz="2000" b="1" i="1" dirty="0" smtClean="0"/>
              <a:t>Liberecka a </a:t>
            </a:r>
            <a:r>
              <a:rPr lang="cs-CZ" sz="2000" b="1" i="1" dirty="0"/>
              <a:t>až do roku 1935 byl československým občanem (od roku 1937 byl ale </a:t>
            </a:r>
            <a:r>
              <a:rPr lang="cs-CZ" sz="2000" b="1" i="1" dirty="0" smtClean="0"/>
              <a:t>členem </a:t>
            </a:r>
            <a:r>
              <a:rPr lang="cs-CZ" sz="2000" b="1" i="1" dirty="0"/>
              <a:t>NSDAP)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Věda a vzdělanost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5"/>
          <a:stretch/>
        </p:blipFill>
        <p:spPr>
          <a:xfrm>
            <a:off x="8184231" y="4437112"/>
            <a:ext cx="4105739" cy="24731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8"/>
          <a:stretch/>
        </p:blipFill>
        <p:spPr>
          <a:xfrm>
            <a:off x="3961419" y="4437112"/>
            <a:ext cx="4297978" cy="24447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721" y="4437112"/>
            <a:ext cx="4346139" cy="244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034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09600" y="1481138"/>
            <a:ext cx="6494512" cy="4525962"/>
          </a:xfrm>
        </p:spPr>
        <p:txBody>
          <a:bodyPr/>
          <a:lstStyle/>
          <a:p>
            <a:r>
              <a:rPr lang="cs-CZ" sz="2000" b="1" dirty="0" smtClean="0"/>
              <a:t>Představ si, že jsi hlavou státu a mezi deseti uvedenými vědci, objeviteli, cestovateli atd. máš vybrat právě dva, kteří za své zásluhy obdrží vysoké státní vyznamenání.</a:t>
            </a:r>
          </a:p>
          <a:p>
            <a:endParaRPr lang="cs-CZ" sz="2000" b="1" dirty="0"/>
          </a:p>
          <a:p>
            <a:r>
              <a:rPr lang="cs-CZ" sz="2000" b="1" i="1" dirty="0" smtClean="0"/>
              <a:t>Jaké dva vybereš?</a:t>
            </a:r>
          </a:p>
          <a:p>
            <a:r>
              <a:rPr lang="cs-CZ" sz="2000" b="1" i="1" dirty="0" smtClean="0"/>
              <a:t>Jak zdůvodníš svou volbu, že právě oni a ostatní mají smůlu?</a:t>
            </a:r>
          </a:p>
          <a:p>
            <a:endParaRPr lang="cs-CZ" sz="2000" b="1" dirty="0"/>
          </a:p>
          <a:p>
            <a:r>
              <a:rPr lang="cs-CZ" sz="2000" b="1" dirty="0" smtClean="0"/>
              <a:t>Hlava státu často musí jednat pod časovým tlakem. Máš 120 sekund na to si vybrat a svou volbu vysvětlit.</a:t>
            </a:r>
            <a:endParaRPr lang="cs-CZ" sz="2000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Státní vyznamenání dostává…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1400870"/>
            <a:ext cx="3384376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040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07368" y="1484845"/>
            <a:ext cx="10972800" cy="4945820"/>
          </a:xfrm>
        </p:spPr>
        <p:txBody>
          <a:bodyPr/>
          <a:lstStyle/>
          <a:p>
            <a:pPr marL="566737" indent="-457200">
              <a:buFont typeface="+mj-lt"/>
              <a:buAutoNum type="arabicPeriod"/>
            </a:pPr>
            <a:r>
              <a:rPr lang="cs-CZ" sz="2000" b="1" dirty="0" smtClean="0"/>
              <a:t>Tři města v ČSR, kde v roce 1920 byla univerzita…</a:t>
            </a:r>
          </a:p>
          <a:p>
            <a:pPr marL="566737" indent="-457200">
              <a:buFont typeface="+mj-lt"/>
              <a:buAutoNum type="arabicPeriod"/>
            </a:pPr>
            <a:r>
              <a:rPr lang="cs-CZ" sz="2000" b="1" dirty="0" smtClean="0"/>
              <a:t>Český držitel Nobelovy ceny za chemii…</a:t>
            </a:r>
          </a:p>
          <a:p>
            <a:pPr marL="566737" indent="-457200">
              <a:buFont typeface="+mj-lt"/>
              <a:buAutoNum type="arabicPeriod"/>
            </a:pPr>
            <a:r>
              <a:rPr lang="cs-CZ" sz="2000" b="1" dirty="0" smtClean="0"/>
              <a:t>Projekt na výrobu atomové bomby se nazýval…</a:t>
            </a:r>
          </a:p>
          <a:p>
            <a:pPr marL="566737" indent="-457200">
              <a:buFont typeface="+mj-lt"/>
              <a:buAutoNum type="arabicPeriod"/>
            </a:pPr>
            <a:r>
              <a:rPr lang="cs-CZ" sz="2000" b="1" dirty="0" smtClean="0"/>
              <a:t>Světově významný archeologický objev…</a:t>
            </a:r>
          </a:p>
          <a:p>
            <a:pPr marL="566737" indent="-457200">
              <a:buFont typeface="+mj-lt"/>
              <a:buAutoNum type="arabicPeriod"/>
            </a:pPr>
            <a:r>
              <a:rPr lang="cs-CZ" sz="2000" b="1" dirty="0" smtClean="0"/>
              <a:t>František Běhounek byl první Čech, který…</a:t>
            </a:r>
          </a:p>
          <a:p>
            <a:pPr marL="566737" indent="-457200">
              <a:buFont typeface="+mj-lt"/>
              <a:buAutoNum type="arabicPeriod"/>
            </a:pPr>
            <a:r>
              <a:rPr lang="cs-CZ" sz="2000" b="1" dirty="0" smtClean="0"/>
              <a:t>Na obrázku je…</a:t>
            </a:r>
          </a:p>
          <a:p>
            <a:endParaRPr lang="cs-CZ" sz="2000" b="1" dirty="0"/>
          </a:p>
          <a:p>
            <a:r>
              <a:rPr lang="cs-CZ" sz="2000" b="1" dirty="0" smtClean="0"/>
              <a:t>Praha, </a:t>
            </a:r>
            <a:r>
              <a:rPr lang="cs-CZ" sz="2000" b="1" dirty="0"/>
              <a:t>B</a:t>
            </a:r>
            <a:r>
              <a:rPr lang="cs-CZ" sz="2000" b="1" dirty="0" smtClean="0"/>
              <a:t>rno, Bratislava</a:t>
            </a:r>
          </a:p>
          <a:p>
            <a:r>
              <a:rPr lang="cs-CZ" sz="2000" b="1" dirty="0" smtClean="0"/>
              <a:t>Heyrovský</a:t>
            </a:r>
          </a:p>
          <a:p>
            <a:r>
              <a:rPr lang="cs-CZ" sz="2000" b="1" dirty="0" smtClean="0"/>
              <a:t>Manhattan</a:t>
            </a:r>
          </a:p>
          <a:p>
            <a:r>
              <a:rPr lang="cs-CZ" sz="2000" b="1" dirty="0" smtClean="0"/>
              <a:t>Věstonická </a:t>
            </a:r>
            <a:r>
              <a:rPr lang="cs-CZ" sz="2000" b="1" dirty="0" err="1" smtClean="0"/>
              <a:t>venuše</a:t>
            </a:r>
            <a:endParaRPr lang="cs-CZ" sz="2000" b="1" dirty="0" smtClean="0"/>
          </a:p>
          <a:p>
            <a:r>
              <a:rPr lang="cs-CZ" sz="2000" b="1" dirty="0" smtClean="0"/>
              <a:t>Přeletěl Severní pól</a:t>
            </a:r>
          </a:p>
          <a:p>
            <a:r>
              <a:rPr lang="cs-CZ" sz="2000" b="1" dirty="0" err="1" smtClean="0"/>
              <a:t>Kapalanova</a:t>
            </a:r>
            <a:r>
              <a:rPr lang="cs-CZ" sz="2000" b="1" dirty="0" smtClean="0"/>
              <a:t> turbína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Odpověz na tabulku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404664"/>
            <a:ext cx="4419600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915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obsah 1"/>
          <p:cNvSpPr>
            <a:spLocks noGrp="1"/>
          </p:cNvSpPr>
          <p:nvPr>
            <p:ph idx="1"/>
          </p:nvPr>
        </p:nvSpPr>
        <p:spPr>
          <a:xfrm>
            <a:off x="551384" y="1701635"/>
            <a:ext cx="10972800" cy="4525962"/>
          </a:xfrm>
        </p:spPr>
        <p:txBody>
          <a:bodyPr/>
          <a:lstStyle/>
          <a:p>
            <a:pPr eaLnBrk="1" hangingPunct="1"/>
            <a:endParaRPr lang="cs-CZ" altLang="cs-CZ" sz="2000" b="1" dirty="0" smtClean="0"/>
          </a:p>
          <a:p>
            <a:pPr eaLnBrk="1" hangingPunct="1"/>
            <a:r>
              <a:rPr lang="cs-CZ" altLang="cs-CZ" sz="2000" b="1" dirty="0" smtClean="0"/>
              <a:t>Dva směry:</a:t>
            </a:r>
          </a:p>
          <a:p>
            <a:pPr marL="566737" indent="-457200" eaLnBrk="1" hangingPunct="1">
              <a:buFont typeface="+mj-lt"/>
              <a:buAutoNum type="arabicPeriod"/>
            </a:pPr>
            <a:r>
              <a:rPr lang="cs-CZ" altLang="cs-CZ" sz="2000" b="1" dirty="0" smtClean="0"/>
              <a:t>Pronikání nových, experimentálních proudů (avantgarda) zejména z Paříže</a:t>
            </a:r>
          </a:p>
          <a:p>
            <a:pPr marL="566737" indent="-457200" eaLnBrk="1" hangingPunct="1">
              <a:buFont typeface="+mj-lt"/>
              <a:buAutoNum type="arabicPeriod"/>
            </a:pPr>
            <a:r>
              <a:rPr lang="cs-CZ" altLang="cs-CZ" sz="2000" b="1" dirty="0" smtClean="0"/>
              <a:t>Tradiční česká krajinomalba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39416" y="558635"/>
            <a:ext cx="10972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Malířství</a:t>
            </a:r>
            <a:endParaRPr lang="cs-CZ" dirty="0"/>
          </a:p>
        </p:txBody>
      </p:sp>
      <p:pic>
        <p:nvPicPr>
          <p:cNvPr id="4" name="Picture 4" descr="C:\Documents and Settings\uživatel\Plocha\kult\584px-Bohumil_kubista_Hypnotis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924944"/>
            <a:ext cx="3546500" cy="364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Documents and Settings\uživatel\Plocha\kult\lada_josef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584" y="116633"/>
            <a:ext cx="3231577" cy="222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Documents and Settings\uživatel\Plocha\kult\švab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2924944"/>
            <a:ext cx="2492249" cy="364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Documents and Settings\uživatel\Plocha\kult\03-Toyen-Dlouhy d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16633"/>
            <a:ext cx="3546500" cy="227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Documents and Settings\uživatel\Plocha\kult\jan-zrzavy-melancholi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2" y="3212976"/>
            <a:ext cx="4066974" cy="335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417638"/>
            <a:ext cx="4696293" cy="4525962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Max </a:t>
            </a:r>
            <a:r>
              <a:rPr lang="cs-CZ" dirty="0" err="1" smtClean="0"/>
              <a:t>Švabinský</a:t>
            </a:r>
            <a:endParaRPr lang="cs-CZ" dirty="0"/>
          </a:p>
        </p:txBody>
      </p:sp>
      <p:pic>
        <p:nvPicPr>
          <p:cNvPr id="13317" name="Picture 5" descr="C:\Documents and Settings\uživatel\Plocha\kult\švab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-17310"/>
            <a:ext cx="4700803" cy="687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1418995"/>
            <a:ext cx="3980723" cy="5538397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1643822"/>
            <a:ext cx="7560840" cy="5235882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Josef Lada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20" y="-12441"/>
            <a:ext cx="486668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Vlastní 1">
      <a:dk1>
        <a:sysClr val="windowText" lastClr="000000"/>
      </a:dk1>
      <a:lt1>
        <a:sysClr val="window" lastClr="FFFFFF"/>
      </a:lt1>
      <a:dk2>
        <a:srgbClr val="FF0000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685</TotalTime>
  <Words>956</Words>
  <Application>Microsoft Office PowerPoint</Application>
  <PresentationFormat>Širokoúhlá obrazovka</PresentationFormat>
  <Paragraphs>121</Paragraphs>
  <Slides>29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6" baseType="lpstr">
      <vt:lpstr>Arial</vt:lpstr>
      <vt:lpstr>Calibri</vt:lpstr>
      <vt:lpstr>Franklin Gothic Book</vt:lpstr>
      <vt:lpstr>Verdana</vt:lpstr>
      <vt:lpstr>Wingdings 2</vt:lpstr>
      <vt:lpstr>Wingdings 3</vt:lpstr>
      <vt:lpstr>Shluk</vt:lpstr>
      <vt:lpstr>Kultura Československa 1918-1938</vt:lpstr>
      <vt:lpstr>Věda a vzdělanost</vt:lpstr>
      <vt:lpstr>Věda a vzdělanost</vt:lpstr>
      <vt:lpstr>Věda a vzdělanost</vt:lpstr>
      <vt:lpstr>Státní vyznamenání dostává…</vt:lpstr>
      <vt:lpstr>Odpověz na tabulku</vt:lpstr>
      <vt:lpstr>Malířství</vt:lpstr>
      <vt:lpstr>Max Švabinský</vt:lpstr>
      <vt:lpstr>Josef Lada</vt:lpstr>
      <vt:lpstr>Josef Čapek</vt:lpstr>
      <vt:lpstr>Jan Zrzavý</vt:lpstr>
      <vt:lpstr>Prezentace aplikace PowerPoint</vt:lpstr>
      <vt:lpstr>František Kupka</vt:lpstr>
      <vt:lpstr>Josef Šíma</vt:lpstr>
      <vt:lpstr>Toyen</vt:lpstr>
      <vt:lpstr>Jindřich Štýrský</vt:lpstr>
      <vt:lpstr>Sochařství</vt:lpstr>
      <vt:lpstr>Divadlo</vt:lpstr>
      <vt:lpstr>Literatura</vt:lpstr>
      <vt:lpstr>Hudba</vt:lpstr>
      <vt:lpstr>Film</vt:lpstr>
      <vt:lpstr>Skandál – ona je nahá!</vt:lpstr>
      <vt:lpstr>Architektura</vt:lpstr>
      <vt:lpstr>Josef Gočár</vt:lpstr>
      <vt:lpstr>Vila Tugendhat</vt:lpstr>
      <vt:lpstr>Prezentace aplikace PowerPoint</vt:lpstr>
      <vt:lpstr>Prezentace aplikace PowerPoint</vt:lpstr>
      <vt:lpstr>Tipni si, kolik tvrzení o vile T. je pravdivých.</vt:lpstr>
      <vt:lpstr>Správná odpověď je…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Kultura I. republiky</dc:title>
  <dc:creator>Comfor</dc:creator>
  <cp:lastModifiedBy>Zářecký Tomáš</cp:lastModifiedBy>
  <cp:revision>42</cp:revision>
  <dcterms:created xsi:type="dcterms:W3CDTF">2013-11-28T15:30:53Z</dcterms:created>
  <dcterms:modified xsi:type="dcterms:W3CDTF">2020-03-16T21:22:27Z</dcterms:modified>
</cp:coreProperties>
</file>