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 varScale="1">
        <p:scale>
          <a:sx n="83" d="100"/>
          <a:sy n="83" d="100"/>
        </p:scale>
        <p:origin x="629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12199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4763" y="4953000"/>
            <a:ext cx="12196763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6959" y="4832896"/>
              <a:ext cx="7457041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D93381-883D-4BFB-8032-4157FCA7E88B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B0460D-DD59-4119-BCAE-07E97C7A80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43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AEC6-C0CB-459B-A256-E1EC3C1BA52C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3C14-FC4B-4F8D-A045-E8D012446A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7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7DD3-A585-4F4F-97E6-7505B4C6C402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01E0-7A8A-4547-8949-A8649BBC74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25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D041-0437-43E9-BD1C-387485E623A2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204D-4130-477F-91B3-9855FAF1A8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53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4849813" y="3005138"/>
            <a:ext cx="24288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4598988" y="3005138"/>
            <a:ext cx="2460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D1846-47CE-4FBF-8533-23F9D865E129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AEEF5F-1C27-4574-AA4F-5FC3A4EF22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70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EE783-9B1B-4D49-944F-A6D74D45BE48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C31F43-9F2D-4620-B0E8-26F70F1C57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9602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F4568C-E89A-4D85-B76A-0CC9A7B4AFEA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3052B1-6734-44ED-9AFE-2796A8F855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4892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4F685C-5C56-42CA-820B-3A36B2223A05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C55F7B-642C-4EC5-ABC5-5ACD1E0B68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378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83DE-EACC-4FD5-9416-17F798487EFC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316E-43FB-4597-8E9C-39CE03B25E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24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F04F0-5FC0-4F86-A27C-ECDC1867D9D8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167820-EC5C-45B6-8C14-E6796F5783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0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666750" y="5945188"/>
            <a:ext cx="658653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37188841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11552238" y="4987925"/>
            <a:ext cx="24447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11303000" y="4987925"/>
            <a:ext cx="242888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E17A77F-478D-4322-A77F-528572253F2D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416849-7A2E-4CC3-871B-7736AFB944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237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66750" y="5945188"/>
            <a:ext cx="6586538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647700" y="5938838"/>
            <a:ext cx="4921250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37188841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8970963" y="6408738"/>
            <a:ext cx="255905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A5BE3E-3CDF-4E68-ABF0-8DB0E7DD7A4E}" type="datetimeFigureOut">
              <a:rPr lang="cs-CZ"/>
              <a:pPr>
                <a:defRPr/>
              </a:pPr>
              <a:t>16.03.2020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5840413" y="6408738"/>
            <a:ext cx="31337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11530013" y="6408738"/>
            <a:ext cx="48895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26104485-7DB5-4135-B58F-390F329909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5" r:id="rId4"/>
    <p:sldLayoutId id="2147483776" r:id="rId5"/>
    <p:sldLayoutId id="2147483777" r:id="rId6"/>
    <p:sldLayoutId id="2147483770" r:id="rId7"/>
    <p:sldLayoutId id="2147483778" r:id="rId8"/>
    <p:sldLayoutId id="2147483779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622094/den-krachu-na-newyorske-burze-24-rije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Ã½sledek obrÃ¡zku pro econom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7113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0944" y="3257881"/>
            <a:ext cx="103632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Velká ekonomická krize 30. let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220" name="Podnadpis 2"/>
          <p:cNvSpPr>
            <a:spLocks noGrp="1"/>
          </p:cNvSpPr>
          <p:nvPr>
            <p:ph type="subTitle" idx="1"/>
          </p:nvPr>
        </p:nvSpPr>
        <p:spPr>
          <a:xfrm>
            <a:off x="3792538" y="5157788"/>
            <a:ext cx="7772400" cy="1200150"/>
          </a:xfrm>
        </p:spPr>
        <p:txBody>
          <a:bodyPr/>
          <a:lstStyle/>
          <a:p>
            <a:pPr marR="0" eaLnBrk="1" hangingPunct="1"/>
            <a:r>
              <a:rPr lang="cs-CZ" altLang="cs-CZ" dirty="0" smtClean="0">
                <a:solidFill>
                  <a:schemeClr val="bg1"/>
                </a:solidFill>
              </a:rPr>
              <a:t>L20	Mgr. Tomáš Zářecký</a:t>
            </a:r>
          </a:p>
          <a:p>
            <a:pPr marR="0" eaLnBrk="1" hangingPunct="1"/>
            <a:r>
              <a:rPr lang="cs-CZ" altLang="cs-CZ" dirty="0" smtClean="0">
                <a:solidFill>
                  <a:schemeClr val="bg1"/>
                </a:solidFill>
              </a:rPr>
              <a:t>Zdroje obrázků a videa: internet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360769" y="6173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SD - Krach na burze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VÃ½sledek obrÃ¡zku pro stalin ss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233276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7988" y="4595813"/>
            <a:ext cx="10972800" cy="4524375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SSSR krize nepostihla: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marL="623887" indent="-514350">
              <a:buFont typeface="+mj-lt"/>
              <a:buAutoNum type="alphaLcParenR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Centrálně řízená ekonomika</a:t>
            </a:r>
          </a:p>
          <a:p>
            <a:pPr marL="623887" indent="-514350">
              <a:buFont typeface="+mj-lt"/>
              <a:buAutoNum type="alphaLcParenR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Ekonomicky zaostalý stát – teprve buduje průmysl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95800" y="18864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bg1"/>
                </a:solidFill>
              </a:rPr>
              <a:t>SSSR bez krize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VÃ½sledek obrÃ¡zku pro wall stree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12239625" cy="765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4868863"/>
            <a:ext cx="10972800" cy="4525962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24. 10. 1929 - zhroucení newyorské burzy s cennými papíry </a:t>
            </a:r>
            <a:r>
              <a:rPr lang="cs-CZ" altLang="cs-CZ" sz="28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 „Black </a:t>
            </a:r>
            <a:r>
              <a:rPr lang="cs-CZ" altLang="cs-CZ" sz="2800" b="1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Thursday</a:t>
            </a:r>
            <a:r>
              <a:rPr lang="cs-CZ" altLang="cs-CZ" sz="28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 / </a:t>
            </a:r>
            <a:r>
              <a:rPr lang="cs-CZ" altLang="cs-CZ" sz="2800" b="1" dirty="0" err="1" smtClean="0">
                <a:solidFill>
                  <a:schemeClr val="bg1"/>
                </a:solidFill>
                <a:sym typeface="Symbol" panose="05050102010706020507" pitchFamily="18" charset="2"/>
              </a:rPr>
              <a:t>Friday</a:t>
            </a:r>
            <a:r>
              <a:rPr lang="cs-CZ" altLang="cs-CZ" sz="28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“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Celosvětový charakter</a:t>
            </a:r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Vypuknutí krize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VÃ½sledek obrÃ¡zku pro economy crisis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2225338" cy="764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799388" y="274638"/>
            <a:ext cx="4392612" cy="689877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Nadměrná výroba zboží</a:t>
            </a: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 </a:t>
            </a:r>
            <a:r>
              <a:rPr lang="cs-CZ" altLang="cs-CZ" sz="2800" b="1" dirty="0" smtClean="0"/>
              <a:t>pro které neexistuje odbyt</a:t>
            </a:r>
          </a:p>
          <a:p>
            <a:pPr eaLnBrk="1" hangingPunct="1"/>
            <a:endParaRPr lang="cs-CZ" altLang="cs-CZ" sz="2800" b="1" dirty="0" smtClean="0"/>
          </a:p>
          <a:p>
            <a:pPr eaLnBrk="1" hangingPunct="1"/>
            <a:r>
              <a:rPr lang="cs-CZ" altLang="cs-CZ" sz="2800" b="1" dirty="0" smtClean="0"/>
              <a:t>Podniky financovány bankovními úvěry</a:t>
            </a: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 vyrábí se na dluh</a:t>
            </a:r>
          </a:p>
          <a:p>
            <a:pPr eaLnBrk="1" hangingPunct="1"/>
            <a:endParaRPr lang="cs-CZ" altLang="cs-CZ" sz="2800" b="1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Zboží se neprodává, nebo za minimální cenu</a:t>
            </a: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  není jak splácet dluhy</a:t>
            </a:r>
            <a:endParaRPr lang="cs-CZ" altLang="cs-CZ" sz="28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Proč krize vznikla?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VÃ½sledek obrÃ¡zku pro econom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00013"/>
            <a:ext cx="12801600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0" y="1792288"/>
            <a:ext cx="10972800" cy="4525962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Není jak splácet dluhy</a:t>
            </a: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 podniky a banky krachují</a:t>
            </a:r>
          </a:p>
          <a:p>
            <a:pPr eaLnBrk="1" hangingPunct="1"/>
            <a:endParaRPr lang="cs-CZ" altLang="cs-CZ" sz="2800" b="1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Krach výroby</a:t>
            </a: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 propouštění, nezaměstnanost</a:t>
            </a:r>
          </a:p>
          <a:p>
            <a:pPr eaLnBrk="1" hangingPunct="1"/>
            <a:endParaRPr lang="cs-CZ" altLang="cs-CZ" sz="2800" b="1" dirty="0" smtClean="0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Lidé bez práce a bez peněz</a:t>
            </a:r>
          </a:p>
          <a:p>
            <a:pPr eaLnBrk="1" hangingPunct="1"/>
            <a:r>
              <a:rPr lang="cs-CZ" altLang="cs-CZ" sz="2800" b="1" dirty="0" smtClean="0">
                <a:sym typeface="Symbol" panose="05050102010706020507" pitchFamily="18" charset="2"/>
              </a:rPr>
              <a:t> nemají za co nakupovat zboží</a:t>
            </a:r>
            <a:endParaRPr lang="cs-CZ" altLang="cs-CZ" sz="28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07968" y="436390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Jak se krize vyvíjela?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VÃ½sledek obrÃ¡zku pro econom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25" y="-20638"/>
            <a:ext cx="1253172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9738" y="4076700"/>
            <a:ext cx="10972800" cy="4525963"/>
          </a:xfrm>
        </p:spPr>
        <p:txBody>
          <a:bodyPr/>
          <a:lstStyle/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800" b="1" dirty="0" smtClean="0">
                <a:solidFill>
                  <a:schemeClr val="bg1"/>
                </a:solidFill>
              </a:rPr>
              <a:t>Zhroucení zahraničního obchodu</a:t>
            </a:r>
          </a:p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800" b="1" dirty="0" smtClean="0">
                <a:solidFill>
                  <a:schemeClr val="bg1"/>
                </a:solidFill>
              </a:rPr>
              <a:t>Pokles průmyslové výroby</a:t>
            </a:r>
          </a:p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800" b="1" dirty="0" smtClean="0">
                <a:solidFill>
                  <a:schemeClr val="bg1"/>
                </a:solidFill>
              </a:rPr>
              <a:t>Růst nezaměstnanosti (30 milionů lidí)</a:t>
            </a:r>
          </a:p>
          <a:p>
            <a:pPr marL="623888" indent="-514350" eaLnBrk="1" hangingPunct="1">
              <a:buFont typeface="Arial" panose="020B0604020202020204" pitchFamily="34" charset="0"/>
              <a:buAutoNum type="arabicParenR"/>
            </a:pPr>
            <a:r>
              <a:rPr lang="cs-CZ" altLang="cs-CZ" sz="2800" b="1" dirty="0" smtClean="0">
                <a:solidFill>
                  <a:schemeClr val="bg1"/>
                </a:solidFill>
              </a:rPr>
              <a:t>Sociální napětí </a:t>
            </a:r>
            <a:r>
              <a:rPr lang="cs-CZ" altLang="cs-CZ" sz="28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 roste obliba radikálů (fašisté, komunisté)</a:t>
            </a:r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Důsledky krize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2081" y="1268565"/>
            <a:ext cx="10972800" cy="4525962"/>
          </a:xfrm>
        </p:spPr>
        <p:txBody>
          <a:bodyPr/>
          <a:lstStyle/>
          <a:p>
            <a:r>
              <a:rPr lang="cs-CZ" sz="2000" b="1" dirty="0"/>
              <a:t>J</a:t>
            </a:r>
            <a:r>
              <a:rPr lang="cs-CZ" sz="2000" b="1" dirty="0" smtClean="0"/>
              <a:t>ak </a:t>
            </a:r>
            <a:r>
              <a:rPr lang="cs-CZ" sz="2000" b="1" dirty="0"/>
              <a:t>je možné, že nejprůmyslovější a ekonomicky nejvyspělejší </a:t>
            </a:r>
            <a:r>
              <a:rPr lang="cs-CZ" sz="2000" b="1" dirty="0" smtClean="0"/>
              <a:t>zemi </a:t>
            </a:r>
            <a:r>
              <a:rPr lang="cs-CZ" sz="2000" b="1" dirty="0"/>
              <a:t>zasáhla obrovská ekonomická krize v době neustále rostoucí prosperity 20. </a:t>
            </a:r>
            <a:r>
              <a:rPr lang="cs-CZ" sz="2000" b="1" dirty="0" smtClean="0"/>
              <a:t>let?</a:t>
            </a:r>
          </a:p>
          <a:p>
            <a:pPr algn="r"/>
            <a:r>
              <a:rPr lang="cs-CZ" sz="2000" b="1" i="1" dirty="0" smtClean="0"/>
              <a:t>Žádný strom neroste až do nebe…</a:t>
            </a:r>
          </a:p>
          <a:p>
            <a:r>
              <a:rPr lang="cs-CZ" sz="2000" b="1" dirty="0" smtClean="0"/>
              <a:t>Napadají tě příklady podobných scénářů z dřívějších dob?</a:t>
            </a:r>
          </a:p>
          <a:p>
            <a:pPr algn="r"/>
            <a:r>
              <a:rPr lang="cs-CZ" sz="2000" b="1" i="1" dirty="0" smtClean="0"/>
              <a:t>Řím, Mayové, Španělé po Kolumbovi, Napoleon…</a:t>
            </a:r>
            <a:endParaRPr lang="cs-CZ" sz="2000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Zamysli se…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1"/>
          <a:stretch/>
        </p:blipFill>
        <p:spPr>
          <a:xfrm>
            <a:off x="91297" y="4277151"/>
            <a:ext cx="4454525" cy="24682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05" y="4486216"/>
            <a:ext cx="4248472" cy="2259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19" y="3276645"/>
            <a:ext cx="2956801" cy="34940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780927"/>
            <a:ext cx="3425991" cy="21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VÃ½sledek obrÃ¡zku pro economy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-20638"/>
            <a:ext cx="12504738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1) státní zásahy do ekonomiky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 sz="2800" dirty="0" smtClean="0">
                <a:solidFill>
                  <a:schemeClr val="bg1"/>
                </a:solidFill>
              </a:rPr>
              <a:t>               X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2) neviditelná ruka trhu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Východiska z krize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17475"/>
            <a:ext cx="12360275" cy="77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1196975"/>
            <a:ext cx="10972800" cy="48101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F. D. Roosevelt – program New </a:t>
            </a:r>
            <a:r>
              <a:rPr lang="cs-CZ" altLang="cs-CZ" sz="2800" b="1" dirty="0" err="1" smtClean="0">
                <a:solidFill>
                  <a:schemeClr val="bg1"/>
                </a:solidFill>
              </a:rPr>
              <a:t>Deal</a:t>
            </a:r>
            <a:r>
              <a:rPr lang="cs-CZ" altLang="cs-CZ" sz="2800" b="1" dirty="0" smtClean="0">
                <a:solidFill>
                  <a:schemeClr val="bg1"/>
                </a:solidFill>
              </a:rPr>
              <a:t> (1932)</a:t>
            </a:r>
          </a:p>
          <a:p>
            <a:pPr eaLnBrk="1" hangingPunct="1"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Cíle: podpora, obnova, reforma </a:t>
            </a:r>
          </a:p>
          <a:p>
            <a:pPr eaLnBrk="1" hangingPunct="1">
              <a:defRPr/>
            </a:pPr>
            <a:endParaRPr lang="cs-CZ" altLang="cs-CZ" sz="28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sz="2800" b="1" u="sng" dirty="0" smtClean="0">
                <a:solidFill>
                  <a:schemeClr val="bg1"/>
                </a:solidFill>
              </a:rPr>
              <a:t>Státní zásahy: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Podpora v nezaměstnanosti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Veřejné zakázky – snižování nezaměstnanost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Státní nákupy (např. od farmářů)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Půjčky podnikatelům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endParaRPr lang="cs-CZ" altLang="cs-CZ" sz="28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Státní zásahy vedou ke schodku rozpočtu – zadlužuje se stát</a:t>
            </a:r>
          </a:p>
          <a:p>
            <a:pPr eaLnBrk="1" hangingPunct="1">
              <a:defRPr/>
            </a:pPr>
            <a:r>
              <a:rPr lang="cs-CZ" altLang="cs-CZ" sz="2800" b="1" dirty="0" smtClean="0">
                <a:solidFill>
                  <a:schemeClr val="bg1"/>
                </a:solidFill>
              </a:rPr>
              <a:t>1937 – překonána krize v USA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Řešení v USA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VÃ½sledek obrÃ¡zku pro hitler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6350"/>
            <a:ext cx="1220787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Ekonomická situace v Německu špatná ještě před krizí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Po vypuknutí krize je Německo na pokraji katastrofy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Roste obliba a podpora extrémistů = nacistů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Z krize jsou obviněni Židé (majetní) a komunisté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1933 – Hitler kancléřem, vznik Třetí říše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Zbrojení, budování dálnic… - překonání nejhoršího, ale i za nacistů jsou v Německu miliony nezaměstnaných</a:t>
            </a:r>
            <a:endParaRPr lang="cs-CZ" altLang="cs-CZ" sz="2800" dirty="0" smtClean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Řešení v Německu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433</TotalTime>
  <Words>345</Words>
  <Application>Microsoft Office PowerPoint</Application>
  <PresentationFormat>Širokoúhlá obrazovka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Symbol</vt:lpstr>
      <vt:lpstr>Verdana</vt:lpstr>
      <vt:lpstr>Wingdings 2</vt:lpstr>
      <vt:lpstr>Wingdings 3</vt:lpstr>
      <vt:lpstr>Shluk</vt:lpstr>
      <vt:lpstr>Velká ekonomická krize 30. let</vt:lpstr>
      <vt:lpstr>Vypuknutí krize</vt:lpstr>
      <vt:lpstr>Proč krize vznikla?</vt:lpstr>
      <vt:lpstr>Jak se krize vyvíjela?</vt:lpstr>
      <vt:lpstr>Důsledky krize</vt:lpstr>
      <vt:lpstr>Zamysli se…</vt:lpstr>
      <vt:lpstr>Východiska z krize</vt:lpstr>
      <vt:lpstr>Řešení v USA</vt:lpstr>
      <vt:lpstr>Řešení v Německu</vt:lpstr>
      <vt:lpstr>SSSR bez krize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hospodářská krize</dc:title>
  <dc:creator>Comfor</dc:creator>
  <cp:lastModifiedBy>Zářecký Tomáš</cp:lastModifiedBy>
  <cp:revision>26</cp:revision>
  <dcterms:created xsi:type="dcterms:W3CDTF">2013-11-03T10:16:30Z</dcterms:created>
  <dcterms:modified xsi:type="dcterms:W3CDTF">2020-03-16T22:16:51Z</dcterms:modified>
</cp:coreProperties>
</file>