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139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287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43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215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33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687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5111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953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89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489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33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949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F59A4-F837-41F0-876E-5CF40EF10FB8}" type="datetimeFigureOut">
              <a:rPr lang="cs-CZ" smtClean="0"/>
              <a:t>16.3.2020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AE7DF-3B33-4C0C-A520-CCEE8E34C2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48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Přívlastek (</a:t>
            </a:r>
            <a:r>
              <a:rPr lang="cs-CZ" dirty="0" err="1"/>
              <a:t>Pk</a:t>
            </a:r>
            <a:r>
              <a:rPr lang="cs-CZ" dirty="0"/>
              <a:t>)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cs-CZ" b="1" dirty="0"/>
              <a:t>Závisí:</a:t>
            </a:r>
            <a:r>
              <a:rPr lang="cs-CZ" dirty="0"/>
              <a:t> vždy na podstatném jménu</a:t>
            </a:r>
          </a:p>
          <a:p>
            <a:r>
              <a:rPr lang="cs-CZ" b="1" dirty="0"/>
              <a:t>Ptáme se na něj</a:t>
            </a:r>
            <a:r>
              <a:rPr lang="cs-CZ" dirty="0"/>
              <a:t>: Jaký, který, čí? + řídící podstatné jméno</a:t>
            </a:r>
          </a:p>
          <a:p>
            <a:pPr marL="0" indent="0">
              <a:buNone/>
            </a:pPr>
            <a:r>
              <a:rPr lang="cs-CZ" dirty="0"/>
              <a:t> př.: </a:t>
            </a:r>
            <a:r>
              <a:rPr lang="cs-CZ" dirty="0">
                <a:solidFill>
                  <a:srgbClr val="00B050"/>
                </a:solidFill>
              </a:rPr>
              <a:t>správná</a:t>
            </a:r>
            <a:r>
              <a:rPr lang="cs-CZ" dirty="0"/>
              <a:t> Angličanka – Jaká Angličanka?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sousedův pes – Čí pes?</a:t>
            </a:r>
          </a:p>
        </p:txBody>
      </p:sp>
      <p:cxnSp>
        <p:nvCxnSpPr>
          <p:cNvPr id="9" name="Přímá spojnice 8"/>
          <p:cNvCxnSpPr/>
          <p:nvPr/>
        </p:nvCxnSpPr>
        <p:spPr>
          <a:xfrm>
            <a:off x="1979712" y="3717032"/>
            <a:ext cx="0" cy="288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1979712" y="4006968"/>
            <a:ext cx="1584176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3579904" y="3717032"/>
            <a:ext cx="0" cy="288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1979712" y="4869160"/>
            <a:ext cx="0" cy="288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1979712" y="5157192"/>
            <a:ext cx="144016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 flipV="1">
            <a:off x="3419872" y="4869160"/>
            <a:ext cx="0" cy="2880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8" name="Picture 4" descr="C:\Users\gondkovska\AppData\Local\Microsoft\Windows\Temporary Internet Files\Content.IE5\VD4W4G1K\MP90044659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898347"/>
            <a:ext cx="1944216" cy="251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élník 4"/>
          <p:cNvSpPr/>
          <p:nvPr/>
        </p:nvSpPr>
        <p:spPr>
          <a:xfrm>
            <a:off x="7956376" y="4869160"/>
            <a:ext cx="792088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Obr. 1</a:t>
            </a:r>
          </a:p>
        </p:txBody>
      </p:sp>
    </p:spTree>
    <p:extLst>
      <p:ext uri="{BB962C8B-B14F-4D97-AF65-F5344CB8AC3E}">
        <p14:creationId xmlns:p14="http://schemas.microsoft.com/office/powerpoint/2010/main" val="71232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Druhy přívlastku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Přívlastek shodný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Shoduje se v rodě, čísle a pádě s podstatným jménem.</a:t>
            </a:r>
          </a:p>
          <a:p>
            <a:r>
              <a:rPr lang="cs-CZ" u="sng" dirty="0">
                <a:solidFill>
                  <a:srgbClr val="FF0000"/>
                </a:solidFill>
              </a:rPr>
              <a:t>Je vyjádřený: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přídavným jménem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zájmenem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číslovkou</a:t>
            </a:r>
          </a:p>
          <a:p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Přívlastek neshodný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/>
              <a:t>Neshoduje se v rodě, čísle nebo pádě s podstatným jménem.</a:t>
            </a:r>
          </a:p>
          <a:p>
            <a:r>
              <a:rPr lang="cs-CZ" u="sng" dirty="0">
                <a:solidFill>
                  <a:srgbClr val="FF0000"/>
                </a:solidFill>
              </a:rPr>
              <a:t>Je vyjádřený: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podstatným jménem bez předložky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podstatným jménem s předložkou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infinitivem slovesa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příslovcem</a:t>
            </a:r>
          </a:p>
        </p:txBody>
      </p:sp>
    </p:spTree>
    <p:extLst>
      <p:ext uri="{BB962C8B-B14F-4D97-AF65-F5344CB8AC3E}">
        <p14:creationId xmlns:p14="http://schemas.microsoft.com/office/powerpoint/2010/main" val="276202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Druhy přívlastku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Přívlastek shodný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Stojí většinou </a:t>
            </a:r>
            <a:r>
              <a:rPr lang="cs-CZ" dirty="0">
                <a:solidFill>
                  <a:srgbClr val="FF0000"/>
                </a:solidFill>
              </a:rPr>
              <a:t>před</a:t>
            </a:r>
            <a:r>
              <a:rPr lang="cs-CZ" dirty="0"/>
              <a:t> podstatným jménem.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u="sng" dirty="0"/>
              <a:t>světlé </a:t>
            </a:r>
            <a:r>
              <a:rPr lang="cs-CZ" dirty="0"/>
              <a:t>vlasy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u="sng" dirty="0"/>
              <a:t>tvoje </a:t>
            </a:r>
            <a:r>
              <a:rPr lang="cs-CZ" dirty="0"/>
              <a:t>kniha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u="sng" dirty="0"/>
              <a:t>první</a:t>
            </a:r>
            <a:r>
              <a:rPr lang="cs-CZ" dirty="0"/>
              <a:t> den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cs-CZ" dirty="0"/>
              <a:t>Přívlastek neshodný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Stojí většinou </a:t>
            </a:r>
            <a:r>
              <a:rPr lang="cs-CZ" dirty="0">
                <a:solidFill>
                  <a:srgbClr val="FF0000"/>
                </a:solidFill>
              </a:rPr>
              <a:t>za</a:t>
            </a:r>
            <a:r>
              <a:rPr lang="cs-CZ" dirty="0"/>
              <a:t> podstatným jménem.</a:t>
            </a:r>
          </a:p>
          <a:p>
            <a:pPr marL="0" indent="0">
              <a:buNone/>
            </a:pPr>
            <a:r>
              <a:rPr lang="cs-CZ" dirty="0"/>
              <a:t>	cesta </a:t>
            </a:r>
            <a:r>
              <a:rPr lang="cs-CZ" u="sng" dirty="0"/>
              <a:t>lesem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byt </a:t>
            </a:r>
            <a:r>
              <a:rPr lang="cs-CZ" u="sng" dirty="0"/>
              <a:t>s balkonem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touha </a:t>
            </a:r>
            <a:r>
              <a:rPr lang="cs-CZ" u="sng" dirty="0"/>
              <a:t>vítězit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let vzhůru</a:t>
            </a:r>
          </a:p>
        </p:txBody>
      </p:sp>
      <p:cxnSp>
        <p:nvCxnSpPr>
          <p:cNvPr id="8" name="Přímá spojnice 7"/>
          <p:cNvCxnSpPr/>
          <p:nvPr/>
        </p:nvCxnSpPr>
        <p:spPr>
          <a:xfrm>
            <a:off x="1907704" y="33569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907704" y="3573016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2555776" y="33569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1691680" y="4221088"/>
            <a:ext cx="0" cy="180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1691680" y="4401108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2411760" y="4221088"/>
            <a:ext cx="0" cy="180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1691680" y="51571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24"/>
          <p:cNvCxnSpPr/>
          <p:nvPr/>
        </p:nvCxnSpPr>
        <p:spPr>
          <a:xfrm>
            <a:off x="1691680" y="5373216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 flipV="1">
            <a:off x="2411760" y="51571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/>
          <p:cNvCxnSpPr/>
          <p:nvPr/>
        </p:nvCxnSpPr>
        <p:spPr>
          <a:xfrm>
            <a:off x="6012160" y="33569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/>
          <p:nvPr/>
        </p:nvCxnSpPr>
        <p:spPr>
          <a:xfrm>
            <a:off x="6012160" y="3573016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33"/>
          <p:cNvCxnSpPr/>
          <p:nvPr/>
        </p:nvCxnSpPr>
        <p:spPr>
          <a:xfrm flipV="1">
            <a:off x="6804248" y="33569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/>
          <p:nvPr/>
        </p:nvCxnSpPr>
        <p:spPr>
          <a:xfrm>
            <a:off x="5868144" y="422108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37"/>
          <p:cNvCxnSpPr/>
          <p:nvPr/>
        </p:nvCxnSpPr>
        <p:spPr>
          <a:xfrm>
            <a:off x="5868144" y="4509120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39"/>
          <p:cNvCxnSpPr/>
          <p:nvPr/>
        </p:nvCxnSpPr>
        <p:spPr>
          <a:xfrm flipV="1">
            <a:off x="7092280" y="422108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42"/>
          <p:cNvCxnSpPr/>
          <p:nvPr/>
        </p:nvCxnSpPr>
        <p:spPr>
          <a:xfrm>
            <a:off x="5868144" y="51571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nice 44"/>
          <p:cNvCxnSpPr/>
          <p:nvPr/>
        </p:nvCxnSpPr>
        <p:spPr>
          <a:xfrm>
            <a:off x="5868144" y="5373216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 flipV="1">
            <a:off x="6948264" y="515719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nice 48"/>
          <p:cNvCxnSpPr/>
          <p:nvPr/>
        </p:nvCxnSpPr>
        <p:spPr>
          <a:xfrm>
            <a:off x="5868144" y="594928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50"/>
          <p:cNvCxnSpPr>
            <a:endCxn id="6" idx="2"/>
          </p:cNvCxnSpPr>
          <p:nvPr/>
        </p:nvCxnSpPr>
        <p:spPr>
          <a:xfrm>
            <a:off x="5868144" y="6093296"/>
            <a:ext cx="797769" cy="328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52"/>
          <p:cNvCxnSpPr>
            <a:stCxn id="6" idx="2"/>
            <a:endCxn id="6" idx="2"/>
          </p:cNvCxnSpPr>
          <p:nvPr/>
        </p:nvCxnSpPr>
        <p:spPr>
          <a:xfrm>
            <a:off x="6665913" y="61261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Přímá spojnice 54"/>
          <p:cNvCxnSpPr>
            <a:stCxn id="6" idx="2"/>
          </p:cNvCxnSpPr>
          <p:nvPr/>
        </p:nvCxnSpPr>
        <p:spPr>
          <a:xfrm flipV="1">
            <a:off x="6665913" y="5949280"/>
            <a:ext cx="0" cy="1768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6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/>
              <a:t>Utvoř ke shodnému přívlastku přívlastek neshodný.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Přívlastek shodný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/>
              <a:t>lesní cesta</a:t>
            </a:r>
          </a:p>
          <a:p>
            <a:r>
              <a:rPr lang="cs-CZ" dirty="0"/>
              <a:t>psí bouda</a:t>
            </a:r>
          </a:p>
          <a:p>
            <a:r>
              <a:rPr lang="cs-CZ" dirty="0"/>
              <a:t>vlněný oblek</a:t>
            </a:r>
          </a:p>
          <a:p>
            <a:r>
              <a:rPr lang="cs-CZ" dirty="0"/>
              <a:t>dřevěná lavice</a:t>
            </a:r>
          </a:p>
          <a:p>
            <a:r>
              <a:rPr lang="cs-CZ" dirty="0"/>
              <a:t>plastová deska</a:t>
            </a:r>
          </a:p>
          <a:p>
            <a:r>
              <a:rPr lang="cs-CZ" dirty="0"/>
              <a:t>zámecká cesta</a:t>
            </a:r>
          </a:p>
          <a:p>
            <a:r>
              <a:rPr lang="cs-CZ" dirty="0"/>
              <a:t>přední místo</a:t>
            </a:r>
          </a:p>
          <a:p>
            <a:r>
              <a:rPr lang="cs-CZ" dirty="0"/>
              <a:t>kukačkové hodiny</a:t>
            </a:r>
          </a:p>
          <a:p>
            <a:r>
              <a:rPr lang="cs-CZ" dirty="0"/>
              <a:t>stříbrný řetízek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Přívlastek neshodný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/>
              <a:t>cesta lesem</a:t>
            </a:r>
          </a:p>
          <a:p>
            <a:r>
              <a:rPr lang="cs-CZ" dirty="0"/>
              <a:t>bouda pro psa</a:t>
            </a:r>
          </a:p>
          <a:p>
            <a:r>
              <a:rPr lang="cs-CZ" dirty="0"/>
              <a:t>oblek z vlny</a:t>
            </a:r>
          </a:p>
          <a:p>
            <a:r>
              <a:rPr lang="cs-CZ" dirty="0"/>
              <a:t>lavice ze dřeva</a:t>
            </a:r>
          </a:p>
          <a:p>
            <a:r>
              <a:rPr lang="cs-CZ" dirty="0"/>
              <a:t>deska z plastu</a:t>
            </a:r>
          </a:p>
          <a:p>
            <a:r>
              <a:rPr lang="cs-CZ" dirty="0"/>
              <a:t>cesta k zámku</a:t>
            </a:r>
          </a:p>
          <a:p>
            <a:r>
              <a:rPr lang="cs-CZ" dirty="0"/>
              <a:t>místo vpředu</a:t>
            </a:r>
          </a:p>
          <a:p>
            <a:r>
              <a:rPr lang="cs-CZ" dirty="0"/>
              <a:t>hodiny s kukačkou</a:t>
            </a:r>
          </a:p>
          <a:p>
            <a:r>
              <a:rPr lang="cs-CZ" dirty="0"/>
              <a:t>řetízek ze stříbra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23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3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3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3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3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3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3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3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3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3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3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3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3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  <p:bldP spid="5" grpId="0" uiExpand="1" build="p" animBg="1"/>
      <p:bldP spid="6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/>
              <a:t>Utvoř k neshodnému přívlastku přívlastek shodný.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Přívlastek neshodný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bouda pro špačky</a:t>
            </a:r>
          </a:p>
          <a:p>
            <a:r>
              <a:rPr lang="cs-CZ" dirty="0"/>
              <a:t>brnění pro rytíře</a:t>
            </a:r>
          </a:p>
          <a:p>
            <a:r>
              <a:rPr lang="cs-CZ" dirty="0"/>
              <a:t>třešeň v květu</a:t>
            </a:r>
          </a:p>
          <a:p>
            <a:r>
              <a:rPr lang="cs-CZ" dirty="0"/>
              <a:t>představení v divadle</a:t>
            </a:r>
          </a:p>
          <a:p>
            <a:r>
              <a:rPr lang="cs-CZ" dirty="0"/>
              <a:t>kniha s obrázky</a:t>
            </a:r>
          </a:p>
          <a:p>
            <a:r>
              <a:rPr lang="cs-CZ" dirty="0"/>
              <a:t>šaty z bavlny</a:t>
            </a:r>
          </a:p>
          <a:p>
            <a:r>
              <a:rPr lang="cs-CZ" dirty="0"/>
              <a:t>sako z manšestru</a:t>
            </a:r>
          </a:p>
          <a:p>
            <a:r>
              <a:rPr lang="cs-CZ" dirty="0"/>
              <a:t>ulice v </a:t>
            </a:r>
            <a:r>
              <a:rPr lang="cs-CZ" dirty="0">
                <a:solidFill>
                  <a:srgbClr val="FF0000"/>
                </a:solidFill>
              </a:rPr>
              <a:t>P</a:t>
            </a:r>
            <a:r>
              <a:rPr lang="cs-CZ" dirty="0"/>
              <a:t>raze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Přívlastek shodný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špaččí bouda</a:t>
            </a:r>
          </a:p>
          <a:p>
            <a:r>
              <a:rPr lang="cs-CZ" dirty="0"/>
              <a:t>rytířské brnění</a:t>
            </a:r>
          </a:p>
          <a:p>
            <a:r>
              <a:rPr lang="cs-CZ" dirty="0"/>
              <a:t>kvetoucí třešeň</a:t>
            </a:r>
          </a:p>
          <a:p>
            <a:r>
              <a:rPr lang="cs-CZ" dirty="0"/>
              <a:t>divadelní představení</a:t>
            </a:r>
          </a:p>
          <a:p>
            <a:r>
              <a:rPr lang="cs-CZ" dirty="0"/>
              <a:t>obrázková kniha</a:t>
            </a:r>
          </a:p>
          <a:p>
            <a:r>
              <a:rPr lang="cs-CZ" dirty="0"/>
              <a:t>bavlněné šaty</a:t>
            </a:r>
          </a:p>
          <a:p>
            <a:r>
              <a:rPr lang="cs-CZ" dirty="0"/>
              <a:t>manšestrové sako</a:t>
            </a:r>
          </a:p>
          <a:p>
            <a:r>
              <a:rPr lang="cs-CZ" dirty="0">
                <a:solidFill>
                  <a:srgbClr val="FF0000"/>
                </a:solidFill>
              </a:rPr>
              <a:t>p</a:t>
            </a:r>
            <a:r>
              <a:rPr lang="cs-CZ" dirty="0"/>
              <a:t>ražská ulice</a:t>
            </a:r>
          </a:p>
        </p:txBody>
      </p:sp>
    </p:spTree>
    <p:extLst>
      <p:ext uri="{BB962C8B-B14F-4D97-AF65-F5344CB8AC3E}">
        <p14:creationId xmlns:p14="http://schemas.microsoft.com/office/powerpoint/2010/main" val="420868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  <p:bldP spid="4" grpId="0" uiExpand="1" build="p" animBg="1"/>
      <p:bldP spid="5" grpId="0" uiExpand="1" build="p" animBg="1"/>
      <p:bldP spid="6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/>
              <a:t>Podtrhni v textu PK a urči, zda jsou shodné (</a:t>
            </a:r>
            <a:r>
              <a:rPr lang="cs-CZ" dirty="0" err="1"/>
              <a:t>sh</a:t>
            </a:r>
            <a:r>
              <a:rPr lang="cs-CZ" dirty="0"/>
              <a:t>.), či neshodné (</a:t>
            </a:r>
            <a:r>
              <a:rPr lang="cs-CZ" dirty="0" err="1"/>
              <a:t>nesh</a:t>
            </a:r>
            <a:r>
              <a:rPr lang="cs-CZ" dirty="0"/>
              <a:t>.).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Zadní stěna pokoje byla obložena modřínovým dřevem.</a:t>
            </a:r>
          </a:p>
          <a:p>
            <a:r>
              <a:rPr lang="cs-CZ" dirty="0"/>
              <a:t>Strýcův domek stál na konci vesnice.</a:t>
            </a:r>
          </a:p>
          <a:p>
            <a:r>
              <a:rPr lang="cs-CZ" dirty="0"/>
              <a:t>V dutinách stromů hnízdí vzácné sovy.</a:t>
            </a:r>
          </a:p>
          <a:p>
            <a:r>
              <a:rPr lang="cs-CZ" dirty="0"/>
              <a:t>V rohu místnosti stál mramorový krb.</a:t>
            </a:r>
          </a:p>
          <a:p>
            <a:r>
              <a:rPr lang="cs-CZ" dirty="0"/>
              <a:t>Kancelář ředitele najdete v prvním poschodí.</a:t>
            </a:r>
          </a:p>
          <a:p>
            <a:r>
              <a:rPr lang="cs-CZ" dirty="0"/>
              <a:t>V listnatých lesích rostou bílé konvalinky.</a:t>
            </a:r>
          </a:p>
        </p:txBody>
      </p:sp>
      <p:sp>
        <p:nvSpPr>
          <p:cNvPr id="9" name="Obdélník 8"/>
          <p:cNvSpPr/>
          <p:nvPr/>
        </p:nvSpPr>
        <p:spPr>
          <a:xfrm>
            <a:off x="5292080" y="4997152"/>
            <a:ext cx="576064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sh</a:t>
            </a:r>
            <a:r>
              <a:rPr lang="cs-CZ" dirty="0"/>
              <a:t>.</a:t>
            </a:r>
          </a:p>
        </p:txBody>
      </p:sp>
      <p:sp>
        <p:nvSpPr>
          <p:cNvPr id="10" name="Obdélník 9"/>
          <p:cNvSpPr/>
          <p:nvPr/>
        </p:nvSpPr>
        <p:spPr>
          <a:xfrm>
            <a:off x="2359372" y="4222136"/>
            <a:ext cx="792088" cy="4659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nesh</a:t>
            </a:r>
            <a:r>
              <a:rPr lang="cs-CZ" dirty="0"/>
              <a:t>.</a:t>
            </a:r>
          </a:p>
        </p:txBody>
      </p:sp>
      <p:cxnSp>
        <p:nvCxnSpPr>
          <p:cNvPr id="12" name="Přímá spojnice 11"/>
          <p:cNvCxnSpPr/>
          <p:nvPr/>
        </p:nvCxnSpPr>
        <p:spPr>
          <a:xfrm>
            <a:off x="899592" y="2132856"/>
            <a:ext cx="86409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5" name="Obdélník 14"/>
          <p:cNvSpPr/>
          <p:nvPr/>
        </p:nvSpPr>
        <p:spPr>
          <a:xfrm>
            <a:off x="1331640" y="2492896"/>
            <a:ext cx="504056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sh</a:t>
            </a:r>
            <a:r>
              <a:rPr lang="cs-CZ" dirty="0"/>
              <a:t>.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7308304" y="1412776"/>
            <a:ext cx="576064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sh</a:t>
            </a:r>
            <a:r>
              <a:rPr lang="cs-CZ" dirty="0"/>
              <a:t>.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1187624" y="1412776"/>
            <a:ext cx="576064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sh</a:t>
            </a:r>
            <a:r>
              <a:rPr lang="cs-CZ" dirty="0"/>
              <a:t>.</a:t>
            </a:r>
          </a:p>
        </p:txBody>
      </p:sp>
      <p:cxnSp>
        <p:nvCxnSpPr>
          <p:cNvPr id="19" name="Přímá spojnice 18"/>
          <p:cNvCxnSpPr/>
          <p:nvPr/>
        </p:nvCxnSpPr>
        <p:spPr>
          <a:xfrm>
            <a:off x="2915816" y="2132856"/>
            <a:ext cx="108012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/>
        </p:nvSpPr>
        <p:spPr>
          <a:xfrm>
            <a:off x="3095836" y="3149352"/>
            <a:ext cx="720080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nesh</a:t>
            </a:r>
            <a:r>
              <a:rPr lang="cs-CZ" dirty="0"/>
              <a:t>.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5724128" y="2522240"/>
            <a:ext cx="720080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nesh</a:t>
            </a:r>
            <a:r>
              <a:rPr lang="cs-CZ" dirty="0"/>
              <a:t>.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2359372" y="3743884"/>
            <a:ext cx="720080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nesh</a:t>
            </a:r>
            <a:r>
              <a:rPr lang="cs-CZ" dirty="0"/>
              <a:t>.</a:t>
            </a:r>
          </a:p>
        </p:txBody>
      </p:sp>
      <p:sp>
        <p:nvSpPr>
          <p:cNvPr id="23" name="Obdélník 22"/>
          <p:cNvSpPr/>
          <p:nvPr/>
        </p:nvSpPr>
        <p:spPr>
          <a:xfrm>
            <a:off x="3095836" y="1441140"/>
            <a:ext cx="720080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nesh</a:t>
            </a:r>
            <a:r>
              <a:rPr lang="cs-CZ" dirty="0"/>
              <a:t>.</a:t>
            </a:r>
          </a:p>
        </p:txBody>
      </p:sp>
      <p:cxnSp>
        <p:nvCxnSpPr>
          <p:cNvPr id="25" name="Přímá spojnice 24"/>
          <p:cNvCxnSpPr/>
          <p:nvPr/>
        </p:nvCxnSpPr>
        <p:spPr>
          <a:xfrm>
            <a:off x="6444208" y="2132856"/>
            <a:ext cx="20882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>
            <a:off x="899592" y="3176972"/>
            <a:ext cx="122413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Přímá spojnice 28"/>
          <p:cNvCxnSpPr/>
          <p:nvPr/>
        </p:nvCxnSpPr>
        <p:spPr>
          <a:xfrm>
            <a:off x="5652120" y="3149352"/>
            <a:ext cx="129614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Přímá spojnice 30"/>
          <p:cNvCxnSpPr/>
          <p:nvPr/>
        </p:nvCxnSpPr>
        <p:spPr>
          <a:xfrm>
            <a:off x="2735796" y="3793480"/>
            <a:ext cx="151216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Přímá spojnice 32"/>
          <p:cNvCxnSpPr/>
          <p:nvPr/>
        </p:nvCxnSpPr>
        <p:spPr>
          <a:xfrm>
            <a:off x="5148064" y="3793480"/>
            <a:ext cx="108012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4" name="Obdélník 33"/>
          <p:cNvSpPr/>
          <p:nvPr/>
        </p:nvSpPr>
        <p:spPr>
          <a:xfrm>
            <a:off x="1413748" y="4817132"/>
            <a:ext cx="576064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sh</a:t>
            </a:r>
            <a:r>
              <a:rPr lang="cs-CZ" dirty="0"/>
              <a:t>.</a:t>
            </a:r>
          </a:p>
        </p:txBody>
      </p:sp>
      <p:sp>
        <p:nvSpPr>
          <p:cNvPr id="35" name="Obdélník 34"/>
          <p:cNvSpPr/>
          <p:nvPr/>
        </p:nvSpPr>
        <p:spPr>
          <a:xfrm>
            <a:off x="5976156" y="4275094"/>
            <a:ext cx="576064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sh</a:t>
            </a:r>
            <a:r>
              <a:rPr lang="cs-CZ" dirty="0"/>
              <a:t>.</a:t>
            </a:r>
          </a:p>
        </p:txBody>
      </p:sp>
      <p:sp>
        <p:nvSpPr>
          <p:cNvPr id="36" name="Obdélník 35"/>
          <p:cNvSpPr/>
          <p:nvPr/>
        </p:nvSpPr>
        <p:spPr>
          <a:xfrm>
            <a:off x="5240776" y="3750940"/>
            <a:ext cx="576064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sh</a:t>
            </a:r>
            <a:r>
              <a:rPr lang="cs-CZ" dirty="0"/>
              <a:t>.</a:t>
            </a:r>
          </a:p>
        </p:txBody>
      </p:sp>
      <p:sp>
        <p:nvSpPr>
          <p:cNvPr id="37" name="Obdélník 36"/>
          <p:cNvSpPr/>
          <p:nvPr/>
        </p:nvSpPr>
        <p:spPr>
          <a:xfrm>
            <a:off x="5364088" y="3149352"/>
            <a:ext cx="576064" cy="36004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/>
              <a:t>sh</a:t>
            </a:r>
            <a:r>
              <a:rPr lang="cs-CZ" dirty="0"/>
              <a:t>.</a:t>
            </a:r>
          </a:p>
        </p:txBody>
      </p:sp>
      <p:cxnSp>
        <p:nvCxnSpPr>
          <p:cNvPr id="39" name="Přímá spojnice 38"/>
          <p:cNvCxnSpPr/>
          <p:nvPr/>
        </p:nvCxnSpPr>
        <p:spPr>
          <a:xfrm>
            <a:off x="2316684" y="4997152"/>
            <a:ext cx="136815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2179564" y="4376861"/>
            <a:ext cx="144016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4" name="Přímá spojnice 43"/>
          <p:cNvCxnSpPr/>
          <p:nvPr/>
        </p:nvCxnSpPr>
        <p:spPr>
          <a:xfrm>
            <a:off x="4355976" y="4365104"/>
            <a:ext cx="187220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7" name="Přímá spojnice 46"/>
          <p:cNvCxnSpPr/>
          <p:nvPr/>
        </p:nvCxnSpPr>
        <p:spPr>
          <a:xfrm>
            <a:off x="5364088" y="4997152"/>
            <a:ext cx="1224136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Přímá spojnice 49"/>
          <p:cNvCxnSpPr/>
          <p:nvPr/>
        </p:nvCxnSpPr>
        <p:spPr>
          <a:xfrm>
            <a:off x="1187624" y="5661248"/>
            <a:ext cx="1656184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2" name="Přímá spojnice 51"/>
          <p:cNvCxnSpPr/>
          <p:nvPr/>
        </p:nvCxnSpPr>
        <p:spPr>
          <a:xfrm>
            <a:off x="5148064" y="5589240"/>
            <a:ext cx="54006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314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animBg="1"/>
      <p:bldP spid="9" grpId="0" animBg="1"/>
      <p:bldP spid="10" grpId="0" animBg="1"/>
      <p:bldP spid="15" grpId="0" animBg="1"/>
      <p:bldP spid="16" grpId="0" animBg="1"/>
      <p:bldP spid="17" grpId="0" animBg="1"/>
      <p:bldP spid="20" grpId="0" animBg="1"/>
      <p:bldP spid="21" grpId="0" animBg="1"/>
      <p:bldP spid="22" grpId="0" animBg="1"/>
      <p:bldP spid="2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Typy přívlastku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cs-CZ" dirty="0"/>
              <a:t>Přívlastek (</a:t>
            </a:r>
            <a:r>
              <a:rPr lang="cs-CZ" dirty="0" err="1"/>
              <a:t>Pk</a:t>
            </a:r>
            <a:r>
              <a:rPr lang="cs-CZ" dirty="0"/>
              <a:t>) může být:</a:t>
            </a:r>
          </a:p>
          <a:p>
            <a:r>
              <a:rPr lang="cs-CZ" b="1" dirty="0"/>
              <a:t>holý</a:t>
            </a:r>
            <a:r>
              <a:rPr lang="cs-CZ" dirty="0"/>
              <a:t>			</a:t>
            </a:r>
            <a:r>
              <a:rPr lang="cs-CZ" dirty="0">
                <a:solidFill>
                  <a:srgbClr val="00B050"/>
                </a:solidFill>
              </a:rPr>
              <a:t>krásný</a:t>
            </a:r>
            <a:r>
              <a:rPr lang="cs-CZ" dirty="0"/>
              <a:t> den</a:t>
            </a:r>
          </a:p>
          <a:p>
            <a:endParaRPr lang="cs-CZ" dirty="0"/>
          </a:p>
          <a:p>
            <a:r>
              <a:rPr lang="cs-CZ" b="1" dirty="0"/>
              <a:t>rozvitý</a:t>
            </a:r>
            <a:r>
              <a:rPr lang="cs-CZ" dirty="0"/>
              <a:t>			</a:t>
            </a:r>
            <a:r>
              <a:rPr lang="cs-CZ" dirty="0">
                <a:solidFill>
                  <a:srgbClr val="00B050"/>
                </a:solidFill>
              </a:rPr>
              <a:t>velmi krásný </a:t>
            </a:r>
            <a:r>
              <a:rPr lang="cs-CZ" dirty="0"/>
              <a:t>den</a:t>
            </a:r>
          </a:p>
          <a:p>
            <a:endParaRPr lang="cs-CZ" dirty="0"/>
          </a:p>
          <a:p>
            <a:r>
              <a:rPr lang="cs-CZ" b="1" dirty="0"/>
              <a:t>několikanásobný</a:t>
            </a:r>
            <a:r>
              <a:rPr lang="cs-CZ" dirty="0"/>
              <a:t>	</a:t>
            </a:r>
            <a:r>
              <a:rPr lang="cs-CZ" dirty="0">
                <a:solidFill>
                  <a:srgbClr val="00B050"/>
                </a:solidFill>
              </a:rPr>
              <a:t>krásný </a:t>
            </a:r>
            <a:r>
              <a:rPr lang="cs-CZ" dirty="0"/>
              <a:t>a </a:t>
            </a:r>
            <a:r>
              <a:rPr lang="cs-CZ" dirty="0">
                <a:solidFill>
                  <a:srgbClr val="00B050"/>
                </a:solidFill>
              </a:rPr>
              <a:t>slunečný</a:t>
            </a:r>
            <a:r>
              <a:rPr lang="cs-CZ" dirty="0"/>
              <a:t> den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4716016" y="263691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4716016" y="2996952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flipV="1">
            <a:off x="5652120" y="263691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5652120" y="378904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5652120" y="4149080"/>
            <a:ext cx="10801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 flipV="1">
            <a:off x="6732240" y="378904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4716016" y="3789040"/>
            <a:ext cx="0" cy="180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>
            <a:off x="4716016" y="3969060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28"/>
          <p:cNvCxnSpPr/>
          <p:nvPr/>
        </p:nvCxnSpPr>
        <p:spPr>
          <a:xfrm>
            <a:off x="6012160" y="3789040"/>
            <a:ext cx="0" cy="180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32"/>
          <p:cNvCxnSpPr/>
          <p:nvPr/>
        </p:nvCxnSpPr>
        <p:spPr>
          <a:xfrm>
            <a:off x="4716016" y="49411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34"/>
          <p:cNvCxnSpPr/>
          <p:nvPr/>
        </p:nvCxnSpPr>
        <p:spPr>
          <a:xfrm>
            <a:off x="4716016" y="5301208"/>
            <a:ext cx="2808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37"/>
          <p:cNvCxnSpPr/>
          <p:nvPr/>
        </p:nvCxnSpPr>
        <p:spPr>
          <a:xfrm flipV="1">
            <a:off x="7524328" y="49411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39"/>
          <p:cNvCxnSpPr/>
          <p:nvPr/>
        </p:nvCxnSpPr>
        <p:spPr>
          <a:xfrm flipV="1">
            <a:off x="6192180" y="49411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7643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355</Words>
  <Application>Microsoft Office PowerPoint</Application>
  <PresentationFormat>Předvádění na obrazovce (4:3)</PresentationFormat>
  <Paragraphs>105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Motiv systému Office</vt:lpstr>
      <vt:lpstr>Přívlastek (Pk)</vt:lpstr>
      <vt:lpstr>Druhy přívlastku</vt:lpstr>
      <vt:lpstr>Druhy přívlastku</vt:lpstr>
      <vt:lpstr>Utvoř ke shodnému přívlastku přívlastek neshodný.</vt:lpstr>
      <vt:lpstr>Utvoř k neshodnému přívlastku přívlastek shodný.</vt:lpstr>
      <vt:lpstr>Podtrhni v textu PK a urči, zda jsou shodné (sh.), či neshodné (nesh.).</vt:lpstr>
      <vt:lpstr>Typy přívlastku</vt:lpstr>
    </vt:vector>
  </TitlesOfParts>
  <Company>doma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</dc:creator>
  <cp:lastModifiedBy>Michal Jílek</cp:lastModifiedBy>
  <cp:revision>30</cp:revision>
  <dcterms:created xsi:type="dcterms:W3CDTF">2011-03-22T17:13:23Z</dcterms:created>
  <dcterms:modified xsi:type="dcterms:W3CDTF">2020-03-16T16:04:13Z</dcterms:modified>
</cp:coreProperties>
</file>