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1550" y="6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06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7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221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72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3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54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852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016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9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avne-dny.cz/episode/10011309/den-vyvrazdeni-carske-rodiny-17-cervenec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avne-dny.cz/episode/10005138/den-kdy-vedeni-sssr-schvalilo-katynsky-masakr-5-uno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9337" y="363491"/>
            <a:ext cx="9144000" cy="958352"/>
          </a:xfrm>
        </p:spPr>
        <p:txBody>
          <a:bodyPr/>
          <a:lstStyle/>
          <a:p>
            <a:pPr algn="r"/>
            <a:r>
              <a:rPr lang="cs-CZ" b="1" dirty="0" smtClean="0">
                <a:solidFill>
                  <a:schemeClr val="bg1"/>
                </a:solidFill>
              </a:rPr>
              <a:t>Vzestup zla: Stalin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981337" y="1321843"/>
            <a:ext cx="4502332" cy="1004797"/>
          </a:xfrm>
        </p:spPr>
        <p:txBody>
          <a:bodyPr/>
          <a:lstStyle/>
          <a:p>
            <a:pPr algn="r"/>
            <a:r>
              <a:rPr lang="cs-CZ" dirty="0" smtClean="0">
                <a:solidFill>
                  <a:schemeClr val="bg1"/>
                </a:solidFill>
              </a:rPr>
              <a:t>L22	Mgr. Tomáš Zářecký</a:t>
            </a:r>
          </a:p>
          <a:p>
            <a:pPr algn="r"/>
            <a:r>
              <a:rPr lang="cs-CZ" dirty="0" smtClean="0">
                <a:solidFill>
                  <a:schemeClr val="bg1"/>
                </a:solidFill>
              </a:rPr>
              <a:t>Zdroje obrázků a videa: internet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612900" y="5428174"/>
            <a:ext cx="3432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SD - Vyvraždění carské rodiny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3166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7794" cy="6911884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697" y="164828"/>
            <a:ext cx="10515600" cy="1325563"/>
          </a:xfrm>
        </p:spPr>
        <p:txBody>
          <a:bodyPr/>
          <a:lstStyle/>
          <a:p>
            <a:r>
              <a:rPr lang="cs-CZ" b="1" dirty="0" err="1"/>
              <a:t>Josiph</a:t>
            </a:r>
            <a:r>
              <a:rPr lang="cs-CZ" b="1" dirty="0"/>
              <a:t> Vissarionovič Stalin (1878, </a:t>
            </a:r>
            <a:r>
              <a:rPr lang="cs-CZ" b="1" dirty="0" smtClean="0"/>
              <a:t>Gruzie–1953</a:t>
            </a:r>
            <a:r>
              <a:rPr lang="cs-CZ" b="1" dirty="0"/>
              <a:t>)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185057" y="1697220"/>
            <a:ext cx="3698966" cy="5160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900" b="1" dirty="0" smtClean="0"/>
              <a:t>Občanské jméno </a:t>
            </a:r>
            <a:r>
              <a:rPr lang="cs-CZ" sz="2900" b="1" dirty="0" err="1" smtClean="0"/>
              <a:t>Džugašvili</a:t>
            </a:r>
            <a:r>
              <a:rPr lang="cs-CZ" sz="2900" b="1" dirty="0" smtClean="0"/>
              <a:t>, přezdívky </a:t>
            </a:r>
            <a:r>
              <a:rPr lang="cs-CZ" sz="2900" b="1" dirty="0" smtClean="0"/>
              <a:t>Stalin (muž z oceli), </a:t>
            </a:r>
            <a:r>
              <a:rPr lang="cs-CZ" sz="2900" b="1" dirty="0" smtClean="0"/>
              <a:t>Koba</a:t>
            </a:r>
          </a:p>
          <a:p>
            <a:r>
              <a:rPr lang="cs-CZ" sz="2900" b="1" dirty="0" smtClean="0"/>
              <a:t>Komunistický diktátor SSSR zodpovědný za smrt cca </a:t>
            </a:r>
            <a:r>
              <a:rPr lang="cs-CZ" sz="2900" b="1" dirty="0" smtClean="0"/>
              <a:t>40-50 </a:t>
            </a:r>
            <a:r>
              <a:rPr lang="cs-CZ" sz="2900" b="1" dirty="0" smtClean="0"/>
              <a:t>milionů lidí</a:t>
            </a:r>
          </a:p>
          <a:p>
            <a:r>
              <a:rPr lang="cs-CZ" sz="2900" b="1" dirty="0" smtClean="0"/>
              <a:t>Generální tajemník Ústředního výboru KSSS (1922-1953</a:t>
            </a:r>
            <a:r>
              <a:rPr lang="cs-CZ" sz="2900" b="1" dirty="0" smtClean="0"/>
              <a:t>) – žádná jiná oficiální funkce, vytvořil kolem sebe kult osobnosti</a:t>
            </a:r>
            <a:endParaRPr lang="cs-CZ" sz="2900" b="1" dirty="0" smtClean="0"/>
          </a:p>
          <a:p>
            <a:r>
              <a:rPr lang="cs-CZ" sz="2900" b="1" dirty="0" smtClean="0"/>
              <a:t>Vyloučen z kněžského semináře, sourozenci zemřeli, otec alkoholik</a:t>
            </a:r>
          </a:p>
          <a:p>
            <a:r>
              <a:rPr lang="cs-CZ" sz="2900" b="1" dirty="0" smtClean="0"/>
              <a:t>V mládí hledaný policií jako zločinec (přepady vlaku) a radikál (komunista), několikrát zatčený</a:t>
            </a:r>
          </a:p>
          <a:p>
            <a:r>
              <a:rPr lang="cs-CZ" sz="2900" b="1" dirty="0"/>
              <a:t>Během občanské války rudých proti bílým (1917-1919) velmi krutý – popravy dětí, vlastních lidí apod.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6271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55" y="-300445"/>
            <a:ext cx="7158446" cy="7158446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972" y="209004"/>
            <a:ext cx="4604658" cy="6648996"/>
          </a:xfrm>
        </p:spPr>
        <p:txBody>
          <a:bodyPr>
            <a:normAutofit lnSpcReduction="10000"/>
          </a:bodyPr>
          <a:lstStyle/>
          <a:p>
            <a:r>
              <a:rPr lang="cs-CZ" sz="2000" b="1" dirty="0" smtClean="0"/>
              <a:t>Po </a:t>
            </a:r>
            <a:r>
              <a:rPr lang="cs-CZ" sz="2000" b="1" dirty="0" smtClean="0"/>
              <a:t>Leninově smrti (1924) </a:t>
            </a:r>
            <a:r>
              <a:rPr lang="cs-CZ" sz="2000" b="1" dirty="0" smtClean="0"/>
              <a:t>nechal </a:t>
            </a:r>
            <a:r>
              <a:rPr lang="cs-CZ" sz="2000" b="1" dirty="0" smtClean="0"/>
              <a:t>vyvraždit veškeré </a:t>
            </a:r>
            <a:r>
              <a:rPr lang="cs-CZ" sz="2000" b="1" dirty="0" smtClean="0"/>
              <a:t>„nepřátele“ </a:t>
            </a:r>
            <a:r>
              <a:rPr lang="cs-CZ" sz="2000" b="1" dirty="0" smtClean="0"/>
              <a:t>a všechny vyděsil vykonstruovanými monstrprocesy a čistkami</a:t>
            </a:r>
          </a:p>
          <a:p>
            <a:r>
              <a:rPr lang="cs-CZ" sz="2000" b="1" dirty="0" smtClean="0"/>
              <a:t>Vyvraždil armádní důstojníky vpředvečer </a:t>
            </a:r>
            <a:r>
              <a:rPr lang="cs-CZ" sz="2000" b="1" dirty="0" smtClean="0"/>
              <a:t>druhé světové války!</a:t>
            </a:r>
          </a:p>
          <a:p>
            <a:r>
              <a:rPr lang="cs-CZ" sz="2000" b="1" dirty="0" smtClean="0"/>
              <a:t>Manželka zemřela na střelné zranění – sebevražda x vražda?</a:t>
            </a:r>
          </a:p>
          <a:p>
            <a:r>
              <a:rPr lang="cs-CZ" altLang="cs-CZ" sz="2000" b="1" dirty="0"/>
              <a:t>Kolektivizace = zrušení soukromých zemědělců a vytvoření kolchozů (jednotných zemědělských </a:t>
            </a:r>
            <a:r>
              <a:rPr lang="cs-CZ" altLang="cs-CZ" sz="2000" b="1" dirty="0" smtClean="0"/>
              <a:t>družstev = JZD) </a:t>
            </a:r>
            <a:r>
              <a:rPr lang="cs-CZ" altLang="cs-CZ" sz="2000" b="1" dirty="0"/>
              <a:t>– soukromý zemědělec, „kulak“, byl nepřítel č. 1</a:t>
            </a:r>
          </a:p>
          <a:p>
            <a:r>
              <a:rPr lang="cs-CZ" altLang="cs-CZ" sz="2000" b="1" dirty="0"/>
              <a:t>Byl využívaný i uměle vyvolaný hladomor pro zlomení odporu vesnic (Ukrajina</a:t>
            </a:r>
            <a:r>
              <a:rPr lang="cs-CZ" altLang="cs-CZ" sz="2000" b="1" dirty="0" smtClean="0"/>
              <a:t>) – miliony mrtvých</a:t>
            </a:r>
          </a:p>
          <a:p>
            <a:r>
              <a:rPr lang="cs-CZ" altLang="cs-CZ" sz="2000" b="1" dirty="0" smtClean="0"/>
              <a:t>Industrializace = stavba průmyslových závodů a celých měst na zelené louce</a:t>
            </a:r>
          </a:p>
          <a:p>
            <a:r>
              <a:rPr lang="cs-CZ" altLang="cs-CZ" sz="2000" b="1" dirty="0" smtClean="0"/>
              <a:t>Pětiletky = plánované hospodářství na pět let dopředu</a:t>
            </a:r>
          </a:p>
          <a:p>
            <a:r>
              <a:rPr lang="cs-CZ" altLang="cs-CZ" sz="2000" b="1" dirty="0" smtClean="0"/>
              <a:t>KGB = tajná policie, která pronásleduje „nepřátele režimu“, gulag = pracovní (vražedný) tábor na Sibiři</a:t>
            </a:r>
            <a:endParaRPr lang="cs-CZ" altLang="cs-CZ" sz="2000" b="1" dirty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9344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ýsledek obrázku pro stalin karikat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6" y="3592286"/>
            <a:ext cx="4683237" cy="328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50520" y="142693"/>
            <a:ext cx="5527766" cy="4351338"/>
          </a:xfrm>
        </p:spPr>
        <p:txBody>
          <a:bodyPr>
            <a:normAutofit/>
          </a:bodyPr>
          <a:lstStyle/>
          <a:p>
            <a:r>
              <a:rPr lang="cs-CZ" altLang="cs-CZ" sz="2000" b="1" dirty="0" smtClean="0"/>
              <a:t>S </a:t>
            </a:r>
            <a:r>
              <a:rPr lang="cs-CZ" altLang="cs-CZ" sz="2000" b="1" dirty="0"/>
              <a:t>Hitlerem </a:t>
            </a:r>
            <a:r>
              <a:rPr lang="cs-CZ" altLang="cs-CZ" sz="2000" b="1" dirty="0" smtClean="0"/>
              <a:t>uzavřel </a:t>
            </a:r>
            <a:r>
              <a:rPr lang="cs-CZ" altLang="cs-CZ" sz="2000" b="1" dirty="0" smtClean="0"/>
              <a:t>před </a:t>
            </a:r>
            <a:r>
              <a:rPr lang="cs-CZ" altLang="cs-CZ" sz="2000" b="1" dirty="0"/>
              <a:t>válkou pakt o neútočení a v tajném dodatku si </a:t>
            </a:r>
            <a:r>
              <a:rPr lang="cs-CZ" altLang="cs-CZ" sz="2000" b="1" dirty="0" smtClean="0"/>
              <a:t>rozdělili </a:t>
            </a:r>
            <a:r>
              <a:rPr lang="cs-CZ" altLang="cs-CZ" sz="2000" b="1" dirty="0"/>
              <a:t>sféry </a:t>
            </a:r>
            <a:r>
              <a:rPr lang="cs-CZ" altLang="cs-CZ" sz="2000" b="1" dirty="0" smtClean="0"/>
              <a:t>vlivu v Evropě (Polsko apod.)</a:t>
            </a:r>
          </a:p>
          <a:p>
            <a:r>
              <a:rPr lang="cs-CZ" altLang="cs-CZ" sz="2000" b="1" dirty="0"/>
              <a:t>Po napadení Polska </a:t>
            </a:r>
            <a:r>
              <a:rPr lang="cs-CZ" altLang="cs-CZ" sz="2000" b="1" dirty="0" smtClean="0"/>
              <a:t>nechal </a:t>
            </a:r>
            <a:r>
              <a:rPr lang="cs-CZ" altLang="cs-CZ" sz="2000" b="1" dirty="0"/>
              <a:t>v Katyňském lese vyvraždit 20 000 polských elit (důstojníci, lékaři, učitelé, právníci, umělci…) – až do 1990 </a:t>
            </a:r>
            <a:r>
              <a:rPr lang="cs-CZ" altLang="cs-CZ" sz="2000" b="1" dirty="0" smtClean="0"/>
              <a:t>to bylo </a:t>
            </a:r>
            <a:r>
              <a:rPr lang="cs-CZ" altLang="cs-CZ" sz="2000" b="1" dirty="0"/>
              <a:t>dáváno za vinu nacistům</a:t>
            </a:r>
          </a:p>
          <a:p>
            <a:r>
              <a:rPr lang="cs-CZ" altLang="cs-CZ" sz="2000" b="1" dirty="0"/>
              <a:t>Když Hitler </a:t>
            </a:r>
            <a:r>
              <a:rPr lang="cs-CZ" altLang="cs-CZ" sz="2000" b="1" dirty="0" smtClean="0"/>
              <a:t>zaútočil </a:t>
            </a:r>
            <a:r>
              <a:rPr lang="cs-CZ" altLang="cs-CZ" sz="2000" b="1" dirty="0"/>
              <a:t>na SSSR, </a:t>
            </a:r>
            <a:r>
              <a:rPr lang="cs-CZ" altLang="cs-CZ" sz="2000" b="1" dirty="0" smtClean="0"/>
              <a:t>zemřelo zde </a:t>
            </a:r>
            <a:r>
              <a:rPr lang="cs-CZ" altLang="cs-CZ" sz="2000" b="1" dirty="0"/>
              <a:t>9 mil. vojáků a 11 mil. </a:t>
            </a:r>
            <a:r>
              <a:rPr lang="cs-CZ" altLang="cs-CZ" sz="2000" b="1" dirty="0" smtClean="0"/>
              <a:t>civilistů, a protože se nacisté chovali tak </a:t>
            </a:r>
            <a:r>
              <a:rPr lang="cs-CZ" altLang="cs-CZ" sz="2000" b="1" dirty="0"/>
              <a:t>příšerně, že je lidé nenávidí víc než </a:t>
            </a:r>
            <a:r>
              <a:rPr lang="cs-CZ" altLang="cs-CZ" sz="2000" b="1" dirty="0" smtClean="0"/>
              <a:t>Stalina, tak se Stalinovi </a:t>
            </a:r>
            <a:r>
              <a:rPr lang="cs-CZ" altLang="cs-CZ" sz="2000" b="1" dirty="0"/>
              <a:t>povede husarský kousek – vyhlásí „velkou vlasteneckou válku“</a:t>
            </a:r>
          </a:p>
          <a:p>
            <a:endParaRPr lang="cs-CZ" altLang="cs-CZ" sz="2000" b="1" dirty="0" smtClean="0"/>
          </a:p>
          <a:p>
            <a:endParaRPr lang="cs-CZ" altLang="cs-CZ" dirty="0"/>
          </a:p>
          <a:p>
            <a:endParaRPr lang="cs-CZ" altLang="cs-CZ" dirty="0" smtClean="0"/>
          </a:p>
          <a:p>
            <a:pPr marL="0" indent="0">
              <a:buNone/>
            </a:pPr>
            <a:endParaRPr lang="cs-CZ" altLang="cs-CZ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894" y="0"/>
            <a:ext cx="6131106" cy="6875736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877773" y="3810000"/>
            <a:ext cx="585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SD - Katyňský masakr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210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042875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37515" y="283028"/>
            <a:ext cx="5878286" cy="4974772"/>
          </a:xfrm>
        </p:spPr>
        <p:txBody>
          <a:bodyPr>
            <a:noAutofit/>
          </a:bodyPr>
          <a:lstStyle/>
          <a:p>
            <a:pPr algn="r"/>
            <a:r>
              <a:rPr lang="cs-CZ" altLang="cs-CZ" sz="2000" b="1" dirty="0" smtClean="0"/>
              <a:t>Ze </a:t>
            </a:r>
            <a:r>
              <a:rPr lang="cs-CZ" altLang="cs-CZ" sz="2000" b="1" dirty="0"/>
              <a:t>Stalina </a:t>
            </a:r>
            <a:r>
              <a:rPr lang="cs-CZ" altLang="cs-CZ" sz="2000" b="1" dirty="0" smtClean="0"/>
              <a:t>se rázem </a:t>
            </a:r>
            <a:r>
              <a:rPr lang="cs-CZ" altLang="cs-CZ" sz="2000" b="1" dirty="0"/>
              <a:t>stává „spojenec“ Britů a Američanů ve válce proti Hitlerovi – „zapomnělo se“ na jeho agresi </a:t>
            </a:r>
            <a:r>
              <a:rPr lang="cs-CZ" altLang="cs-CZ" sz="2000" b="1" dirty="0" smtClean="0"/>
              <a:t>Polska zpočátku </a:t>
            </a:r>
            <a:r>
              <a:rPr lang="cs-CZ" altLang="cs-CZ" sz="2000" b="1" dirty="0"/>
              <a:t>války</a:t>
            </a:r>
            <a:r>
              <a:rPr lang="cs-CZ" altLang="cs-CZ" sz="2000" b="1" dirty="0" smtClean="0"/>
              <a:t>!!!</a:t>
            </a:r>
          </a:p>
          <a:p>
            <a:pPr algn="r"/>
            <a:r>
              <a:rPr lang="cs-CZ" altLang="cs-CZ" sz="2000" b="1" dirty="0"/>
              <a:t>Stalin tak vytvořil mýtus sebe jako „bojovníka za svobodu a osvoboditele národů“ a vytvořil si sféru vlivu nad celou poválečnou východní </a:t>
            </a:r>
            <a:r>
              <a:rPr lang="cs-CZ" altLang="cs-CZ" sz="2000" b="1" dirty="0" smtClean="0"/>
              <a:t>Evropou (se souhlasem VB a USA!)</a:t>
            </a:r>
          </a:p>
          <a:p>
            <a:pPr algn="r"/>
            <a:r>
              <a:rPr lang="cs-CZ" altLang="cs-CZ" sz="2000" b="1" dirty="0" smtClean="0"/>
              <a:t>Po roce 1945 je napříč Evropou spuštěna „železná opona“ – studená válka Západ vs. Východ do 1990</a:t>
            </a:r>
            <a:endParaRPr lang="cs-CZ" altLang="cs-CZ" sz="2000" b="1" dirty="0"/>
          </a:p>
          <a:p>
            <a:pPr algn="r"/>
            <a:r>
              <a:rPr lang="cs-CZ" altLang="cs-CZ" sz="2000" b="1" dirty="0"/>
              <a:t>Zemřel na mrtvici 1953</a:t>
            </a:r>
          </a:p>
          <a:p>
            <a:endParaRPr lang="cs-CZ" altLang="cs-CZ" sz="2000" b="1" dirty="0"/>
          </a:p>
          <a:p>
            <a:pPr marL="0" indent="0">
              <a:buNone/>
            </a:pPr>
            <a:endParaRPr lang="cs-CZ" alt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80" y="3852739"/>
            <a:ext cx="4713514" cy="300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569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47637"/>
            <a:ext cx="11544300" cy="132556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Vyber správnou možnost a zdůvodni svůj výběr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3400" y="1473200"/>
            <a:ext cx="11176000" cy="5181600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Vůdcem bolševické revoluce v Rusku 1917 byl </a:t>
            </a:r>
            <a:r>
              <a:rPr lang="cs-CZ" b="1" i="1" dirty="0">
                <a:solidFill>
                  <a:schemeClr val="bg1"/>
                </a:solidFill>
              </a:rPr>
              <a:t>Lenin / </a:t>
            </a:r>
            <a:r>
              <a:rPr lang="cs-CZ" b="1" i="1" dirty="0" err="1">
                <a:solidFill>
                  <a:schemeClr val="bg1"/>
                </a:solidFill>
              </a:rPr>
              <a:t>Trockij</a:t>
            </a:r>
            <a:r>
              <a:rPr lang="cs-CZ" b="1" i="1" dirty="0">
                <a:solidFill>
                  <a:schemeClr val="bg1"/>
                </a:solidFill>
              </a:rPr>
              <a:t> / Stalin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Stalin svou moc získal tak, že své oponenty a kritiky </a:t>
            </a:r>
            <a:r>
              <a:rPr lang="cs-CZ" b="1" i="1" dirty="0">
                <a:solidFill>
                  <a:schemeClr val="bg1"/>
                </a:solidFill>
              </a:rPr>
              <a:t>přesvědčil o své pravdě / porazil ve volbách / vyvraždil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Původ Stalinovy krutosti a bezohlednosti možná měl původ i v nevyřešeném vztahu </a:t>
            </a:r>
            <a:r>
              <a:rPr lang="cs-CZ" b="1" i="1" dirty="0">
                <a:solidFill>
                  <a:schemeClr val="bg1"/>
                </a:solidFill>
              </a:rPr>
              <a:t>k matce / otci / starším sourozencům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Půdu soukromým zemědělcům </a:t>
            </a:r>
            <a:r>
              <a:rPr lang="cs-CZ" b="1" i="1" dirty="0">
                <a:solidFill>
                  <a:schemeClr val="bg1"/>
                </a:solidFill>
              </a:rPr>
              <a:t>nechal / chudým rozdal šlechtickou / ukradl všem bez výjimky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Hospodářství SSSR držel Stalin pevně v rukou a plánoval veškerou výrobu dopředu na </a:t>
            </a:r>
            <a:r>
              <a:rPr lang="cs-CZ" b="1" i="1" dirty="0">
                <a:solidFill>
                  <a:schemeClr val="bg1"/>
                </a:solidFill>
              </a:rPr>
              <a:t>1 rok / 5 let / 10 let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Na začátku druhé světové války byl Stalin a SSSR </a:t>
            </a:r>
            <a:r>
              <a:rPr lang="cs-CZ" b="1" i="1" dirty="0">
                <a:solidFill>
                  <a:schemeClr val="bg1"/>
                </a:solidFill>
              </a:rPr>
              <a:t>agresor / oběť / neutrální stát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Spojenci (VB a USA) ale Stalina zcela nemorálně přijali mezi sebe, protože </a:t>
            </a:r>
            <a:r>
              <a:rPr lang="cs-CZ" b="1" i="1" dirty="0">
                <a:solidFill>
                  <a:schemeClr val="bg1"/>
                </a:solidFill>
              </a:rPr>
              <a:t>měl dostatek vojáků a materiálu, který jim zoufale chyběl / měli společného nepřítele, kterého považovali za ještě horšího, než byl Stalin / by jinak Stalin společně s Hitlerem zaútočil na ně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Už během války si Spojenci rozdělili budoucí sféry vlivu, resp. jakou část Evropy osvobodí, Stalin si přivlastnil </a:t>
            </a:r>
            <a:r>
              <a:rPr lang="cs-CZ" b="1" i="1" dirty="0">
                <a:solidFill>
                  <a:schemeClr val="bg1"/>
                </a:solidFill>
              </a:rPr>
              <a:t>západní Evropu / východní a část střední Evropy / jihovýchodní Evropu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Za války si připravoval půdu pro převzetí moci v Polsku, tak v Katyňském lese nechal vyvraždit přes 20 000 příslušníků </a:t>
            </a:r>
            <a:r>
              <a:rPr lang="cs-CZ" b="1" i="1" dirty="0">
                <a:solidFill>
                  <a:schemeClr val="bg1"/>
                </a:solidFill>
              </a:rPr>
              <a:t>dělnictva / inteligence / podnikatelů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cs-CZ" dirty="0">
                <a:solidFill>
                  <a:schemeClr val="bg1"/>
                </a:solidFill>
              </a:rPr>
              <a:t>Dalších padesát let po válce byl svět rozdělený na demokratický a totalitní, hranice, která procházela středem Evropy, se symbolicky nazývala </a:t>
            </a:r>
            <a:r>
              <a:rPr lang="cs-CZ" b="1" i="1" dirty="0">
                <a:solidFill>
                  <a:schemeClr val="bg1"/>
                </a:solidFill>
              </a:rPr>
              <a:t>studená opona / železná opona / ostnatý drát</a:t>
            </a:r>
            <a:r>
              <a:rPr lang="cs-CZ" dirty="0">
                <a:solidFill>
                  <a:schemeClr val="bg1"/>
                </a:solidFill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813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Řešení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Lenin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Vyvraždil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Otci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Ukradl všem bez výjimky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5 let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Agresor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Měli společného nepřítele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Východní a část střední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Inteligence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000" b="1" dirty="0" smtClean="0">
                <a:solidFill>
                  <a:schemeClr val="bg1"/>
                </a:solidFill>
              </a:rPr>
              <a:t>Železná opona 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755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707</Words>
  <Application>Microsoft Office PowerPoint</Application>
  <PresentationFormat>Širokoúhlá obrazovka</PresentationFormat>
  <Paragraphs>62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Vzestup zla: Stalin</vt:lpstr>
      <vt:lpstr>Josiph Vissarionovič Stalin (1878, Gruzie–1953)</vt:lpstr>
      <vt:lpstr>Prezentace aplikace PowerPoint</vt:lpstr>
      <vt:lpstr>Prezentace aplikace PowerPoint</vt:lpstr>
      <vt:lpstr>Prezentace aplikace PowerPoint</vt:lpstr>
      <vt:lpstr>Vyber správnou možnost a zdůvodni svůj výběr</vt:lpstr>
      <vt:lpstr>Řešení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Totalitní režimy a Stalin</dc:title>
  <dc:creator>Zářecký Tomáš</dc:creator>
  <cp:lastModifiedBy>Zářecký Tomáš</cp:lastModifiedBy>
  <cp:revision>22</cp:revision>
  <dcterms:created xsi:type="dcterms:W3CDTF">2019-12-30T09:20:52Z</dcterms:created>
  <dcterms:modified xsi:type="dcterms:W3CDTF">2020-03-17T14:03:36Z</dcterms:modified>
</cp:coreProperties>
</file>