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5" r:id="rId5"/>
    <p:sldId id="267" r:id="rId6"/>
    <p:sldId id="268" r:id="rId7"/>
    <p:sldId id="266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83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3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1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090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929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4831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3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63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146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9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FAABEA-7033-43E3-BA14-8806AE042454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9FCCC0-A6C3-4CBB-9B6C-973B2A5841C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5781" r="23070" b="331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6000" b="1" dirty="0"/>
              <a:t>SRDCE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Jan </a:t>
            </a:r>
            <a:r>
              <a:rPr lang="cs-CZ" sz="2000" dirty="0"/>
              <a:t>Zeman </a:t>
            </a:r>
          </a:p>
          <a:p>
            <a:pPr algn="l"/>
            <a:r>
              <a:rPr lang="en-GB" sz="2000" dirty="0"/>
              <a:t>Pavel </a:t>
            </a:r>
            <a:r>
              <a:rPr lang="cs-CZ" sz="2000" dirty="0"/>
              <a:t>Mistrík</a:t>
            </a:r>
            <a:endParaRPr lang="en-GB" sz="2000" dirty="0"/>
          </a:p>
          <a:p>
            <a:pPr algn="l"/>
            <a:r>
              <a:rPr lang="en-GB" sz="2000" dirty="0"/>
              <a:t>8.A</a:t>
            </a:r>
          </a:p>
          <a:p>
            <a:pPr algn="l"/>
            <a:endParaRPr lang="en-GB" sz="2000" dirty="0"/>
          </a:p>
          <a:p>
            <a:pPr algn="l"/>
            <a:endParaRPr lang="cs-CZ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2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36F400F-DF28-43BC-8D8E-4929793B3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/>
              <a:t>Srdce má tvar kužele, jehož hrot (</a:t>
            </a:r>
            <a:r>
              <a:rPr lang="en-US" sz="2400" i="1"/>
              <a:t>apex</a:t>
            </a:r>
            <a:r>
              <a:rPr lang="en-US" sz="2400"/>
              <a:t>) směřuje doleva a dolů</a:t>
            </a:r>
            <a:endParaRPr lang="cs-CZ" sz="2400"/>
          </a:p>
          <a:p>
            <a:r>
              <a:rPr lang="en-US" sz="2400"/>
              <a:t>podkladem hrotu je hlavně levá komora</a:t>
            </a:r>
            <a:endParaRPr lang="cs-CZ" sz="2400"/>
          </a:p>
          <a:p>
            <a:r>
              <a:rPr lang="cs-CZ" sz="2400"/>
              <a:t>l</a:t>
            </a:r>
            <a:r>
              <a:rPr lang="en-US" sz="2400"/>
              <a:t>evá plocha srdce je přivrácená k hrudní kosti a k žebrům</a:t>
            </a:r>
            <a:endParaRPr lang="cs-CZ" sz="2400"/>
          </a:p>
          <a:p>
            <a:r>
              <a:rPr lang="en-US" sz="2400"/>
              <a:t>pravá plocha srdce je přivrácená k bránici</a:t>
            </a:r>
            <a:endParaRPr lang="cs-CZ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D9D1EE-A286-49E2-A0EE-02248DB5D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67536" y="7467667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4" name="Picture 6" descr="Image result for srdce popis">
            <a:extLst>
              <a:ext uri="{FF2B5EF4-FFF2-40B4-BE49-F238E27FC236}">
                <a16:creationId xmlns:a16="http://schemas.microsoft.com/office/drawing/2014/main" xmlns="" id="{0FAE7EBA-BA59-4B65-9E73-384AE3CE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37" y="807550"/>
            <a:ext cx="5635963" cy="50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6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Umístění</a:t>
            </a:r>
            <a:r>
              <a:rPr lang="cs-CZ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Velikost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5053" b="2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4920" y="4535424"/>
            <a:ext cx="4498848" cy="158545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/>
            <a:r>
              <a:rPr lang="en-US" sz="2000" dirty="0" err="1"/>
              <a:t>Srdce</a:t>
            </a:r>
            <a:r>
              <a:rPr lang="en-US" sz="2000" dirty="0"/>
              <a:t> je </a:t>
            </a:r>
            <a:r>
              <a:rPr lang="en-US" sz="2000" dirty="0" err="1"/>
              <a:t>umístěno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plícemi</a:t>
            </a:r>
            <a:r>
              <a:rPr lang="en-US" sz="2000" dirty="0"/>
              <a:t>, </a:t>
            </a:r>
            <a:r>
              <a:rPr lang="en-US" sz="2000" dirty="0" err="1"/>
              <a:t>hrudní</a:t>
            </a:r>
            <a:r>
              <a:rPr lang="en-US" sz="2000" dirty="0"/>
              <a:t> </a:t>
            </a:r>
            <a:r>
              <a:rPr lang="en-US" sz="2000" dirty="0" err="1"/>
              <a:t>kostí</a:t>
            </a:r>
            <a:r>
              <a:rPr lang="en-US" sz="2000" dirty="0"/>
              <a:t>, </a:t>
            </a:r>
            <a:r>
              <a:rPr lang="en-US" sz="2000" dirty="0" err="1"/>
              <a:t>bránicí</a:t>
            </a:r>
            <a:endParaRPr lang="en-US" sz="2000" dirty="0"/>
          </a:p>
          <a:p>
            <a:pPr marL="0"/>
            <a:r>
              <a:rPr lang="en-US" sz="2000" dirty="0" err="1"/>
              <a:t>Zevně</a:t>
            </a:r>
            <a:r>
              <a:rPr lang="en-US" sz="2000" dirty="0"/>
              <a:t> je </a:t>
            </a:r>
            <a:r>
              <a:rPr lang="en-US" sz="2000" dirty="0" err="1"/>
              <a:t>kryto</a:t>
            </a:r>
            <a:r>
              <a:rPr lang="en-US" sz="2000" dirty="0"/>
              <a:t> </a:t>
            </a:r>
            <a:r>
              <a:rPr lang="en-US" sz="2000" dirty="0" err="1"/>
              <a:t>vazivovým</a:t>
            </a:r>
            <a:r>
              <a:rPr lang="en-US" sz="2000" dirty="0"/>
              <a:t> </a:t>
            </a:r>
            <a:r>
              <a:rPr lang="en-US" sz="2000" dirty="0" err="1"/>
              <a:t>obalem</a:t>
            </a:r>
            <a:r>
              <a:rPr lang="en-US" sz="2000" dirty="0"/>
              <a:t> </a:t>
            </a:r>
            <a:r>
              <a:rPr lang="en-US" sz="2000" dirty="0" err="1"/>
              <a:t>osrdečníkem</a:t>
            </a:r>
            <a:endParaRPr lang="cs-CZ" sz="2000" dirty="0"/>
          </a:p>
          <a:p>
            <a:pPr marL="0"/>
            <a:r>
              <a:rPr lang="cs-CZ" sz="2000" dirty="0"/>
              <a:t>Velikost </a:t>
            </a:r>
            <a:r>
              <a:rPr lang="en-GB" sz="2000" dirty="0"/>
              <a:t>- </a:t>
            </a:r>
            <a:r>
              <a:rPr lang="en-US" sz="2100" dirty="0"/>
              <a:t>U </a:t>
            </a:r>
            <a:r>
              <a:rPr lang="en-US" sz="2100" dirty="0" err="1"/>
              <a:t>dospělého</a:t>
            </a:r>
            <a:r>
              <a:rPr lang="en-US" sz="2100" dirty="0"/>
              <a:t> </a:t>
            </a:r>
            <a:r>
              <a:rPr lang="en-US" sz="2100" dirty="0" err="1"/>
              <a:t>člověka</a:t>
            </a:r>
            <a:r>
              <a:rPr lang="en-US" sz="2100" dirty="0"/>
              <a:t> je </a:t>
            </a:r>
            <a:r>
              <a:rPr lang="en-US" sz="2100" dirty="0" err="1"/>
              <a:t>srdce</a:t>
            </a:r>
            <a:r>
              <a:rPr lang="en-US" sz="2100" dirty="0"/>
              <a:t> </a:t>
            </a:r>
            <a:r>
              <a:rPr lang="en-US" sz="2100" dirty="0" err="1"/>
              <a:t>asi</a:t>
            </a:r>
            <a:r>
              <a:rPr lang="en-US" sz="2100" dirty="0"/>
              <a:t> 12 cm </a:t>
            </a:r>
            <a:r>
              <a:rPr lang="en-US" sz="2100" dirty="0" err="1"/>
              <a:t>dlouhé</a:t>
            </a:r>
            <a:r>
              <a:rPr lang="en-US" sz="2100" dirty="0"/>
              <a:t> a 8–9 cm </a:t>
            </a:r>
            <a:r>
              <a:rPr lang="en-US" sz="2100" dirty="0" err="1"/>
              <a:t>široké</a:t>
            </a:r>
            <a:endParaRPr lang="en-US" sz="2100" dirty="0"/>
          </a:p>
        </p:txBody>
      </p:sp>
      <p:pic>
        <p:nvPicPr>
          <p:cNvPr id="1028" name="Picture 4" descr="Image result for heart location¨">
            <a:extLst>
              <a:ext uri="{FF2B5EF4-FFF2-40B4-BE49-F238E27FC236}">
                <a16:creationId xmlns:a16="http://schemas.microsoft.com/office/drawing/2014/main" xmlns="" id="{689C7534-C2C5-4CCC-8B31-93CE0A99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6916" b="-1"/>
          <a:stretch/>
        </p:blipFill>
        <p:spPr bwMode="auto">
          <a:xfrm>
            <a:off x="1" y="10"/>
            <a:ext cx="4003040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art location¨">
            <a:extLst>
              <a:ext uri="{FF2B5EF4-FFF2-40B4-BE49-F238E27FC236}">
                <a16:creationId xmlns:a16="http://schemas.microsoft.com/office/drawing/2014/main" xmlns="" id="{3E2D5D93-ACE9-4951-B184-ABF208EC5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r="700" b="2"/>
          <a:stretch/>
        </p:blipFill>
        <p:spPr bwMode="auto">
          <a:xfrm>
            <a:off x="8186928" y="10"/>
            <a:ext cx="4005072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xmlns="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76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B526A-8E1F-4883-8B0F-8A98E8BF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1" y="0"/>
            <a:ext cx="10515600" cy="1325563"/>
          </a:xfrm>
        </p:spPr>
        <p:txBody>
          <a:bodyPr/>
          <a:lstStyle/>
          <a:p>
            <a:r>
              <a:rPr lang="cs-CZ" dirty="0"/>
              <a:t>Jak funguje srdce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847B7E-C7FC-47CA-8C4B-1ECF301CF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1492" y="1825625"/>
            <a:ext cx="5181600" cy="4351338"/>
          </a:xfrm>
        </p:spPr>
        <p:txBody>
          <a:bodyPr>
            <a:normAutofit/>
          </a:bodyPr>
          <a:lstStyle/>
          <a:p>
            <a:r>
              <a:rPr lang="cs-CZ" dirty="0"/>
              <a:t>Odkysličená krev přichází z horní a dolní duté žíly a vlévá se do pravé komory která pak prochází přes troj cípou chlopní do pravé komory a z pravé komory jde skrz půlměsíčitou chlopeň do plicní tepny, potom do plic kde se krev okysličí a z plic do plicní žíly do levé síně a z levé síně skrz dvoj cípou chlopeň do levé komory a z komory přes poloměsíčitou chlopeň do srdečnice která rozvede krev po celém těle</a:t>
            </a:r>
          </a:p>
          <a:p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3092" y="1574526"/>
            <a:ext cx="5709948" cy="4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56740-39CA-4345-AA30-13431A21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Okysličená, odkysličená krev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DC576-B70E-4806-B2E8-DD38816E4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0239" y="1659925"/>
            <a:ext cx="4800600" cy="3619500"/>
          </a:xfrm>
        </p:spPr>
        <p:txBody>
          <a:bodyPr/>
          <a:lstStyle/>
          <a:p>
            <a:r>
              <a:rPr lang="cs-CZ" dirty="0" smtClean="0"/>
              <a:t>Odkysličená krev přijde do plic</a:t>
            </a:r>
            <a:r>
              <a:rPr lang="cs-CZ" dirty="0" smtClean="0"/>
              <a:t> a tam se následně okysličí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A7988-84F2-4BE2-8A11-FF91D40DB9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6B319F-86FE-4754-878E-06F0804D8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F7D1B5-3477-499F-ACC5-2C8B07F4E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C6E31-EC5D-4F39-A439-19D722F1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cs-CZ" sz="3200">
                <a:solidFill>
                  <a:srgbClr val="FFFFFF"/>
                </a:solidFill>
              </a:rPr>
              <a:t>Plicní tepna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456D5-EDEB-47D3-89FE-3BD93425B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cs-CZ" sz="2000"/>
              <a:t>Je párová céva u svaců vychází z plciního kmene a vede do plic okysličenou krev </a:t>
            </a:r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B7A1C-D1B7-485D-973E-28FDFB2D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8" name="AutoShape 10" descr="Image result for plicní tepna">
            <a:extLst>
              <a:ext uri="{FF2B5EF4-FFF2-40B4-BE49-F238E27FC236}">
                <a16:creationId xmlns:a16="http://schemas.microsoft.com/office/drawing/2014/main" xmlns="" id="{CB3B7FAB-37EC-4B0C-8C30-4EC5AA2A6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208179" cy="22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233A8-F342-4A39-9B09-182CA3520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cs-CZ" sz="3600">
                <a:solidFill>
                  <a:srgbClr val="3F3F3F"/>
                </a:solidFill>
              </a:rPr>
              <a:t>Komory</a:t>
            </a:r>
            <a:endParaRPr lang="en-US" sz="360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75F5B-4B12-490C-A936-53A8474E7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Autofit/>
          </a:bodyPr>
          <a:lstStyle/>
          <a:p>
            <a:r>
              <a:rPr lang="en-US" sz="2000" dirty="0" err="1"/>
              <a:t>Srdeční</a:t>
            </a:r>
            <a:r>
              <a:rPr lang="en-US" sz="2000" dirty="0"/>
              <a:t> </a:t>
            </a:r>
            <a:r>
              <a:rPr lang="en-US" sz="2000" dirty="0" err="1"/>
              <a:t>komora</a:t>
            </a:r>
            <a:r>
              <a:rPr lang="en-US" sz="2000" dirty="0"/>
              <a:t> je </a:t>
            </a:r>
            <a:r>
              <a:rPr lang="en-US" sz="2000" dirty="0" err="1"/>
              <a:t>obecný</a:t>
            </a:r>
            <a:r>
              <a:rPr lang="en-US" sz="2000" dirty="0"/>
              <a:t> </a:t>
            </a:r>
            <a:r>
              <a:rPr lang="en-US" sz="2000" dirty="0" err="1"/>
              <a:t>termín</a:t>
            </a:r>
            <a:r>
              <a:rPr lang="en-US" sz="2000" dirty="0"/>
              <a:t> </a:t>
            </a:r>
            <a:r>
              <a:rPr lang="en-US" sz="2000" dirty="0" err="1"/>
              <a:t>používaný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označení</a:t>
            </a:r>
            <a:r>
              <a:rPr lang="en-US" sz="2000" dirty="0"/>
              <a:t> </a:t>
            </a:r>
            <a:r>
              <a:rPr lang="en-US" sz="2000" dirty="0" err="1"/>
              <a:t>jakékoli</a:t>
            </a:r>
            <a:r>
              <a:rPr lang="en-US" sz="2000" dirty="0"/>
              <a:t> </a:t>
            </a:r>
            <a:r>
              <a:rPr lang="en-US" sz="2000" dirty="0" err="1"/>
              <a:t>komory</a:t>
            </a:r>
            <a:r>
              <a:rPr lang="en-US" sz="2000" dirty="0"/>
              <a:t> </a:t>
            </a:r>
            <a:r>
              <a:rPr lang="cs-CZ" sz="2000" dirty="0"/>
              <a:t>srdce</a:t>
            </a:r>
            <a:r>
              <a:rPr lang="en-US" sz="2000" dirty="0"/>
              <a:t> sav</a:t>
            </a:r>
            <a:r>
              <a:rPr lang="cs-CZ" sz="2000" dirty="0"/>
              <a:t>ce</a:t>
            </a:r>
          </a:p>
          <a:p>
            <a:r>
              <a:rPr lang="en-US" sz="2000" dirty="0" err="1"/>
              <a:t>Srdce</a:t>
            </a:r>
            <a:r>
              <a:rPr lang="en-US" sz="2000" dirty="0"/>
              <a:t> je </a:t>
            </a:r>
            <a:r>
              <a:rPr lang="en-US" sz="2000" dirty="0" err="1"/>
              <a:t>složeno</a:t>
            </a:r>
            <a:r>
              <a:rPr lang="en-US" sz="2000" dirty="0"/>
              <a:t> ze 4 </a:t>
            </a:r>
            <a:r>
              <a:rPr lang="en-US" sz="2000" dirty="0" err="1"/>
              <a:t>komor</a:t>
            </a:r>
            <a:r>
              <a:rPr lang="en-US" sz="2000" dirty="0"/>
              <a:t>: </a:t>
            </a:r>
            <a:r>
              <a:rPr lang="en-US" sz="2000" dirty="0" err="1"/>
              <a:t>pravá</a:t>
            </a:r>
            <a:r>
              <a:rPr lang="en-US" sz="2000" dirty="0"/>
              <a:t> a </a:t>
            </a:r>
            <a:r>
              <a:rPr lang="en-US" sz="2000" dirty="0" err="1"/>
              <a:t>levá</a:t>
            </a:r>
            <a:r>
              <a:rPr lang="en-US" sz="2000" dirty="0"/>
              <a:t> </a:t>
            </a:r>
            <a:r>
              <a:rPr lang="en-US" sz="2000" dirty="0" err="1"/>
              <a:t>srdeční</a:t>
            </a:r>
            <a:r>
              <a:rPr lang="en-US" sz="2000" dirty="0"/>
              <a:t> </a:t>
            </a:r>
            <a:r>
              <a:rPr lang="en-US" sz="2000" dirty="0" err="1"/>
              <a:t>předsíň</a:t>
            </a:r>
            <a:r>
              <a:rPr lang="en-US" sz="2000" dirty="0"/>
              <a:t> a </a:t>
            </a:r>
            <a:r>
              <a:rPr lang="en-US" sz="2000" dirty="0" err="1"/>
              <a:t>pravá</a:t>
            </a:r>
            <a:r>
              <a:rPr lang="en-US" sz="2000" dirty="0"/>
              <a:t> a </a:t>
            </a:r>
            <a:r>
              <a:rPr lang="en-US" sz="2000" dirty="0" err="1"/>
              <a:t>levá</a:t>
            </a:r>
            <a:r>
              <a:rPr lang="en-US" sz="2000" dirty="0"/>
              <a:t> </a:t>
            </a:r>
            <a:r>
              <a:rPr lang="en-US" sz="2000" dirty="0" err="1"/>
              <a:t>srdeční</a:t>
            </a:r>
            <a:r>
              <a:rPr lang="en-US" sz="2000" dirty="0"/>
              <a:t> </a:t>
            </a:r>
            <a:r>
              <a:rPr lang="en-US" sz="2000" dirty="0" err="1"/>
              <a:t>komora</a:t>
            </a:r>
            <a:r>
              <a:rPr lang="cs-CZ" sz="2000" dirty="0"/>
              <a:t> h</a:t>
            </a:r>
            <a:r>
              <a:rPr lang="en-US" sz="2000" dirty="0" err="1"/>
              <a:t>orní</a:t>
            </a:r>
            <a:r>
              <a:rPr lang="en-US" sz="2000" dirty="0"/>
              <a:t> </a:t>
            </a:r>
            <a:r>
              <a:rPr lang="en-US" sz="2000" dirty="0" err="1"/>
              <a:t>komory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přepojené</a:t>
            </a:r>
            <a:r>
              <a:rPr lang="en-US" sz="2000" dirty="0"/>
              <a:t> se </a:t>
            </a:r>
            <a:r>
              <a:rPr lang="en-US" sz="2000" dirty="0" err="1"/>
              <a:t>spodnímí</a:t>
            </a:r>
            <a:r>
              <a:rPr lang="en-US" sz="2000" dirty="0"/>
              <a:t> </a:t>
            </a:r>
            <a:r>
              <a:rPr lang="en-US" sz="2000" dirty="0" err="1"/>
              <a:t>komorami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26FDC8-B4F0-40C1-8587-4E0A56F5C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6712" y="5582812"/>
            <a:ext cx="4292594" cy="2959778"/>
          </a:xfrm>
        </p:spPr>
        <p:txBody>
          <a:bodyPr anchor="t">
            <a:normAutofit/>
          </a:bodyPr>
          <a:lstStyle/>
          <a:p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srdce komory">
            <a:extLst>
              <a:ext uri="{FF2B5EF4-FFF2-40B4-BE49-F238E27FC236}">
                <a16:creationId xmlns:a16="http://schemas.microsoft.com/office/drawing/2014/main" xmlns="" id="{D0976B2A-240D-41BA-AE5F-495646C4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41" y="2189286"/>
            <a:ext cx="3646009" cy="40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FEF085B8-A2C0-4A6F-B663-CCC56F3CD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2658F6D6-96E0-421A-96D6-3DF404008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3CF62545-93A0-4FD5-9B48-48DCA794C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Srdeční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1511" y="1827842"/>
            <a:ext cx="5096934" cy="4166130"/>
          </a:xfrm>
        </p:spPr>
        <p:txBody>
          <a:bodyPr>
            <a:normAutofit/>
          </a:bodyPr>
          <a:lstStyle/>
          <a:p>
            <a:r>
              <a:rPr lang="en-US" sz="2000" dirty="0"/>
              <a:t>Angina pectoris</a:t>
            </a:r>
            <a:r>
              <a:rPr lang="en-GB" sz="2000" dirty="0"/>
              <a:t> – </a:t>
            </a:r>
            <a:r>
              <a:rPr lang="en-GB" sz="2000" dirty="0" err="1"/>
              <a:t>sv</a:t>
            </a:r>
            <a:r>
              <a:rPr lang="cs-CZ" sz="2000" dirty="0"/>
              <a:t>íravá bolest, </a:t>
            </a:r>
            <a:r>
              <a:rPr lang="en-GB" sz="2000" dirty="0"/>
              <a:t>p</a:t>
            </a:r>
            <a:r>
              <a:rPr lang="en-US" sz="2000" dirty="0" err="1"/>
              <a:t>říčinou</a:t>
            </a:r>
            <a:r>
              <a:rPr lang="en-US" sz="2000" dirty="0"/>
              <a:t> je </a:t>
            </a:r>
            <a:r>
              <a:rPr lang="en-US" sz="2000" dirty="0" err="1"/>
              <a:t>ischemická</a:t>
            </a:r>
            <a:r>
              <a:rPr lang="en-US" sz="2000" dirty="0"/>
              <a:t> </a:t>
            </a:r>
            <a:r>
              <a:rPr lang="en-US" sz="2000" dirty="0" err="1"/>
              <a:t>choroba</a:t>
            </a:r>
            <a:r>
              <a:rPr lang="en-US" sz="2000" dirty="0"/>
              <a:t> </a:t>
            </a:r>
            <a:r>
              <a:rPr lang="en-US" sz="2000" dirty="0" err="1"/>
              <a:t>srdeční</a:t>
            </a:r>
            <a:r>
              <a:rPr lang="en-US" sz="2000" dirty="0"/>
              <a:t> </a:t>
            </a:r>
            <a:r>
              <a:rPr lang="en-US" sz="2000" dirty="0" err="1"/>
              <a:t>postihující</a:t>
            </a:r>
            <a:r>
              <a:rPr lang="en-US" sz="2000" dirty="0"/>
              <a:t> </a:t>
            </a:r>
            <a:r>
              <a:rPr lang="en-US" sz="2000" dirty="0" err="1"/>
              <a:t>věnčité</a:t>
            </a:r>
            <a:r>
              <a:rPr lang="en-US" sz="2000" dirty="0"/>
              <a:t> </a:t>
            </a:r>
            <a:r>
              <a:rPr lang="en-US" sz="2000" dirty="0" err="1"/>
              <a:t>tepny</a:t>
            </a:r>
            <a:r>
              <a:rPr lang="en-US" sz="2000" dirty="0"/>
              <a:t> a </a:t>
            </a:r>
            <a:r>
              <a:rPr lang="en-US" sz="2000" dirty="0" err="1"/>
              <a:t>způsobující</a:t>
            </a:r>
            <a:r>
              <a:rPr lang="en-US" sz="2000" dirty="0"/>
              <a:t> </a:t>
            </a:r>
            <a:r>
              <a:rPr lang="en-US" sz="2000" dirty="0" err="1"/>
              <a:t>poruchu</a:t>
            </a:r>
            <a:r>
              <a:rPr lang="en-US" sz="2000" dirty="0"/>
              <a:t> </a:t>
            </a:r>
            <a:r>
              <a:rPr lang="en-US" sz="2000" dirty="0" err="1"/>
              <a:t>krevního</a:t>
            </a:r>
            <a:r>
              <a:rPr lang="en-US" sz="2000" dirty="0"/>
              <a:t> </a:t>
            </a:r>
            <a:r>
              <a:rPr lang="en-US" sz="2000" dirty="0" err="1"/>
              <a:t>průtoku</a:t>
            </a:r>
            <a:endParaRPr lang="cs-CZ" sz="2000" dirty="0"/>
          </a:p>
          <a:p>
            <a:r>
              <a:rPr lang="cs-CZ" sz="2000" dirty="0"/>
              <a:t>Infarkt </a:t>
            </a:r>
            <a:r>
              <a:rPr lang="en-GB" sz="2000" dirty="0"/>
              <a:t>- </a:t>
            </a:r>
            <a:r>
              <a:rPr lang="en-US" sz="2000" dirty="0"/>
              <a:t>je </a:t>
            </a:r>
            <a:r>
              <a:rPr lang="en-US" sz="2000" dirty="0" err="1"/>
              <a:t>náhlé</a:t>
            </a:r>
            <a:r>
              <a:rPr lang="en-US" sz="2000" dirty="0"/>
              <a:t> </a:t>
            </a:r>
            <a:r>
              <a:rPr lang="en-US" sz="2000" dirty="0" err="1"/>
              <a:t>odúmrtí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</a:t>
            </a:r>
            <a:r>
              <a:rPr lang="en-US" sz="2000" dirty="0" err="1"/>
              <a:t>srdeční</a:t>
            </a:r>
            <a:r>
              <a:rPr lang="en-US" sz="2000" dirty="0"/>
              <a:t> </a:t>
            </a:r>
            <a:r>
              <a:rPr lang="en-US" sz="2000" dirty="0" err="1"/>
              <a:t>svaloviny</a:t>
            </a:r>
            <a:r>
              <a:rPr lang="en-US" sz="2000" dirty="0"/>
              <a:t>, </a:t>
            </a:r>
            <a:r>
              <a:rPr lang="en-US" sz="2000" dirty="0" err="1"/>
              <a:t>obvykle</a:t>
            </a:r>
            <a:r>
              <a:rPr lang="en-US" sz="2000" dirty="0"/>
              <a:t> je </a:t>
            </a:r>
            <a:r>
              <a:rPr lang="en-US" sz="2000" dirty="0" err="1"/>
              <a:t>způsobeno</a:t>
            </a:r>
            <a:r>
              <a:rPr lang="en-US" sz="2000" dirty="0"/>
              <a:t> </a:t>
            </a:r>
            <a:r>
              <a:rPr lang="en-US" sz="2000" dirty="0" err="1"/>
              <a:t>trombózou</a:t>
            </a:r>
            <a:r>
              <a:rPr lang="en-US" sz="2000" dirty="0"/>
              <a:t> </a:t>
            </a:r>
            <a:r>
              <a:rPr lang="en-US" sz="2000" dirty="0" err="1"/>
              <a:t>věnčitých</a:t>
            </a:r>
            <a:r>
              <a:rPr lang="en-US" sz="2000" dirty="0"/>
              <a:t> </a:t>
            </a:r>
            <a:r>
              <a:rPr lang="en-US" sz="2000" dirty="0" err="1"/>
              <a:t>tepen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cs-CZ" sz="2000" dirty="0"/>
              <a:t>č</a:t>
            </a:r>
            <a:r>
              <a:rPr lang="en-US" sz="2000" dirty="0" err="1"/>
              <a:t>asto</a:t>
            </a:r>
            <a:r>
              <a:rPr lang="en-US" sz="2000" dirty="0"/>
              <a:t> </a:t>
            </a:r>
            <a:r>
              <a:rPr lang="en-US" sz="2000" dirty="0" err="1"/>
              <a:t>končí</a:t>
            </a:r>
            <a:r>
              <a:rPr lang="en-US" sz="2000" dirty="0"/>
              <a:t> </a:t>
            </a:r>
            <a:r>
              <a:rPr lang="en-US" sz="2000" dirty="0" err="1"/>
              <a:t>smrtí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89821" y="6858000"/>
            <a:ext cx="5096933" cy="4166130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pic>
        <p:nvPicPr>
          <p:cNvPr id="3074" name="Picture 2" descr="Image result for srdeční onemocnění">
            <a:extLst>
              <a:ext uri="{FF2B5EF4-FFF2-40B4-BE49-F238E27FC236}">
                <a16:creationId xmlns:a16="http://schemas.microsoft.com/office/drawing/2014/main" xmlns="" id="{E5AC1DFE-E612-492F-A5A1-FE2C27C8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8" y="1690688"/>
            <a:ext cx="5096932" cy="2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5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14</TotalTime>
  <Words>230</Words>
  <Application>Microsoft Office PowerPoint</Application>
  <PresentationFormat>Širokoúhlá obrazovka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Badge</vt:lpstr>
      <vt:lpstr>SRDCE</vt:lpstr>
      <vt:lpstr>Popis</vt:lpstr>
      <vt:lpstr>Umístění Velikost</vt:lpstr>
      <vt:lpstr>Jak funguje srdce</vt:lpstr>
      <vt:lpstr>Okysličená, odkysličená krev</vt:lpstr>
      <vt:lpstr>Plicní tepna</vt:lpstr>
      <vt:lpstr>Komory</vt:lpstr>
      <vt:lpstr>Srdeční 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SRDCE</dc:title>
  <dc:creator>Karel Mistrík</dc:creator>
  <cp:lastModifiedBy>Honza</cp:lastModifiedBy>
  <cp:revision>4</cp:revision>
  <dcterms:created xsi:type="dcterms:W3CDTF">2020-03-09T17:24:00Z</dcterms:created>
  <dcterms:modified xsi:type="dcterms:W3CDTF">2020-03-16T10:03:14Z</dcterms:modified>
</cp:coreProperties>
</file>