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3" r:id="rId6"/>
    <p:sldId id="262" r:id="rId7"/>
    <p:sldId id="264" r:id="rId8"/>
    <p:sldId id="265" r:id="rId9"/>
    <p:sldId id="261" r:id="rId10"/>
    <p:sldId id="266" r:id="rId1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CC33-B2B3-4C27-BF61-767F25DEBCD2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BAD1-023B-4EA7-8AC3-DEB93976CE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860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CC33-B2B3-4C27-BF61-767F25DEBCD2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BAD1-023B-4EA7-8AC3-DEB93976CE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5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CC33-B2B3-4C27-BF61-767F25DEBCD2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BAD1-023B-4EA7-8AC3-DEB93976CE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653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CC33-B2B3-4C27-BF61-767F25DEBCD2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BAD1-023B-4EA7-8AC3-DEB93976CE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74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CC33-B2B3-4C27-BF61-767F25DEBCD2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BAD1-023B-4EA7-8AC3-DEB93976CE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706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CC33-B2B3-4C27-BF61-767F25DEBCD2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BAD1-023B-4EA7-8AC3-DEB93976CE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670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CC33-B2B3-4C27-BF61-767F25DEBCD2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BAD1-023B-4EA7-8AC3-DEB93976CE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625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CC33-B2B3-4C27-BF61-767F25DEBCD2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BAD1-023B-4EA7-8AC3-DEB93976CE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113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CC33-B2B3-4C27-BF61-767F25DEBCD2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BAD1-023B-4EA7-8AC3-DEB93976CE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485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CC33-B2B3-4C27-BF61-767F25DEBCD2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BAD1-023B-4EA7-8AC3-DEB93976CE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828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CC33-B2B3-4C27-BF61-767F25DEBCD2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BAD1-023B-4EA7-8AC3-DEB93976CE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119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0CC33-B2B3-4C27-BF61-767F25DEBCD2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ABAD1-023B-4EA7-8AC3-DEB93976CE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5505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z/url?sa=i&amp;url=https%3A%2F%2Fwww.denik.cz%2Fgalerie%2F19-vzacnych-fotek-ze-soukromeho-zivota-hruzovladce-adolfa-hitlera.html%3Fphoto%3D13&amp;psig=AOvVaw2USwkN6TPHFtOi0azkTBF-&amp;ust=1584562892490000&amp;source=images&amp;cd=vfe&amp;ved=0CAIQjRxqFwoTCODSlfiqougCFQAAAAAdAAAAABAI" TargetMode="External"/><Relationship Id="rId2" Type="http://schemas.openxmlformats.org/officeDocument/2006/relationships/hyperlink" Target="https://www.slavne-dny.cz/episode/10004791/den-osvobozeni-koncentracniho-tabora-osvetim-27-lede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lavne-dny.cz/episode/825416/den-atentatu-na-hitlera-20-cervenec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8160" y="0"/>
            <a:ext cx="128603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112979" y="239486"/>
            <a:ext cx="6327907" cy="858157"/>
          </a:xfrm>
        </p:spPr>
        <p:txBody>
          <a:bodyPr>
            <a:noAutofit/>
          </a:bodyPr>
          <a:lstStyle/>
          <a:p>
            <a:r>
              <a:rPr lang="cs-CZ" b="1" dirty="0" smtClean="0">
                <a:solidFill>
                  <a:schemeClr val="bg1"/>
                </a:solidFill>
              </a:rPr>
              <a:t>Vzestup zla: Hitler</a:t>
            </a:r>
            <a:endParaRPr lang="cs-CZ" b="1" dirty="0">
              <a:solidFill>
                <a:schemeClr val="bg1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662207" y="5728766"/>
            <a:ext cx="9144000" cy="1655762"/>
          </a:xfrm>
        </p:spPr>
        <p:txBody>
          <a:bodyPr/>
          <a:lstStyle/>
          <a:p>
            <a:pPr algn="r"/>
            <a:r>
              <a:rPr lang="cs-CZ" b="1" dirty="0" smtClean="0">
                <a:solidFill>
                  <a:schemeClr val="bg1"/>
                </a:solidFill>
              </a:rPr>
              <a:t>L23	Mgr. Tomáš Zářecký</a:t>
            </a:r>
          </a:p>
          <a:p>
            <a:pPr algn="r"/>
            <a:r>
              <a:rPr lang="cs-CZ" b="1" dirty="0" smtClean="0">
                <a:solidFill>
                  <a:schemeClr val="bg1"/>
                </a:solidFill>
              </a:rPr>
              <a:t>Zdroje obrázků a videa: internet</a:t>
            </a:r>
            <a:endParaRPr lang="cs-CZ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42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13094" y="332467"/>
            <a:ext cx="10515600" cy="1325563"/>
          </a:xfrm>
        </p:spPr>
        <p:txBody>
          <a:bodyPr/>
          <a:lstStyle/>
          <a:p>
            <a:r>
              <a:rPr lang="cs-CZ" b="1" dirty="0" smtClean="0"/>
              <a:t>Adolf Hitler (1889, Rakousko-1945)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176139" y="1523999"/>
            <a:ext cx="4602733" cy="5214258"/>
          </a:xfrm>
        </p:spPr>
        <p:txBody>
          <a:bodyPr>
            <a:noAutofit/>
          </a:bodyPr>
          <a:lstStyle/>
          <a:p>
            <a:r>
              <a:rPr lang="cs-CZ" altLang="cs-CZ" sz="2000" b="1" dirty="0"/>
              <a:t>Nacistický politik, německý kancléř, </a:t>
            </a:r>
            <a:r>
              <a:rPr lang="cs-CZ" altLang="cs-CZ" sz="2000" b="1" dirty="0" smtClean="0"/>
              <a:t>führer </a:t>
            </a:r>
            <a:r>
              <a:rPr lang="cs-CZ" altLang="cs-CZ" sz="2000" b="1" dirty="0"/>
              <a:t>Třetí </a:t>
            </a:r>
            <a:r>
              <a:rPr lang="cs-CZ" altLang="cs-CZ" sz="2000" b="1" dirty="0" smtClean="0"/>
              <a:t>říše zodpovědný </a:t>
            </a:r>
            <a:r>
              <a:rPr lang="cs-CZ" altLang="cs-CZ" sz="2000" b="1" dirty="0"/>
              <a:t>za rozpoutání druhé světové války a genocidu Židů</a:t>
            </a:r>
          </a:p>
          <a:p>
            <a:r>
              <a:rPr lang="cs-CZ" altLang="cs-CZ" sz="2000" b="1" dirty="0" smtClean="0"/>
              <a:t>Rodiče </a:t>
            </a:r>
            <a:r>
              <a:rPr lang="cs-CZ" altLang="cs-CZ" sz="2000" b="1" dirty="0"/>
              <a:t>byli vzdálení </a:t>
            </a:r>
            <a:r>
              <a:rPr lang="cs-CZ" altLang="cs-CZ" sz="2000" b="1" dirty="0" smtClean="0"/>
              <a:t>příbuzní, otec alkoholik, násilník a despota</a:t>
            </a:r>
            <a:endParaRPr lang="cs-CZ" altLang="cs-CZ" sz="2000" b="1" dirty="0"/>
          </a:p>
          <a:p>
            <a:r>
              <a:rPr lang="cs-CZ" altLang="cs-CZ" sz="2000" b="1" dirty="0" smtClean="0"/>
              <a:t>Chtěl se stát </a:t>
            </a:r>
            <a:r>
              <a:rPr lang="cs-CZ" altLang="cs-CZ" sz="2000" b="1" dirty="0"/>
              <a:t>knězem, poté </a:t>
            </a:r>
            <a:r>
              <a:rPr lang="cs-CZ" altLang="cs-CZ" sz="2000" b="1" dirty="0" smtClean="0"/>
              <a:t>malířem, ale nedokončil ani střední školu a od příjímacího řízení na Vídeňskou akademii byl 2x vyhozen (nervově se zhroutil)</a:t>
            </a:r>
          </a:p>
          <a:p>
            <a:r>
              <a:rPr lang="cs-CZ" altLang="cs-CZ" sz="2000" b="1" dirty="0" smtClean="0"/>
              <a:t>Ve 20 letech žil jako bezdomovec, přivydělával si obkreslováním pohlednic apod. – nenáviděl Vídeň, Židy a komunisty, protože jim kladl za vinu svůj neúspěch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3" r="17143"/>
          <a:stretch/>
        </p:blipFill>
        <p:spPr>
          <a:xfrm>
            <a:off x="250369" y="1523999"/>
            <a:ext cx="2925770" cy="445225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873" y="0"/>
            <a:ext cx="44131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56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7714" y="359229"/>
            <a:ext cx="5279572" cy="6324600"/>
          </a:xfrm>
        </p:spPr>
        <p:txBody>
          <a:bodyPr>
            <a:normAutofit lnSpcReduction="10000"/>
          </a:bodyPr>
          <a:lstStyle/>
          <a:p>
            <a:r>
              <a:rPr lang="cs-CZ" altLang="cs-CZ" sz="2000" b="1" dirty="0"/>
              <a:t>Zlom přišel s první světovou válkou – do rakouské armády ho nepřijali, ale do německé ano</a:t>
            </a:r>
          </a:p>
          <a:p>
            <a:r>
              <a:rPr lang="cs-CZ" altLang="cs-CZ" sz="2000" b="1" dirty="0" smtClean="0"/>
              <a:t>Vykonával nebezpečnou </a:t>
            </a:r>
            <a:r>
              <a:rPr lang="cs-CZ" altLang="cs-CZ" sz="2000" b="1" dirty="0"/>
              <a:t>funkci polního kurýra, ale nedotáhl to výše než na desátníka</a:t>
            </a:r>
          </a:p>
          <a:p>
            <a:r>
              <a:rPr lang="cs-CZ" altLang="cs-CZ" sz="2000" b="1" dirty="0"/>
              <a:t>Po kapitulaci Německa se zhroutil, dočasně oslepl (hysterická slepota) a hledal „cizího“ viníka – </a:t>
            </a:r>
            <a:r>
              <a:rPr lang="cs-CZ" altLang="cs-CZ" sz="2000" b="1" dirty="0" smtClean="0"/>
              <a:t>že by Židé?</a:t>
            </a:r>
            <a:endParaRPr lang="cs-CZ" altLang="cs-CZ" sz="2000" b="1" dirty="0"/>
          </a:p>
          <a:p>
            <a:r>
              <a:rPr lang="cs-CZ" altLang="cs-CZ" sz="2000" b="1" dirty="0" smtClean="0"/>
              <a:t>Novým smyslem života se mu stala politika, vstoupil do Německé dělnické strany (NSDAP), která v té době měla cca </a:t>
            </a:r>
            <a:r>
              <a:rPr lang="cs-CZ" altLang="cs-CZ" sz="2000" b="1" dirty="0"/>
              <a:t>50 členů</a:t>
            </a:r>
            <a:r>
              <a:rPr lang="cs-CZ" altLang="cs-CZ" sz="2000" b="1" dirty="0" smtClean="0"/>
              <a:t>!</a:t>
            </a:r>
          </a:p>
          <a:p>
            <a:r>
              <a:rPr lang="cs-CZ" altLang="cs-CZ" sz="2000" b="1" dirty="0" smtClean="0"/>
              <a:t>Stranu začal rychle měnit, vytvořil nový stranický symbol – hákový kříž a vystavěl ji na „vůdcovském principu“</a:t>
            </a:r>
            <a:endParaRPr lang="cs-CZ" altLang="cs-CZ" sz="2000" b="1" dirty="0"/>
          </a:p>
          <a:p>
            <a:r>
              <a:rPr lang="cs-CZ" altLang="cs-CZ" sz="2000" b="1" dirty="0" smtClean="0"/>
              <a:t>Po vzoru italského fašisty Mussoliniho se pokusil 1923 provést státní převrat (mnichovský pivní puč), ale skončilo to fiaskem, NSDAP zakázána a Hitler odsouzen na pět let vězení</a:t>
            </a:r>
          </a:p>
          <a:p>
            <a:r>
              <a:rPr lang="cs-CZ" altLang="cs-CZ" sz="2000" b="1" dirty="0" smtClean="0"/>
              <a:t>Po necelém roce byl propuštěn, ve vězení ale napsal knihu Mein Kampf – sepsal zde své „cíle“</a:t>
            </a:r>
          </a:p>
          <a:p>
            <a:endParaRPr lang="cs-CZ" altLang="cs-CZ" sz="2000" b="1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257" y="0"/>
            <a:ext cx="65967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29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81656" y="4343400"/>
            <a:ext cx="12010344" cy="2438400"/>
          </a:xfrm>
        </p:spPr>
        <p:txBody>
          <a:bodyPr>
            <a:noAutofit/>
          </a:bodyPr>
          <a:lstStyle/>
          <a:p>
            <a:endParaRPr lang="cs-CZ" altLang="cs-CZ" sz="2000" b="1" dirty="0" smtClean="0"/>
          </a:p>
          <a:p>
            <a:r>
              <a:rPr lang="cs-CZ" altLang="cs-CZ" sz="2000" b="1" dirty="0"/>
              <a:t>NSDAP byla v rozkladu, ale ekonomická krize a </a:t>
            </a:r>
            <a:r>
              <a:rPr lang="cs-CZ" altLang="cs-CZ" sz="2000" b="1" dirty="0" smtClean="0"/>
              <a:t>nenávist </a:t>
            </a:r>
            <a:r>
              <a:rPr lang="cs-CZ" altLang="cs-CZ" sz="2000" b="1" dirty="0"/>
              <a:t>vůči Židům v </a:t>
            </a:r>
            <a:r>
              <a:rPr lang="cs-CZ" altLang="cs-CZ" sz="2000" b="1" dirty="0" smtClean="0"/>
              <a:t>Německu </a:t>
            </a:r>
            <a:r>
              <a:rPr lang="cs-CZ" altLang="cs-CZ" sz="2000" b="1" dirty="0"/>
              <a:t>straně vrátila hlasy </a:t>
            </a:r>
            <a:r>
              <a:rPr lang="cs-CZ" altLang="cs-CZ" sz="2000" b="1" dirty="0" smtClean="0"/>
              <a:t>a v </a:t>
            </a:r>
            <a:r>
              <a:rPr lang="cs-CZ" altLang="cs-CZ" sz="2000" b="1" dirty="0"/>
              <a:t>roce 1932 Hitler dokonce kandidoval na prezidenta (skončil 2.)</a:t>
            </a:r>
          </a:p>
          <a:p>
            <a:r>
              <a:rPr lang="cs-CZ" altLang="cs-CZ" sz="2000" b="1" dirty="0" smtClean="0"/>
              <a:t>1933 – Hitler jmenován říšský kancléřem (=premiér), začíná tzv</a:t>
            </a:r>
            <a:r>
              <a:rPr lang="cs-CZ" altLang="cs-CZ" sz="2000" b="1" dirty="0"/>
              <a:t>. Třetí </a:t>
            </a:r>
            <a:r>
              <a:rPr lang="cs-CZ" altLang="cs-CZ" sz="2000" b="1" dirty="0" smtClean="0"/>
              <a:t>říše</a:t>
            </a:r>
          </a:p>
          <a:p>
            <a:r>
              <a:rPr lang="cs-CZ" altLang="cs-CZ" sz="2000" b="1" dirty="0" smtClean="0"/>
              <a:t>Po požáru </a:t>
            </a:r>
            <a:r>
              <a:rPr lang="cs-CZ" altLang="cs-CZ" sz="2000" b="1" dirty="0" err="1" smtClean="0"/>
              <a:t>Reichstagu</a:t>
            </a:r>
            <a:r>
              <a:rPr lang="cs-CZ" altLang="cs-CZ" sz="2000" b="1" dirty="0" smtClean="0"/>
              <a:t> (=budova parlamentu), který údajně zapálil komunistický radikál, prosadí tzv</a:t>
            </a:r>
            <a:r>
              <a:rPr lang="cs-CZ" altLang="cs-CZ" sz="2000" b="1" dirty="0"/>
              <a:t>. zmocňovací zákon, který </a:t>
            </a:r>
            <a:r>
              <a:rPr lang="cs-CZ" altLang="cs-CZ" sz="2000" b="1" dirty="0" smtClean="0"/>
              <a:t>z </a:t>
            </a:r>
            <a:r>
              <a:rPr lang="cs-CZ" altLang="cs-CZ" sz="2000" b="1" dirty="0"/>
              <a:t>něj </a:t>
            </a:r>
            <a:r>
              <a:rPr lang="cs-CZ" altLang="cs-CZ" sz="2000" b="1" dirty="0" smtClean="0"/>
              <a:t>fakticky činí diktátora</a:t>
            </a:r>
          </a:p>
          <a:p>
            <a:r>
              <a:rPr lang="cs-CZ" altLang="cs-CZ" sz="2000" b="1" dirty="0" smtClean="0"/>
              <a:t>Pro hlasovalo </a:t>
            </a:r>
            <a:r>
              <a:rPr lang="cs-CZ" altLang="cs-CZ" sz="2000" b="1" dirty="0"/>
              <a:t>83% poslanců, ačkoliv nacisté neměli ani 50% </a:t>
            </a:r>
            <a:r>
              <a:rPr lang="cs-CZ" altLang="cs-CZ" sz="2000" b="1" dirty="0" smtClean="0"/>
              <a:t>– využil </a:t>
            </a:r>
            <a:r>
              <a:rPr lang="cs-CZ" altLang="cs-CZ" sz="2000" b="1" dirty="0"/>
              <a:t>úplatků, zastrašování, vydírání apod</a:t>
            </a:r>
            <a:r>
              <a:rPr lang="cs-CZ" altLang="cs-CZ" sz="2000" b="1" dirty="0" smtClean="0"/>
              <a:t>.</a:t>
            </a:r>
          </a:p>
          <a:p>
            <a:endParaRPr lang="cs-CZ" sz="2000" dirty="0" smtClean="0"/>
          </a:p>
          <a:p>
            <a:endParaRPr lang="cs-CZ" sz="2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55" y="225879"/>
            <a:ext cx="3686175" cy="43815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527" y="225489"/>
            <a:ext cx="4482173" cy="43815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397" y="225489"/>
            <a:ext cx="3113746" cy="438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18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77585" y="-52615"/>
            <a:ext cx="3407229" cy="1325563"/>
          </a:xfrm>
        </p:spPr>
        <p:txBody>
          <a:bodyPr/>
          <a:lstStyle/>
          <a:p>
            <a:r>
              <a:rPr lang="cs-CZ" b="1" dirty="0" smtClean="0"/>
              <a:t>Pravda x lež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472543" y="154894"/>
            <a:ext cx="3831771" cy="6801077"/>
          </a:xfrm>
        </p:spPr>
        <p:txBody>
          <a:bodyPr>
            <a:normAutofit fontScale="92500"/>
          </a:bodyPr>
          <a:lstStyle/>
          <a:p>
            <a:pPr marL="457200" lvl="0" indent="-457200" algn="ctr">
              <a:buFont typeface="+mj-lt"/>
              <a:buAutoNum type="arabicPeriod"/>
            </a:pPr>
            <a:r>
              <a:rPr lang="cs-CZ" sz="2200" b="1" dirty="0"/>
              <a:t>Hitlerovi rodiče byli sourozenci.</a:t>
            </a:r>
          </a:p>
          <a:p>
            <a:pPr marL="457200" lvl="0" indent="-457200" algn="ctr">
              <a:buFont typeface="+mj-lt"/>
              <a:buAutoNum type="arabicPeriod"/>
            </a:pPr>
            <a:r>
              <a:rPr lang="cs-CZ" sz="2200" b="1" dirty="0"/>
              <a:t>Hitlerovým snem bylo stát se malířem obrazů.</a:t>
            </a:r>
          </a:p>
          <a:p>
            <a:pPr marL="457200" lvl="0" indent="-457200" algn="ctr">
              <a:buFont typeface="+mj-lt"/>
              <a:buAutoNum type="arabicPeriod"/>
            </a:pPr>
            <a:r>
              <a:rPr lang="cs-CZ" sz="2200" b="1" dirty="0"/>
              <a:t>Roky žil jako bezdomovec a z bídy ho „vysvobodila“ až první světová válka.</a:t>
            </a:r>
          </a:p>
          <a:p>
            <a:pPr marL="457200" lvl="0" indent="-457200" algn="ctr">
              <a:buFont typeface="+mj-lt"/>
              <a:buAutoNum type="arabicPeriod"/>
            </a:pPr>
            <a:r>
              <a:rPr lang="cs-CZ" sz="2200" b="1" dirty="0"/>
              <a:t>Narodil se v Rakousku, ale sloužil v německé armádě.</a:t>
            </a:r>
          </a:p>
          <a:p>
            <a:pPr marL="457200" lvl="0" indent="-457200" algn="ctr">
              <a:buFont typeface="+mj-lt"/>
              <a:buAutoNum type="arabicPeriod"/>
            </a:pPr>
            <a:r>
              <a:rPr lang="cs-CZ" sz="2200" b="1" dirty="0"/>
              <a:t>Po válce vstoupil do významné a </a:t>
            </a:r>
            <a:r>
              <a:rPr lang="cs-CZ" sz="2200" b="1" dirty="0" smtClean="0"/>
              <a:t>silné </a:t>
            </a:r>
            <a:r>
              <a:rPr lang="cs-CZ" sz="2200" b="1" dirty="0"/>
              <a:t>německé dělnické strany.</a:t>
            </a:r>
          </a:p>
          <a:p>
            <a:pPr marL="457200" lvl="0" indent="-457200" algn="ctr">
              <a:buFont typeface="+mj-lt"/>
              <a:buAutoNum type="arabicPeriod"/>
            </a:pPr>
            <a:r>
              <a:rPr lang="cs-CZ" sz="2200" b="1" dirty="0"/>
              <a:t>Po vzoru fašisty Mussoliniho provedl státní převrat, kterým se dostal k moci.</a:t>
            </a:r>
          </a:p>
          <a:p>
            <a:pPr marL="457200" lvl="0" indent="-457200" algn="ctr">
              <a:buFont typeface="+mj-lt"/>
              <a:buAutoNum type="arabicPeriod"/>
            </a:pPr>
            <a:r>
              <a:rPr lang="cs-CZ" sz="2200" b="1" dirty="0"/>
              <a:t>Strávil necelý rok ve vězení, ale čas zde využil maximálně – napsal Mein Kampf</a:t>
            </a:r>
            <a:r>
              <a:rPr lang="cs-CZ" sz="2200" b="1" dirty="0" smtClean="0"/>
              <a:t>.</a:t>
            </a:r>
          </a:p>
          <a:p>
            <a:pPr marL="457200" lvl="0" indent="-457200" algn="ctr">
              <a:buFont typeface="+mj-lt"/>
              <a:buAutoNum type="arabicPeriod"/>
            </a:pPr>
            <a:endParaRPr lang="cs-CZ" sz="2200" b="1" dirty="0"/>
          </a:p>
          <a:p>
            <a:pPr lvl="0" algn="ctr"/>
            <a:r>
              <a:rPr lang="cs-CZ" sz="2200" b="1" dirty="0" smtClean="0"/>
              <a:t>Řešení: N – A – A – A – N – N – A </a:t>
            </a:r>
            <a:endParaRPr lang="cs-CZ" sz="2200" b="1" dirty="0"/>
          </a:p>
          <a:p>
            <a:pPr marL="457200" lvl="0" indent="-457200" algn="ctr">
              <a:buFont typeface="+mj-lt"/>
              <a:buAutoNum type="arabicPeriod"/>
            </a:pPr>
            <a:endParaRPr lang="cs-CZ" sz="2000" b="1" dirty="0"/>
          </a:p>
          <a:p>
            <a:pPr algn="ctr"/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2948"/>
            <a:ext cx="3472543" cy="4483666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314" y="1272948"/>
            <a:ext cx="4887686" cy="435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64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985657" y="290739"/>
            <a:ext cx="7032171" cy="6218918"/>
          </a:xfrm>
        </p:spPr>
        <p:txBody>
          <a:bodyPr>
            <a:normAutofit/>
          </a:bodyPr>
          <a:lstStyle/>
          <a:p>
            <a:r>
              <a:rPr lang="cs-CZ" altLang="cs-CZ" sz="2000" b="1" dirty="0" smtClean="0"/>
              <a:t>Ekonomiku </a:t>
            </a:r>
            <a:r>
              <a:rPr lang="cs-CZ" altLang="cs-CZ" sz="2000" b="1" dirty="0"/>
              <a:t>nastartoval zbrojením a přípravou na válku, bez ní by se jeho režim </a:t>
            </a:r>
            <a:r>
              <a:rPr lang="cs-CZ" altLang="cs-CZ" sz="2000" b="1" dirty="0" smtClean="0"/>
              <a:t>zhroutil</a:t>
            </a:r>
          </a:p>
          <a:p>
            <a:r>
              <a:rPr lang="cs-CZ" altLang="cs-CZ" sz="2000" b="1" dirty="0" smtClean="0"/>
              <a:t>Buduje pracovní tábory, na začátku pro „nepřátele</a:t>
            </a:r>
            <a:r>
              <a:rPr lang="cs-CZ" altLang="cs-CZ" sz="2000" b="1" dirty="0"/>
              <a:t>“ režimu</a:t>
            </a:r>
            <a:endParaRPr lang="cs-CZ" altLang="cs-CZ" sz="2000" b="1" dirty="0" smtClean="0"/>
          </a:p>
          <a:p>
            <a:r>
              <a:rPr lang="cs-CZ" altLang="cs-CZ" sz="2000" b="1" dirty="0" smtClean="0"/>
              <a:t>Gestapo = tajná policie pronásledující „nepřátele“ režimu</a:t>
            </a:r>
          </a:p>
          <a:p>
            <a:r>
              <a:rPr lang="cs-CZ" altLang="cs-CZ" sz="2000" b="1" dirty="0" smtClean="0"/>
              <a:t>Velmi silná propaganda</a:t>
            </a:r>
          </a:p>
          <a:p>
            <a:r>
              <a:rPr lang="cs-CZ" altLang="cs-CZ" sz="2000" b="1" dirty="0" smtClean="0"/>
              <a:t>V NSDAP má dvě polovojenské organizace:</a:t>
            </a:r>
          </a:p>
          <a:p>
            <a:pPr lvl="1"/>
            <a:r>
              <a:rPr lang="cs-CZ" altLang="cs-CZ" sz="2000" b="1" dirty="0" smtClean="0"/>
              <a:t>SA – útočné oddíly zločinců, opilců apod., kteří terorizují „nepřátele“</a:t>
            </a:r>
          </a:p>
          <a:p>
            <a:pPr lvl="1"/>
            <a:r>
              <a:rPr lang="cs-CZ" altLang="cs-CZ" sz="2000" b="1" dirty="0" smtClean="0"/>
              <a:t>SS – elitní obranné oddíly, které mají na starost nejhorší zvěrstva (později genocidu Židů apod.)</a:t>
            </a:r>
          </a:p>
          <a:p>
            <a:r>
              <a:rPr lang="cs-CZ" altLang="cs-CZ" sz="2000" b="1" dirty="0" smtClean="0"/>
              <a:t>Po nástupu k moci mu je SA na obtíž – 1934 – během noci dlouhých nožů nechá vyvraždit na 2000 jejich členů</a:t>
            </a:r>
          </a:p>
          <a:p>
            <a:r>
              <a:rPr lang="cs-CZ" altLang="cs-CZ" sz="2000" b="1" dirty="0" smtClean="0"/>
              <a:t>1935 – norimberské rasové zákony – Židé jsou diskriminováni „podle zákona“: zákaz smíšených sňatků, výkonu určitých profesí, Davidova hvězda, omezené nakupování…</a:t>
            </a:r>
          </a:p>
          <a:p>
            <a:r>
              <a:rPr lang="cs-CZ" altLang="cs-CZ" sz="2000" b="1" dirty="0" smtClean="0"/>
              <a:t>Arizace majetku = zabavování židovského majetku, obrovská injekce do rozpočtu</a:t>
            </a:r>
          </a:p>
          <a:p>
            <a:r>
              <a:rPr lang="cs-CZ" altLang="cs-CZ" sz="2000" b="1" dirty="0" smtClean="0"/>
              <a:t>1938 – křišťálová noc – masivní útok na Židy a jejich podniky</a:t>
            </a:r>
          </a:p>
          <a:p>
            <a:endParaRPr lang="cs-CZ" altLang="cs-CZ" sz="2000" b="1" dirty="0" smtClean="0"/>
          </a:p>
          <a:p>
            <a:endParaRPr lang="cs-CZ" altLang="cs-CZ" sz="2000" b="1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680857" cy="686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59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6314" y="250031"/>
            <a:ext cx="7271657" cy="1325563"/>
          </a:xfrm>
        </p:spPr>
        <p:txBody>
          <a:bodyPr/>
          <a:lstStyle/>
          <a:p>
            <a:r>
              <a:rPr lang="cs-CZ" b="1" dirty="0"/>
              <a:t>Oprav větu </a:t>
            </a:r>
            <a:r>
              <a:rPr lang="cs-CZ" b="1" dirty="0" smtClean="0"/>
              <a:t>– ale pozor</a:t>
            </a:r>
            <a:r>
              <a:rPr lang="cs-CZ" b="1" dirty="0"/>
              <a:t>, 1 věta je správně</a:t>
            </a:r>
            <a:r>
              <a:rPr lang="cs-CZ" b="1" dirty="0" smtClean="0"/>
              <a:t>!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6572" y="1760310"/>
            <a:ext cx="7881257" cy="4858204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cs-CZ" sz="2000" b="1" dirty="0" smtClean="0"/>
              <a:t>Nacistickou stranu vynesla k moci éra prosperity a rozmachu 20. let.</a:t>
            </a:r>
          </a:p>
          <a:p>
            <a:pPr marL="457200" lvl="0" indent="-457200">
              <a:buFont typeface="+mj-lt"/>
              <a:buAutoNum type="arabicPeriod"/>
            </a:pPr>
            <a:r>
              <a:rPr lang="cs-CZ" sz="2000" b="1" dirty="0" smtClean="0"/>
              <a:t>V roce 1933 se Hitler stává prezidentem a začíná budovat totalitní Třetí říši.</a:t>
            </a:r>
          </a:p>
          <a:p>
            <a:pPr marL="457200" lvl="0" indent="-457200">
              <a:buFont typeface="+mj-lt"/>
              <a:buAutoNum type="arabicPeriod"/>
            </a:pPr>
            <a:r>
              <a:rPr lang="cs-CZ" sz="2000" b="1" dirty="0" smtClean="0"/>
              <a:t>Polovojenská organizace nacistické strany, která měla na svědomí genocidu Židů a další zvěrstva, se nazývala gestapo.</a:t>
            </a:r>
          </a:p>
          <a:p>
            <a:pPr marL="457200" lvl="0" indent="-457200">
              <a:buFont typeface="+mj-lt"/>
              <a:buAutoNum type="arabicPeriod"/>
            </a:pPr>
            <a:r>
              <a:rPr lang="cs-CZ" sz="2000" b="1" dirty="0" smtClean="0"/>
              <a:t>Hitler se k moci svým způsobem dostal podle zákona, protože diktátora z něj učinil zmocňovací zákon, který mu odhlasovala nadpoloviční většina poslanců </a:t>
            </a:r>
            <a:r>
              <a:rPr lang="cs-CZ" sz="2000" b="1" dirty="0" err="1" smtClean="0"/>
              <a:t>Reichstagu</a:t>
            </a:r>
            <a:r>
              <a:rPr lang="cs-CZ" sz="2000" b="1" dirty="0" smtClean="0"/>
              <a:t>.</a:t>
            </a:r>
          </a:p>
          <a:p>
            <a:pPr marL="457200" lvl="0" indent="-457200">
              <a:buFont typeface="+mj-lt"/>
              <a:buAutoNum type="arabicPeriod"/>
            </a:pPr>
            <a:r>
              <a:rPr lang="cs-CZ" sz="2000" b="1" dirty="0" smtClean="0"/>
              <a:t>Po vypuknutí války buduje pracovní (vyhlazovací) tábory pro všechny, kterých se z nějakého důvodu potřebuje zbavit.</a:t>
            </a:r>
          </a:p>
          <a:p>
            <a:pPr marL="457200" lvl="0" indent="-457200">
              <a:buFont typeface="+mj-lt"/>
              <a:buAutoNum type="arabicPeriod"/>
            </a:pPr>
            <a:r>
              <a:rPr lang="cs-CZ" sz="2000" b="1" dirty="0" smtClean="0"/>
              <a:t>Kromě nesmyslné osobní nenávisti Hitlera bylo v celém Německu hnacím motorem nenávisti vůči Židům jejich odlišné náboženství, zvyky a tradice.</a:t>
            </a:r>
          </a:p>
          <a:p>
            <a:pPr marL="457200" lvl="0" indent="-457200">
              <a:buFont typeface="+mj-lt"/>
              <a:buAutoNum type="arabicPeriod"/>
            </a:pPr>
            <a:r>
              <a:rPr lang="cs-CZ" sz="2000" b="1" dirty="0" smtClean="0"/>
              <a:t>Ekonomika Třetí říše byla postavena na zahraničním obchodu.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338" y="0"/>
            <a:ext cx="38636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18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Řešení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556657"/>
            <a:ext cx="4974771" cy="5061858"/>
          </a:xfrm>
        </p:spPr>
        <p:txBody>
          <a:bodyPr>
            <a:normAutofit lnSpcReduction="1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cs-CZ" sz="2000" b="1" dirty="0"/>
              <a:t>Velká ekonomická krize</a:t>
            </a:r>
          </a:p>
          <a:p>
            <a:pPr marL="457200" lvl="0" indent="-457200">
              <a:buFont typeface="+mj-lt"/>
              <a:buAutoNum type="arabicPeriod"/>
            </a:pPr>
            <a:r>
              <a:rPr lang="cs-CZ" sz="2000" b="1" dirty="0"/>
              <a:t>Kancléřem</a:t>
            </a:r>
          </a:p>
          <a:p>
            <a:pPr marL="457200" lvl="0" indent="-457200">
              <a:buFont typeface="+mj-lt"/>
              <a:buAutoNum type="arabicPeriod"/>
            </a:pPr>
            <a:r>
              <a:rPr lang="cs-CZ" sz="2000" b="1" dirty="0"/>
              <a:t>SS</a:t>
            </a:r>
          </a:p>
          <a:p>
            <a:pPr marL="457200" lvl="0" indent="-457200">
              <a:buFont typeface="+mj-lt"/>
              <a:buAutoNum type="arabicPeriod"/>
            </a:pPr>
            <a:r>
              <a:rPr lang="cs-CZ" sz="2000" b="1" dirty="0"/>
              <a:t>OK</a:t>
            </a:r>
          </a:p>
          <a:p>
            <a:pPr marL="457200" lvl="0" indent="-457200">
              <a:buFont typeface="+mj-lt"/>
              <a:buAutoNum type="arabicPeriod"/>
            </a:pPr>
            <a:r>
              <a:rPr lang="cs-CZ" sz="2000" b="1" dirty="0"/>
              <a:t>Ihned po nástupu k moci</a:t>
            </a:r>
          </a:p>
          <a:p>
            <a:pPr marL="457200" lvl="0" indent="-457200">
              <a:buFont typeface="+mj-lt"/>
              <a:buAutoNum type="arabicPeriod"/>
            </a:pPr>
            <a:r>
              <a:rPr lang="cs-CZ" sz="2000" b="1" dirty="0"/>
              <a:t>Majetek, bohatství</a:t>
            </a:r>
          </a:p>
          <a:p>
            <a:pPr marL="457200" lvl="0" indent="-457200">
              <a:buFont typeface="+mj-lt"/>
              <a:buAutoNum type="arabicPeriod"/>
            </a:pPr>
            <a:r>
              <a:rPr lang="cs-CZ" sz="2000" b="1" dirty="0"/>
              <a:t>Potřebě války (dobývání</a:t>
            </a:r>
            <a:r>
              <a:rPr lang="cs-CZ" sz="2000" b="1" dirty="0" smtClean="0"/>
              <a:t>)</a:t>
            </a:r>
          </a:p>
          <a:p>
            <a:pPr marL="457200" lvl="0" indent="-457200">
              <a:buFont typeface="+mj-lt"/>
              <a:buAutoNum type="arabicPeriod"/>
            </a:pPr>
            <a:endParaRPr lang="cs-CZ" sz="2000" b="1" dirty="0"/>
          </a:p>
          <a:p>
            <a:pPr marL="0" lvl="0" indent="0">
              <a:buNone/>
            </a:pPr>
            <a:r>
              <a:rPr lang="cs-CZ" b="1" u="sng" dirty="0" smtClean="0"/>
              <a:t>Foto vpravo není parodie, ale autentický dobový záznam! Holt móda se mění</a:t>
            </a:r>
            <a:r>
              <a:rPr lang="cs-CZ" b="1" u="sng" dirty="0" smtClean="0"/>
              <a:t>…</a:t>
            </a:r>
          </a:p>
          <a:p>
            <a:pPr marL="0" lvl="0" indent="0">
              <a:buNone/>
            </a:pPr>
            <a:endParaRPr lang="cs-CZ" sz="1800" b="1" u="sng" dirty="0"/>
          </a:p>
          <a:p>
            <a:r>
              <a:rPr lang="cs-CZ" sz="1600" dirty="0" smtClean="0">
                <a:hlinkClick r:id="rId2"/>
              </a:rPr>
              <a:t>SD - Osvětim</a:t>
            </a:r>
            <a:endParaRPr lang="cs-CZ" sz="1600" dirty="0"/>
          </a:p>
        </p:txBody>
      </p:sp>
      <p:pic>
        <p:nvPicPr>
          <p:cNvPr id="1026" name="Picture 2" descr="Image result for hitler kalhoty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2"/>
          <a:stretch/>
        </p:blipFill>
        <p:spPr bwMode="auto">
          <a:xfrm>
            <a:off x="6335487" y="15778"/>
            <a:ext cx="5856514" cy="687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43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473" y="3772884"/>
            <a:ext cx="4563156" cy="3085116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009" y="0"/>
            <a:ext cx="5613991" cy="6858000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2366" y="136070"/>
            <a:ext cx="6846262" cy="6477000"/>
          </a:xfrm>
        </p:spPr>
        <p:txBody>
          <a:bodyPr>
            <a:normAutofit/>
          </a:bodyPr>
          <a:lstStyle/>
          <a:p>
            <a:r>
              <a:rPr lang="cs-CZ" altLang="cs-CZ" sz="2000" b="1" dirty="0" smtClean="0"/>
              <a:t>Od nástupu k moci systematicky </a:t>
            </a:r>
            <a:r>
              <a:rPr lang="cs-CZ" altLang="cs-CZ" sz="2000" b="1" dirty="0"/>
              <a:t>porušuje všechny mezinárodní smlouvy a podmínky z Versailles, ale Británie ani Francie </a:t>
            </a:r>
            <a:r>
              <a:rPr lang="cs-CZ" altLang="cs-CZ" sz="2000" b="1" dirty="0" smtClean="0"/>
              <a:t>nezakročí</a:t>
            </a:r>
          </a:p>
          <a:p>
            <a:r>
              <a:rPr lang="cs-CZ" altLang="cs-CZ" sz="2000" b="1" dirty="0" smtClean="0"/>
              <a:t>1936 – obsadí demilitarizované Porýní </a:t>
            </a:r>
            <a:r>
              <a:rPr lang="cs-CZ" altLang="cs-CZ" sz="2000" b="1" dirty="0" smtClean="0">
                <a:latin typeface="Franklin Gothic Book" panose="020B0503020102020204" pitchFamily="34" charset="0"/>
              </a:rPr>
              <a:t>→ </a:t>
            </a:r>
            <a:r>
              <a:rPr lang="cs-CZ" altLang="cs-CZ" sz="2000" b="1" dirty="0" smtClean="0"/>
              <a:t>válka je nevyhnutelná</a:t>
            </a:r>
            <a:endParaRPr lang="cs-CZ" altLang="cs-CZ" sz="2000" b="1" dirty="0"/>
          </a:p>
          <a:p>
            <a:r>
              <a:rPr lang="cs-CZ" altLang="cs-CZ" sz="2000" b="1" dirty="0"/>
              <a:t>1938 – </a:t>
            </a:r>
            <a:r>
              <a:rPr lang="cs-CZ" altLang="cs-CZ" sz="2000" b="1" dirty="0" smtClean="0"/>
              <a:t>připojí Rakousko (anšlus) </a:t>
            </a:r>
            <a:r>
              <a:rPr lang="cs-CZ" altLang="cs-CZ" sz="2000" b="1" dirty="0"/>
              <a:t>a zlikviduje Českoslovens</a:t>
            </a:r>
            <a:r>
              <a:rPr lang="cs-CZ" altLang="cs-CZ" sz="2000" b="1" dirty="0">
                <a:solidFill>
                  <a:schemeClr val="bg1"/>
                </a:solidFill>
              </a:rPr>
              <a:t>ko</a:t>
            </a:r>
          </a:p>
          <a:p>
            <a:r>
              <a:rPr lang="cs-CZ" altLang="cs-CZ" sz="2000" b="1" dirty="0"/>
              <a:t>1939 – rozpoutá druhou světovou válku, během níž zemře cca 70 milionů lidí (polovina civilisté, cca 6,5 milionu genocida Židů)</a:t>
            </a:r>
          </a:p>
          <a:p>
            <a:r>
              <a:rPr lang="cs-CZ" altLang="cs-CZ" sz="2000" b="1" dirty="0"/>
              <a:t>1945 – spáchá sebevraždu v berlínském bunkru ještě před koncem </a:t>
            </a:r>
            <a:r>
              <a:rPr lang="cs-CZ" altLang="cs-CZ" sz="2000" b="1" dirty="0" smtClean="0"/>
              <a:t>války s celoživotní družkou Evou </a:t>
            </a:r>
            <a:r>
              <a:rPr lang="cs-CZ" altLang="cs-CZ" sz="2000" b="1" dirty="0" smtClean="0"/>
              <a:t>Braunovou</a:t>
            </a:r>
          </a:p>
          <a:p>
            <a:endParaRPr lang="cs-CZ" altLang="cs-CZ" sz="2000" b="1" dirty="0"/>
          </a:p>
          <a:p>
            <a:endParaRPr lang="cs-CZ" altLang="cs-CZ" sz="2000" b="1" dirty="0" smtClean="0"/>
          </a:p>
          <a:p>
            <a:r>
              <a:rPr lang="cs-CZ" altLang="cs-CZ" sz="1600" b="1" dirty="0" smtClean="0">
                <a:hlinkClick r:id="rId4"/>
              </a:rPr>
              <a:t>SD - Atentát na Hitlera</a:t>
            </a:r>
            <a:endParaRPr lang="cs-CZ" altLang="cs-CZ" sz="1600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5676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4" name="Zástupný symbol pro obsah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321740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5253822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0360480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163324368"/>
                    </a:ext>
                  </a:extLst>
                </a:gridCol>
              </a:tblGrid>
              <a:tr h="2540000"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Dnes jsem se naučil…</a:t>
                      </a:r>
                      <a:endParaRPr lang="cs-CZ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74737" marR="74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Zaujalo mě…</a:t>
                      </a:r>
                      <a:endParaRPr lang="cs-CZ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74737" marR="74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Nejdůležitější</a:t>
                      </a:r>
                      <a:r>
                        <a:rPr lang="cs-CZ" sz="3200" b="1" baseline="0" dirty="0" smtClean="0"/>
                        <a:t> v</a:t>
                      </a:r>
                      <a:r>
                        <a:rPr lang="cs-CZ" sz="3200" b="1" dirty="0" smtClean="0"/>
                        <a:t>ěc, o které se chci dozvědět více…</a:t>
                      </a:r>
                      <a:endParaRPr lang="cs-CZ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74737" marR="74737" anchor="ctr"/>
                </a:tc>
                <a:extLst>
                  <a:ext uri="{0D108BD9-81ED-4DB2-BD59-A6C34878D82A}">
                    <a16:rowId xmlns:a16="http://schemas.microsoft.com/office/drawing/2014/main" val="625573864"/>
                  </a:ext>
                </a:extLst>
              </a:tr>
              <a:tr h="1777999"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Překvapilo mě…</a:t>
                      </a:r>
                      <a:endParaRPr lang="cs-CZ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74737" marR="74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Na této lekci se mi nejvíce líbilo…</a:t>
                      </a:r>
                      <a:endParaRPr lang="cs-CZ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74737" marR="74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Po této lekci se cítím…</a:t>
                      </a:r>
                      <a:endParaRPr lang="cs-CZ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74737" marR="74737" anchor="ctr"/>
                </a:tc>
                <a:extLst>
                  <a:ext uri="{0D108BD9-81ED-4DB2-BD59-A6C34878D82A}">
                    <a16:rowId xmlns:a16="http://schemas.microsoft.com/office/drawing/2014/main" val="1453945231"/>
                  </a:ext>
                </a:extLst>
              </a:tr>
              <a:tr h="2540000"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Nejužitečnější věcí, kterou si z této hodiny odnáším je…</a:t>
                      </a:r>
                      <a:endParaRPr lang="cs-CZ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74737" marR="74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Jedna věc, o které si nejsem jistý</a:t>
                      </a:r>
                      <a:r>
                        <a:rPr lang="cs-CZ" sz="3200" b="1" baseline="0" dirty="0" smtClean="0"/>
                        <a:t> (á)…</a:t>
                      </a:r>
                      <a:endParaRPr lang="cs-CZ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74737" marR="74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 smtClean="0"/>
                        <a:t>Měl(a) bych z této lekce víc, kdybych…</a:t>
                      </a:r>
                      <a:endParaRPr lang="cs-CZ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74737" marR="74737" anchor="ctr"/>
                </a:tc>
                <a:extLst>
                  <a:ext uri="{0D108BD9-81ED-4DB2-BD59-A6C34878D82A}">
                    <a16:rowId xmlns:a16="http://schemas.microsoft.com/office/drawing/2014/main" val="135152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721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927</Words>
  <Application>Microsoft Office PowerPoint</Application>
  <PresentationFormat>Širokoúhlá obrazovka</PresentationFormat>
  <Paragraphs>79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Franklin Gothic Book</vt:lpstr>
      <vt:lpstr>Motiv Office</vt:lpstr>
      <vt:lpstr>Vzestup zla: Hitler</vt:lpstr>
      <vt:lpstr>Adolf Hitler (1889, Rakousko-1945)</vt:lpstr>
      <vt:lpstr>Prezentace aplikace PowerPoint</vt:lpstr>
      <vt:lpstr>Prezentace aplikace PowerPoint</vt:lpstr>
      <vt:lpstr>Pravda x lež</vt:lpstr>
      <vt:lpstr>Prezentace aplikace PowerPoint</vt:lpstr>
      <vt:lpstr>Oprav větu – ale pozor, 1 věta je správně!</vt:lpstr>
      <vt:lpstr>Řešení</vt:lpstr>
      <vt:lpstr>Prezentace aplikace PowerPoint</vt:lpstr>
      <vt:lpstr>Prezentace aplikace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Vzestup zla: Hitler</dc:title>
  <dc:creator>Zářecký Tomáš</dc:creator>
  <cp:lastModifiedBy>Zářecký Tomáš</cp:lastModifiedBy>
  <cp:revision>11</cp:revision>
  <dcterms:created xsi:type="dcterms:W3CDTF">2020-03-17T10:29:45Z</dcterms:created>
  <dcterms:modified xsi:type="dcterms:W3CDTF">2020-03-20T10:48:20Z</dcterms:modified>
</cp:coreProperties>
</file>