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39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6C4246E-5B3C-4F1B-9248-EE8FA040AF6D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820C8ED-23B9-4AE3-A418-68D37F646B7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2492896"/>
            <a:ext cx="6172200" cy="2525666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Přívlastek několikanásobný a postupně rozvíjející</a:t>
            </a:r>
            <a:br>
              <a:rPr lang="cs-CZ" dirty="0"/>
            </a:br>
            <a:br>
              <a:rPr lang="cs-CZ" dirty="0"/>
            </a:br>
            <a:r>
              <a:rPr lang="cs-CZ" dirty="0"/>
              <a:t>Přívlastek těsný a volný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Vytvořte věty s užitím daných slov a poté urči ve větách všechny větné členy: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ranní – raný – raní</a:t>
            </a:r>
          </a:p>
          <a:p>
            <a:endParaRPr lang="cs-CZ" sz="3200" dirty="0"/>
          </a:p>
          <a:p>
            <a:r>
              <a:rPr lang="cs-CZ" sz="3200" dirty="0"/>
              <a:t>holenní – holení</a:t>
            </a:r>
          </a:p>
          <a:p>
            <a:endParaRPr lang="cs-CZ" sz="3200" dirty="0"/>
          </a:p>
          <a:p>
            <a:r>
              <a:rPr lang="cs-CZ" sz="3200" dirty="0"/>
              <a:t>hrdinnou – hrdinou</a:t>
            </a:r>
          </a:p>
          <a:p>
            <a:endParaRPr lang="cs-CZ" sz="3200" dirty="0"/>
          </a:p>
          <a:p>
            <a:pPr>
              <a:buNone/>
            </a:pPr>
            <a:endParaRPr lang="cs-CZ" sz="3200" dirty="0"/>
          </a:p>
          <a:p>
            <a:endParaRPr lang="cs-CZ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Přívlastek několikanásobný a postupně rozvíjející: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lnSpcReduction="10000"/>
          </a:bodyPr>
          <a:lstStyle/>
          <a:p>
            <a:r>
              <a:rPr lang="cs-CZ" sz="3200" dirty="0"/>
              <a:t>Přívlastek několikanásobný</a:t>
            </a:r>
          </a:p>
          <a:p>
            <a:pPr lvl="1"/>
            <a:r>
              <a:rPr lang="cs-CZ" sz="2400" dirty="0"/>
              <a:t>přídavná jména jedné významové řady</a:t>
            </a:r>
          </a:p>
          <a:p>
            <a:pPr lvl="1"/>
            <a:r>
              <a:rPr lang="cs-CZ" sz="2400" dirty="0"/>
              <a:t>jejich pořadí lze změnit</a:t>
            </a:r>
          </a:p>
          <a:p>
            <a:pPr lvl="1"/>
            <a:r>
              <a:rPr lang="cs-CZ" sz="2400" dirty="0"/>
              <a:t>jsou oddělena čárkou nebo spojkou souřadicí</a:t>
            </a:r>
          </a:p>
          <a:p>
            <a:pPr lvl="2"/>
            <a:r>
              <a:rPr lang="cs-CZ" sz="2000" i="1" dirty="0"/>
              <a:t>Mám doma červené , žluté a bílé růže.</a:t>
            </a:r>
          </a:p>
          <a:p>
            <a:endParaRPr lang="cs-CZ" sz="3200" dirty="0"/>
          </a:p>
          <a:p>
            <a:r>
              <a:rPr lang="cs-CZ" sz="3200" dirty="0"/>
              <a:t>Přívlastek postupně rozvíjející</a:t>
            </a:r>
          </a:p>
          <a:p>
            <a:pPr lvl="1"/>
            <a:r>
              <a:rPr lang="cs-CZ" sz="2400" dirty="0"/>
              <a:t>skládá se ze dvou (nebo více) nesouřadných přívlastků shodných, pořadí prvního z nich rozvíjí a blíže určuje spojení podstatného jména s druhým přívlastkem (přívlastky) jako celek. </a:t>
            </a:r>
          </a:p>
          <a:p>
            <a:pPr lvl="2"/>
            <a:r>
              <a:rPr lang="cs-CZ" sz="1700" i="1" dirty="0"/>
              <a:t> </a:t>
            </a:r>
            <a:r>
              <a:rPr lang="cs-CZ" sz="2000" i="1" dirty="0"/>
              <a:t>první Erbenova pohádka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Rozlište přívlastek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několikanásobný</a:t>
            </a:r>
            <a:r>
              <a:rPr lang="cs-CZ" dirty="0"/>
              <a:t> a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postupně rozvíjející</a:t>
            </a:r>
            <a:r>
              <a:rPr lang="cs-CZ" dirty="0"/>
              <a:t>. doplňte čárky: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Turisté se ubírali prašnou polní cestou ke svému  cíli.</a:t>
            </a:r>
          </a:p>
          <a:p>
            <a:r>
              <a:rPr lang="cs-CZ" dirty="0"/>
              <a:t>Silnici lemovaly staré mohutné jabloně.</a:t>
            </a:r>
          </a:p>
          <a:p>
            <a:r>
              <a:rPr lang="cs-CZ" dirty="0"/>
              <a:t>Na listech vinné révy si pochutnávaly beznohé žravé a dychtivé housenky.</a:t>
            </a:r>
          </a:p>
          <a:p>
            <a:r>
              <a:rPr lang="cs-CZ" dirty="0"/>
              <a:t>Za nízkým dřevěným plůtkem začíná sousedova zahrada.</a:t>
            </a:r>
          </a:p>
          <a:p>
            <a:r>
              <a:rPr lang="cs-CZ" dirty="0"/>
              <a:t>V opuštěném kosím hnízdě se uvelebila sýkora.</a:t>
            </a:r>
          </a:p>
          <a:p>
            <a:r>
              <a:rPr lang="cs-CZ" dirty="0"/>
              <a:t>Rákos můžeme poznat podle dlouhých úzkých listů.</a:t>
            </a: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3275856" y="2060848"/>
            <a:ext cx="201622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/>
          <p:cNvCxnSpPr/>
          <p:nvPr/>
        </p:nvCxnSpPr>
        <p:spPr>
          <a:xfrm>
            <a:off x="3131840" y="2780928"/>
            <a:ext cx="201622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>
            <a:off x="6156176" y="3284984"/>
            <a:ext cx="12961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827584" y="3645024"/>
            <a:ext cx="2232248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rot="5400000">
            <a:off x="7308304" y="3284984"/>
            <a:ext cx="288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>
            <a:off x="1259632" y="4077072"/>
            <a:ext cx="252028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1115616" y="4869160"/>
            <a:ext cx="2448272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4860032" y="5301208"/>
            <a:ext cx="2448272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92696"/>
          </a:xfrm>
        </p:spPr>
        <p:txBody>
          <a:bodyPr/>
          <a:lstStyle/>
          <a:p>
            <a:pPr algn="ctr"/>
            <a:r>
              <a:rPr lang="cs-CZ" dirty="0"/>
              <a:t>Přívlastek těsný a volný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764704"/>
            <a:ext cx="9144000" cy="5709248"/>
          </a:xfrm>
        </p:spPr>
        <p:txBody>
          <a:bodyPr>
            <a:normAutofit lnSpcReduction="10000"/>
          </a:bodyPr>
          <a:lstStyle/>
          <a:p>
            <a:r>
              <a:rPr lang="cs-CZ" sz="3200" dirty="0"/>
              <a:t>Přívlastek těsný</a:t>
            </a:r>
          </a:p>
          <a:p>
            <a:pPr lvl="1"/>
            <a:r>
              <a:rPr lang="cs-CZ" sz="2400" dirty="0"/>
              <a:t>zužuje význam rozvíjeného podstatného jména nebo zájmena</a:t>
            </a:r>
          </a:p>
          <a:p>
            <a:pPr lvl="1"/>
            <a:r>
              <a:rPr lang="cs-CZ" sz="2400" dirty="0"/>
              <a:t>nelze jej z věty vypustit, aniž by se změnil její význam</a:t>
            </a:r>
          </a:p>
          <a:p>
            <a:pPr lvl="1"/>
            <a:r>
              <a:rPr lang="cs-CZ" sz="2400" dirty="0"/>
              <a:t>neoddělujeme ho čárkami</a:t>
            </a:r>
          </a:p>
          <a:p>
            <a:pPr lvl="2"/>
            <a:r>
              <a:rPr lang="cs-CZ" sz="2000" i="1" dirty="0"/>
              <a:t>Pražané žijící v Troje mají pěkné bydlení.</a:t>
            </a:r>
          </a:p>
          <a:p>
            <a:pPr>
              <a:buNone/>
            </a:pPr>
            <a:endParaRPr lang="cs-CZ" sz="3200" dirty="0"/>
          </a:p>
          <a:p>
            <a:r>
              <a:rPr lang="cs-CZ" sz="3200" dirty="0"/>
              <a:t>Přívlastek volný</a:t>
            </a:r>
          </a:p>
          <a:p>
            <a:pPr lvl="1"/>
            <a:r>
              <a:rPr lang="cs-CZ" sz="2400" dirty="0"/>
              <a:t>podává další samostatnou informaci, doplňující nebo vysvětlující</a:t>
            </a:r>
          </a:p>
          <a:p>
            <a:pPr lvl="1"/>
            <a:r>
              <a:rPr lang="cs-CZ" sz="2400" dirty="0"/>
              <a:t>lze jej vypustit z věty, aniž by se změnil její základní význam</a:t>
            </a:r>
          </a:p>
          <a:p>
            <a:pPr lvl="1"/>
            <a:r>
              <a:rPr lang="cs-CZ" sz="2400" dirty="0"/>
              <a:t>oddělujeme ho čárkami</a:t>
            </a:r>
          </a:p>
          <a:p>
            <a:pPr lvl="2"/>
            <a:r>
              <a:rPr lang="cs-CZ" sz="2000" i="1" dirty="0"/>
              <a:t>Jenda na náměstí potkal svého kamaráda, spěchajícího na autobus.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Označte přívlastek těsný a volný, doplňte čárky, kde mají být: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873752"/>
          </a:xfrm>
        </p:spPr>
        <p:txBody>
          <a:bodyPr/>
          <a:lstStyle/>
          <a:p>
            <a:r>
              <a:rPr lang="cs-CZ" sz="2800" dirty="0"/>
              <a:t>Děti jedoucí na výlet přijdou na nádraží. </a:t>
            </a:r>
          </a:p>
          <a:p>
            <a:r>
              <a:rPr lang="cs-CZ" sz="2800" dirty="0"/>
              <a:t>Hedvika vzala tašku visící na věšáku a šla na nákup. </a:t>
            </a:r>
          </a:p>
          <a:p>
            <a:r>
              <a:rPr lang="cs-CZ" sz="2800" dirty="0"/>
              <a:t>Květiny přes zimu uhynulé jsme na jaře vykopali.</a:t>
            </a:r>
          </a:p>
          <a:p>
            <a:r>
              <a:rPr lang="cs-CZ" sz="2800" dirty="0"/>
              <a:t>Hokejisté hrající v NHL vydělají dost peněz.</a:t>
            </a:r>
          </a:p>
          <a:p>
            <a:r>
              <a:rPr lang="cs-CZ" sz="2800" dirty="0"/>
              <a:t>Lidé žijící na vsi mají blízko do přírody.</a:t>
            </a:r>
          </a:p>
          <a:p>
            <a:r>
              <a:rPr lang="cs-CZ" sz="2800" dirty="0"/>
              <a:t>Karolína oblečená do puntíkatých šatů na nás už čekala. </a:t>
            </a:r>
          </a:p>
          <a:p>
            <a:pPr>
              <a:buNone/>
            </a:pPr>
            <a:endParaRPr lang="cs-CZ" dirty="0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1115616" y="2060848"/>
            <a:ext cx="266429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/>
          <p:cNvCxnSpPr/>
          <p:nvPr/>
        </p:nvCxnSpPr>
        <p:spPr>
          <a:xfrm>
            <a:off x="3851920" y="2564904"/>
            <a:ext cx="266429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>
            <a:off x="1691680" y="3501008"/>
            <a:ext cx="309634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1907704" y="4005064"/>
            <a:ext cx="237626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1115616" y="4509120"/>
            <a:ext cx="194421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1835696" y="5085184"/>
            <a:ext cx="489654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 rot="5400000">
            <a:off x="3635896" y="2564904"/>
            <a:ext cx="288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 rot="5400000">
            <a:off x="6372200" y="2564904"/>
            <a:ext cx="288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 rot="5400000">
            <a:off x="1691680" y="5013176"/>
            <a:ext cx="288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rot="5400000">
            <a:off x="6588224" y="5013176"/>
            <a:ext cx="288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323528" y="4293096"/>
            <a:ext cx="61206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23528" y="3356992"/>
            <a:ext cx="83529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323528" y="1628800"/>
            <a:ext cx="74888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Co je správně?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873752"/>
          </a:xfrm>
        </p:spPr>
        <p:txBody>
          <a:bodyPr/>
          <a:lstStyle/>
          <a:p>
            <a:r>
              <a:rPr lang="cs-CZ" dirty="0"/>
              <a:t>Lidé trpící angínou by tuto nemoc neměli přecházet.</a:t>
            </a:r>
          </a:p>
          <a:p>
            <a:r>
              <a:rPr lang="cs-CZ" dirty="0"/>
              <a:t>Lidé, trpící angínou, by tuto nemoc neměli přecházet.</a:t>
            </a:r>
          </a:p>
          <a:p>
            <a:endParaRPr lang="cs-CZ" dirty="0"/>
          </a:p>
          <a:p>
            <a:r>
              <a:rPr lang="cs-CZ" dirty="0"/>
              <a:t>Máj K.H. Máchy napsaný v roce 1836 je velice krásné dílo.</a:t>
            </a:r>
          </a:p>
          <a:p>
            <a:r>
              <a:rPr lang="cs-CZ" dirty="0"/>
              <a:t>Máj K.H. Máchy, napsaný v roce 1836, je velice krásné dílo.</a:t>
            </a:r>
          </a:p>
          <a:p>
            <a:endParaRPr lang="cs-CZ" dirty="0"/>
          </a:p>
          <a:p>
            <a:r>
              <a:rPr lang="cs-CZ" dirty="0"/>
              <a:t>Starý papír určený do sběru včera odvezli.</a:t>
            </a:r>
          </a:p>
          <a:p>
            <a:r>
              <a:rPr lang="cs-CZ" dirty="0"/>
              <a:t>Starý papír, určený do sběru, včera odvezli.</a:t>
            </a:r>
          </a:p>
          <a:p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</TotalTime>
  <Words>386</Words>
  <Application>Microsoft Office PowerPoint</Application>
  <PresentationFormat>Předvádění na obrazovce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Century Schoolbook</vt:lpstr>
      <vt:lpstr>Wingdings</vt:lpstr>
      <vt:lpstr>Wingdings 2</vt:lpstr>
      <vt:lpstr>Arkýř</vt:lpstr>
      <vt:lpstr>Přívlastek několikanásobný a postupně rozvíjející  Přívlastek těsný a volný </vt:lpstr>
      <vt:lpstr>Vytvořte věty s užitím daných slov a poté urči ve větách všechny větné členy:</vt:lpstr>
      <vt:lpstr>Přívlastek několikanásobný a postupně rozvíjející:</vt:lpstr>
      <vt:lpstr>Rozlište přívlastek několikanásobný a postupně rozvíjející. doplňte čárky:</vt:lpstr>
      <vt:lpstr>Přívlastek těsný a volný</vt:lpstr>
      <vt:lpstr>Označte přívlastek těsný a volný, doplňte čárky, kde mají být:</vt:lpstr>
      <vt:lpstr>Co je správně?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Přívlastek těsný a volný</dc:title>
  <dc:creator>Martina</dc:creator>
  <cp:lastModifiedBy>Michal Jílek</cp:lastModifiedBy>
  <cp:revision>15</cp:revision>
  <dcterms:created xsi:type="dcterms:W3CDTF">2010-09-15T07:26:26Z</dcterms:created>
  <dcterms:modified xsi:type="dcterms:W3CDTF">2020-03-20T15:16:42Z</dcterms:modified>
</cp:coreProperties>
</file>