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27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9F6A8E0-ED08-4174-9DBF-4472C7D0E2A8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B1C4FDE-1989-4D8B-8F6C-6F1A72491A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A8E0-ED08-4174-9DBF-4472C7D0E2A8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4FDE-1989-4D8B-8F6C-6F1A72491A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A8E0-ED08-4174-9DBF-4472C7D0E2A8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4FDE-1989-4D8B-8F6C-6F1A72491A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9F6A8E0-ED08-4174-9DBF-4472C7D0E2A8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B1C4FDE-1989-4D8B-8F6C-6F1A72491A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9F6A8E0-ED08-4174-9DBF-4472C7D0E2A8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B1C4FDE-1989-4D8B-8F6C-6F1A72491A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A8E0-ED08-4174-9DBF-4472C7D0E2A8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4FDE-1989-4D8B-8F6C-6F1A72491A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A8E0-ED08-4174-9DBF-4472C7D0E2A8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4FDE-1989-4D8B-8F6C-6F1A72491A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9F6A8E0-ED08-4174-9DBF-4472C7D0E2A8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B1C4FDE-1989-4D8B-8F6C-6F1A72491A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A8E0-ED08-4174-9DBF-4472C7D0E2A8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4FDE-1989-4D8B-8F6C-6F1A72491A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9F6A8E0-ED08-4174-9DBF-4472C7D0E2A8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B1C4FDE-1989-4D8B-8F6C-6F1A72491A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9F6A8E0-ED08-4174-9DBF-4472C7D0E2A8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B1C4FDE-1989-4D8B-8F6C-6F1A72491A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9F6A8E0-ED08-4174-9DBF-4472C7D0E2A8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B1C4FDE-1989-4D8B-8F6C-6F1A72491A0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91680" y="1538840"/>
            <a:ext cx="6858000" cy="1894362"/>
          </a:xfrm>
        </p:spPr>
        <p:txBody>
          <a:bodyPr>
            <a:normAutofit/>
          </a:bodyPr>
          <a:lstStyle/>
          <a:p>
            <a:r>
              <a:rPr lang="cs-CZ" sz="3600" dirty="0"/>
              <a:t>Přísudek </a:t>
            </a:r>
            <a:br>
              <a:rPr lang="cs-CZ" sz="3600" dirty="0"/>
            </a:br>
            <a:r>
              <a:rPr lang="cs-CZ" sz="3600" dirty="0"/>
              <a:t>slovesný jednoduchý a slovesný složený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67744" y="5085184"/>
            <a:ext cx="6172200" cy="1371600"/>
          </a:xfrm>
        </p:spPr>
        <p:txBody>
          <a:bodyPr/>
          <a:lstStyle/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600" dirty="0"/>
              <a:t>Určete druhy vět podle postoje mluvčího. U tázacích vět určete, zda se jedná o otázku  doplňovací nebo zjišťovací.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6228184" cy="457200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Michal sedí u počítače a hledá si práci.</a:t>
            </a:r>
          </a:p>
          <a:p>
            <a:r>
              <a:rPr lang="cs-CZ" dirty="0"/>
              <a:t>Půjdeš s námi zítra do kina?</a:t>
            </a:r>
          </a:p>
          <a:p>
            <a:r>
              <a:rPr lang="cs-CZ" dirty="0"/>
              <a:t>Sedni si a nemluv!</a:t>
            </a:r>
          </a:p>
          <a:p>
            <a:r>
              <a:rPr lang="cs-CZ" dirty="0"/>
              <a:t>Tomášek spí v klidu v postýlce.</a:t>
            </a:r>
          </a:p>
          <a:p>
            <a:r>
              <a:rPr lang="cs-CZ" dirty="0"/>
              <a:t>Nevíš, odkud se k nám přistěhoval?</a:t>
            </a:r>
          </a:p>
          <a:p>
            <a:r>
              <a:rPr lang="cs-CZ" dirty="0"/>
              <a:t>Nerušte!</a:t>
            </a:r>
          </a:p>
          <a:p>
            <a:r>
              <a:rPr lang="cs-CZ" dirty="0"/>
              <a:t>Kéž by se to bylo nikdy nestalo.</a:t>
            </a:r>
          </a:p>
          <a:p>
            <a:r>
              <a:rPr lang="cs-CZ" dirty="0"/>
              <a:t>Musíme si koupit novou zrcadlovku.</a:t>
            </a:r>
          </a:p>
          <a:p>
            <a:r>
              <a:rPr lang="cs-CZ" dirty="0"/>
              <a:t>Pojedete letos k moři?</a:t>
            </a:r>
          </a:p>
          <a:p>
            <a:r>
              <a:rPr lang="cs-CZ" dirty="0"/>
              <a:t>Kde pracuje váš manžel?</a:t>
            </a:r>
          </a:p>
          <a:p>
            <a:r>
              <a:rPr lang="cs-CZ" dirty="0"/>
              <a:t>Zaplať fakturu za telefon.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6228184" y="1600200"/>
            <a:ext cx="2520280" cy="457200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oznamovací</a:t>
            </a:r>
          </a:p>
          <a:p>
            <a:r>
              <a:rPr lang="cs-CZ" dirty="0"/>
              <a:t>tázací</a:t>
            </a:r>
          </a:p>
          <a:p>
            <a:r>
              <a:rPr lang="cs-CZ" dirty="0"/>
              <a:t>rozkazovací</a:t>
            </a:r>
          </a:p>
          <a:p>
            <a:r>
              <a:rPr lang="cs-CZ" dirty="0"/>
              <a:t>oznamovací</a:t>
            </a:r>
          </a:p>
          <a:p>
            <a:r>
              <a:rPr lang="cs-CZ" dirty="0"/>
              <a:t>tázací</a:t>
            </a:r>
          </a:p>
          <a:p>
            <a:r>
              <a:rPr lang="cs-CZ" dirty="0"/>
              <a:t>rozkazovací</a:t>
            </a:r>
          </a:p>
          <a:p>
            <a:r>
              <a:rPr lang="cs-CZ" dirty="0"/>
              <a:t>přací</a:t>
            </a:r>
          </a:p>
          <a:p>
            <a:r>
              <a:rPr lang="cs-CZ" dirty="0"/>
              <a:t>oznamovací</a:t>
            </a:r>
          </a:p>
          <a:p>
            <a:r>
              <a:rPr lang="cs-CZ" dirty="0"/>
              <a:t>tázací</a:t>
            </a:r>
          </a:p>
          <a:p>
            <a:r>
              <a:rPr lang="cs-CZ" dirty="0"/>
              <a:t>tázací</a:t>
            </a:r>
          </a:p>
          <a:p>
            <a:r>
              <a:rPr lang="cs-CZ"/>
              <a:t>rozkazovací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Přísudek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/>
          <a:lstStyle/>
          <a:p>
            <a:r>
              <a:rPr lang="cs-CZ" sz="3200" dirty="0"/>
              <a:t>jeden ze základních větných členů</a:t>
            </a:r>
          </a:p>
          <a:p>
            <a:r>
              <a:rPr lang="cs-CZ" sz="3200" dirty="0"/>
              <a:t>značí se </a:t>
            </a:r>
            <a:r>
              <a:rPr lang="cs-CZ" sz="3200" dirty="0" err="1"/>
              <a:t>Př</a:t>
            </a:r>
            <a:r>
              <a:rPr lang="cs-CZ" sz="3200" dirty="0"/>
              <a:t> a podtrháváme ho vlnovkou</a:t>
            </a:r>
          </a:p>
          <a:p>
            <a:r>
              <a:rPr lang="cs-CZ" sz="3200" dirty="0"/>
              <a:t>vyjadřuje, co podmět dělá, co se s ním děje</a:t>
            </a:r>
          </a:p>
          <a:p>
            <a:r>
              <a:rPr lang="cs-CZ" sz="3200" dirty="0"/>
              <a:t>nejčastěji je vyjádřen určitým slovesným tvarem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8676456" cy="1143000"/>
          </a:xfrm>
        </p:spPr>
        <p:txBody>
          <a:bodyPr/>
          <a:lstStyle/>
          <a:p>
            <a:pPr algn="ctr"/>
            <a:r>
              <a:rPr lang="cs-CZ" dirty="0"/>
              <a:t>PŘÍSUDEK SLOVESNÝ JEDNODUCHÝ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676456" cy="4873752"/>
          </a:xfrm>
        </p:spPr>
        <p:txBody>
          <a:bodyPr>
            <a:normAutofit/>
          </a:bodyPr>
          <a:lstStyle/>
          <a:p>
            <a:pPr lvl="0"/>
            <a:r>
              <a:rPr lang="cs-CZ" sz="3200" dirty="0"/>
              <a:t>je vyjádřen určitým slovesným tvarem:	</a:t>
            </a:r>
          </a:p>
          <a:p>
            <a:pPr lvl="1"/>
            <a:r>
              <a:rPr lang="cs-CZ" sz="3200" dirty="0"/>
              <a:t>a</a:t>
            </a:r>
            <a:r>
              <a:rPr lang="cs-CZ" sz="2800" dirty="0"/>
              <a:t>) ve tvaru jednoduchém </a:t>
            </a:r>
          </a:p>
          <a:p>
            <a:pPr lvl="2"/>
            <a:r>
              <a:rPr lang="cs-CZ" sz="2400" i="1" dirty="0"/>
              <a:t>Petr </a:t>
            </a:r>
            <a:r>
              <a:rPr lang="cs-CZ" sz="2400" i="1" u="wavy" dirty="0"/>
              <a:t>šel</a:t>
            </a:r>
            <a:r>
              <a:rPr lang="cs-CZ" sz="2400" i="1" dirty="0"/>
              <a:t> na nákup.</a:t>
            </a:r>
          </a:p>
          <a:p>
            <a:pPr lvl="1"/>
            <a:r>
              <a:rPr lang="cs-CZ" sz="2800" dirty="0"/>
              <a:t>b) ve tvaru složeném</a:t>
            </a:r>
          </a:p>
          <a:p>
            <a:pPr lvl="2"/>
            <a:r>
              <a:rPr lang="cs-CZ" sz="2400" i="1" dirty="0"/>
              <a:t>Petr </a:t>
            </a:r>
            <a:r>
              <a:rPr lang="cs-CZ" sz="2400" i="1" u="wavy" dirty="0"/>
              <a:t>bude nakupovat</a:t>
            </a:r>
            <a:r>
              <a:rPr lang="cs-CZ" sz="2400" i="1" dirty="0"/>
              <a:t>.</a:t>
            </a:r>
          </a:p>
          <a:p>
            <a:pPr lvl="2"/>
            <a:r>
              <a:rPr lang="cs-CZ" sz="2400" dirty="0"/>
              <a:t>  </a:t>
            </a:r>
            <a:r>
              <a:rPr lang="cs-CZ" sz="2400" i="1" dirty="0"/>
              <a:t>Petr </a:t>
            </a:r>
            <a:r>
              <a:rPr lang="cs-CZ" sz="2400" i="1" u="wavy" dirty="0"/>
              <a:t>by byl býval nakupoval</a:t>
            </a:r>
            <a:r>
              <a:rPr lang="cs-CZ" sz="2400" i="1" dirty="0"/>
              <a:t>.</a:t>
            </a:r>
          </a:p>
          <a:p>
            <a:endParaRPr lang="cs-CZ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1475656" y="2564904"/>
            <a:ext cx="360040" cy="36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827584" y="5661248"/>
            <a:ext cx="864096" cy="4320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2051720" y="5229200"/>
            <a:ext cx="1296144" cy="36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1619672" y="4797152"/>
            <a:ext cx="432048" cy="36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2555776" y="4725144"/>
            <a:ext cx="1080120" cy="36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827584" y="4365104"/>
            <a:ext cx="1584176" cy="36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827584" y="3861048"/>
            <a:ext cx="2448272" cy="36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2411760" y="3429000"/>
            <a:ext cx="1152128" cy="36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1187624" y="3429000"/>
            <a:ext cx="288032" cy="36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827584" y="2996952"/>
            <a:ext cx="1728192" cy="36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2411760" y="2564904"/>
            <a:ext cx="720080" cy="36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827584" y="2132856"/>
            <a:ext cx="2160240" cy="36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1547664" y="1628800"/>
            <a:ext cx="504056" cy="4320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8820472" cy="1143000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Vyhledejte přísudek slovesný jednoduchý: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Zítra jdu na kontrolu k lékaři.</a:t>
            </a:r>
          </a:p>
          <a:p>
            <a:r>
              <a:rPr lang="cs-CZ" dirty="0"/>
              <a:t>Budu pracovat na zahradě.</a:t>
            </a:r>
          </a:p>
          <a:p>
            <a:r>
              <a:rPr lang="cs-CZ" dirty="0"/>
              <a:t>Proč se mě bojíš?</a:t>
            </a:r>
          </a:p>
          <a:p>
            <a:r>
              <a:rPr lang="cs-CZ" dirty="0"/>
              <a:t>Litoval jsem seznámení s tebou.</a:t>
            </a:r>
          </a:p>
          <a:p>
            <a:r>
              <a:rPr lang="cs-CZ" dirty="0"/>
              <a:t>Co si o tom myslíš?</a:t>
            </a:r>
          </a:p>
          <a:p>
            <a:r>
              <a:rPr lang="cs-CZ" dirty="0"/>
              <a:t>Kéž bych bydlela u moře.</a:t>
            </a:r>
          </a:p>
          <a:p>
            <a:r>
              <a:rPr lang="cs-CZ" dirty="0"/>
              <a:t>Chytil jsem dravou štiku.</a:t>
            </a:r>
          </a:p>
          <a:p>
            <a:r>
              <a:rPr lang="cs-CZ" dirty="0"/>
              <a:t>Ještě by mě utopili.</a:t>
            </a:r>
          </a:p>
          <a:p>
            <a:r>
              <a:rPr lang="cs-CZ" dirty="0"/>
              <a:t>Ve škole jsme četli pověst o kněžně Libuši.</a:t>
            </a:r>
          </a:p>
          <a:p>
            <a:r>
              <a:rPr lang="cs-CZ" dirty="0"/>
              <a:t>Nebuď líný.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 animBg="1"/>
      <p:bldP spid="15" grpId="0" animBg="1"/>
      <p:bldP spid="13" grpId="0" animBg="1"/>
      <p:bldP spid="14" grpId="0" animBg="1"/>
      <p:bldP spid="12" grpId="0" animBg="1"/>
      <p:bldP spid="11" grpId="0" animBg="1"/>
      <p:bldP spid="9" grpId="0" animBg="1"/>
      <p:bldP spid="10" grpId="0" animBg="1"/>
      <p:bldP spid="8" grpId="0" animBg="1"/>
      <p:bldP spid="7" grpId="0" animBg="1"/>
      <p:bldP spid="5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cs-CZ" dirty="0"/>
              <a:t>Přísudek slovesný složený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604448" cy="52578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sz="2600" dirty="0"/>
              <a:t>skládá se ze 2 sloves: z určitého tvaru způsobového nebo fázového slovesa a infinitivu</a:t>
            </a:r>
          </a:p>
          <a:p>
            <a:pPr>
              <a:buNone/>
            </a:pPr>
            <a:r>
              <a:rPr lang="cs-CZ" sz="2600" b="1" dirty="0"/>
              <a:t>	Způsobová slovesa:	Fázová slovesa:</a:t>
            </a:r>
            <a:endParaRPr lang="cs-CZ" sz="2600" dirty="0"/>
          </a:p>
          <a:p>
            <a:pPr lvl="1">
              <a:buNone/>
            </a:pPr>
            <a:r>
              <a:rPr lang="cs-CZ" sz="2300" dirty="0"/>
              <a:t>MUSET			ZAČÍT</a:t>
            </a:r>
          </a:p>
          <a:p>
            <a:pPr>
              <a:buNone/>
            </a:pPr>
            <a:r>
              <a:rPr lang="cs-CZ" sz="2600" dirty="0"/>
              <a:t>	CHTÍT			PŘESTAT</a:t>
            </a:r>
          </a:p>
          <a:p>
            <a:pPr>
              <a:buNone/>
            </a:pPr>
            <a:r>
              <a:rPr lang="cs-CZ" sz="2600" dirty="0"/>
              <a:t>	SMĚT			ZŮSTAT		</a:t>
            </a:r>
          </a:p>
          <a:p>
            <a:pPr>
              <a:buNone/>
            </a:pPr>
            <a:r>
              <a:rPr lang="cs-CZ" sz="2600" dirty="0"/>
              <a:t>	MOCI</a:t>
            </a:r>
          </a:p>
          <a:p>
            <a:pPr>
              <a:buNone/>
            </a:pPr>
            <a:r>
              <a:rPr lang="cs-CZ" sz="2600" dirty="0"/>
              <a:t>	UMĚT</a:t>
            </a:r>
          </a:p>
          <a:p>
            <a:pPr>
              <a:buNone/>
            </a:pPr>
            <a:r>
              <a:rPr lang="cs-CZ" sz="2600" dirty="0"/>
              <a:t>	MÍT</a:t>
            </a:r>
          </a:p>
          <a:p>
            <a:pPr>
              <a:buNone/>
            </a:pPr>
            <a:r>
              <a:rPr lang="cs-CZ" sz="2600" dirty="0"/>
              <a:t>			</a:t>
            </a:r>
            <a:r>
              <a:rPr lang="cs-CZ" sz="2600" b="1" dirty="0"/>
              <a:t>	+ INFINITIV</a:t>
            </a:r>
          </a:p>
          <a:p>
            <a:pPr>
              <a:buNone/>
            </a:pPr>
            <a:endParaRPr lang="cs-CZ" dirty="0"/>
          </a:p>
          <a:p>
            <a:r>
              <a:rPr lang="cs-CZ" i="1" dirty="0"/>
              <a:t>Petr umí zpívat. Po škole jsem se musel vrátit.</a:t>
            </a:r>
          </a:p>
          <a:p>
            <a:r>
              <a:rPr lang="cs-CZ" i="1" dirty="0"/>
              <a:t>Začínám studovat na vysoké škole.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755576" y="4869160"/>
            <a:ext cx="936104" cy="4320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3347864" y="4869160"/>
            <a:ext cx="1368152" cy="4320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3563888" y="4221088"/>
            <a:ext cx="1080120" cy="4320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755576" y="4221088"/>
            <a:ext cx="1152128" cy="4320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827584" y="3573016"/>
            <a:ext cx="1296144" cy="4320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3131840" y="2996952"/>
            <a:ext cx="1008112" cy="4320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827584" y="2996952"/>
            <a:ext cx="1152128" cy="4320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691680" y="2348880"/>
            <a:ext cx="1656184" cy="4320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827584" y="1700808"/>
            <a:ext cx="2520280" cy="4320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08912" cy="1143000"/>
          </a:xfrm>
        </p:spPr>
        <p:txBody>
          <a:bodyPr/>
          <a:lstStyle/>
          <a:p>
            <a:pPr algn="ctr"/>
            <a:r>
              <a:rPr lang="cs-CZ" dirty="0"/>
              <a:t>Vyhledejte přísudek slovesný složený: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/>
              <a:t>Chtěl by studovat vysokou školu.</a:t>
            </a:r>
          </a:p>
          <a:p>
            <a:pPr>
              <a:lnSpc>
                <a:spcPct val="150000"/>
              </a:lnSpc>
            </a:pPr>
            <a:r>
              <a:rPr lang="cs-CZ" dirty="0"/>
              <a:t>Pavel musí zůstat doma.</a:t>
            </a:r>
          </a:p>
          <a:p>
            <a:pPr>
              <a:lnSpc>
                <a:spcPct val="150000"/>
              </a:lnSpc>
            </a:pPr>
            <a:r>
              <a:rPr lang="cs-CZ" dirty="0"/>
              <a:t>Nesmím s tebou mluvit.</a:t>
            </a:r>
          </a:p>
          <a:p>
            <a:pPr>
              <a:lnSpc>
                <a:spcPct val="150000"/>
              </a:lnSpc>
            </a:pPr>
            <a:r>
              <a:rPr lang="cs-CZ" dirty="0"/>
              <a:t>Můžeš jít dnes ven?</a:t>
            </a:r>
          </a:p>
          <a:p>
            <a:pPr>
              <a:lnSpc>
                <a:spcPct val="150000"/>
              </a:lnSpc>
            </a:pPr>
            <a:r>
              <a:rPr lang="cs-CZ" dirty="0"/>
              <a:t>Přestaň už konečně zlobit.</a:t>
            </a:r>
          </a:p>
          <a:p>
            <a:pPr>
              <a:lnSpc>
                <a:spcPct val="150000"/>
              </a:lnSpc>
            </a:pPr>
            <a:r>
              <a:rPr lang="cs-CZ" dirty="0"/>
              <a:t>Musíš to neustále opakovat?</a:t>
            </a:r>
          </a:p>
          <a:p>
            <a:pPr>
              <a:lnSpc>
                <a:spcPct val="150000"/>
              </a:lnSpc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0" grpId="0" animBg="1"/>
      <p:bldP spid="9" grpId="0" animBg="1"/>
      <p:bldP spid="8" grpId="0" animBg="1"/>
      <p:bldP spid="7" grpId="0" animBg="1"/>
      <p:bldP spid="6" grpId="0" animBg="1"/>
      <p:bldP spid="5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/>
          <p:nvPr/>
        </p:nvSpPr>
        <p:spPr>
          <a:xfrm>
            <a:off x="323528" y="5229200"/>
            <a:ext cx="1728192" cy="3600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1547664" y="4797152"/>
            <a:ext cx="936104" cy="3600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323528" y="4293096"/>
            <a:ext cx="2448272" cy="3600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3131840" y="3861048"/>
            <a:ext cx="864096" cy="3600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323528" y="3861048"/>
            <a:ext cx="1152128" cy="3600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323528" y="3429000"/>
            <a:ext cx="720080" cy="3600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2267744" y="2996952"/>
            <a:ext cx="1368152" cy="3600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3059832" y="2564904"/>
            <a:ext cx="1368152" cy="3600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323528" y="2564904"/>
            <a:ext cx="1512168" cy="3600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395536" y="2060848"/>
            <a:ext cx="1944216" cy="3600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2051720" y="1628800"/>
            <a:ext cx="3024336" cy="3600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Vyhledejte přísudek u určete jeho druh: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5292080" cy="4572000"/>
          </a:xfrm>
        </p:spPr>
        <p:txBody>
          <a:bodyPr>
            <a:normAutofit/>
          </a:bodyPr>
          <a:lstStyle/>
          <a:p>
            <a:r>
              <a:rPr lang="cs-CZ" dirty="0"/>
              <a:t>Včera večer jsem nemohla usnout.</a:t>
            </a:r>
          </a:p>
          <a:p>
            <a:r>
              <a:rPr lang="cs-CZ" dirty="0"/>
              <a:t>Vykročili jsme správným směrem.</a:t>
            </a:r>
          </a:p>
          <a:p>
            <a:r>
              <a:rPr lang="cs-CZ" dirty="0"/>
              <a:t>Mělo by se to úplně rozpustit.</a:t>
            </a:r>
          </a:p>
          <a:p>
            <a:r>
              <a:rPr lang="cs-CZ" dirty="0"/>
              <a:t>Velmi mi tam chutnalo.</a:t>
            </a:r>
          </a:p>
          <a:p>
            <a:r>
              <a:rPr lang="cs-CZ" dirty="0"/>
              <a:t>Stačí pouze zavolat.</a:t>
            </a:r>
          </a:p>
          <a:p>
            <a:r>
              <a:rPr lang="cs-CZ" dirty="0"/>
              <a:t>Přestaň už konečně kouřit.</a:t>
            </a:r>
          </a:p>
          <a:p>
            <a:r>
              <a:rPr lang="cs-CZ" dirty="0"/>
              <a:t>Začala jsem cvičit aerobic.</a:t>
            </a:r>
          </a:p>
          <a:p>
            <a:r>
              <a:rPr lang="cs-CZ" dirty="0"/>
              <a:t>Vichřice kvílela ve větvích.</a:t>
            </a:r>
          </a:p>
          <a:p>
            <a:r>
              <a:rPr lang="cs-CZ" dirty="0"/>
              <a:t>Budu si číst ten nový román.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5148064" y="1600200"/>
            <a:ext cx="3528392" cy="4572000"/>
          </a:xfrm>
        </p:spPr>
        <p:txBody>
          <a:bodyPr>
            <a:normAutofit/>
          </a:bodyPr>
          <a:lstStyle/>
          <a:p>
            <a:r>
              <a:rPr lang="cs-CZ" dirty="0"/>
              <a:t>slovesný složený</a:t>
            </a:r>
          </a:p>
          <a:p>
            <a:r>
              <a:rPr lang="cs-CZ" dirty="0"/>
              <a:t>slovesný jednoduchý</a:t>
            </a:r>
          </a:p>
          <a:p>
            <a:r>
              <a:rPr lang="cs-CZ" dirty="0"/>
              <a:t>slovesný složený</a:t>
            </a:r>
          </a:p>
          <a:p>
            <a:r>
              <a:rPr lang="cs-CZ" dirty="0"/>
              <a:t>slovesný jednoduchý</a:t>
            </a:r>
          </a:p>
          <a:p>
            <a:r>
              <a:rPr lang="cs-CZ" dirty="0"/>
              <a:t>slovesný jednoduchý</a:t>
            </a:r>
          </a:p>
          <a:p>
            <a:r>
              <a:rPr lang="cs-CZ" dirty="0"/>
              <a:t>slovesný složený</a:t>
            </a:r>
          </a:p>
          <a:p>
            <a:r>
              <a:rPr lang="cs-CZ" dirty="0"/>
              <a:t>slovesný složený</a:t>
            </a:r>
          </a:p>
          <a:p>
            <a:r>
              <a:rPr lang="cs-CZ" dirty="0"/>
              <a:t>slovesný jednoduchý</a:t>
            </a:r>
          </a:p>
          <a:p>
            <a:r>
              <a:rPr lang="cs-CZ" dirty="0"/>
              <a:t>slovesný jednoduchý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8" grpId="0" animBg="1"/>
      <p:bldP spid="17" grpId="0" animBg="1"/>
      <p:bldP spid="16" grpId="0" animBg="1"/>
      <p:bldP spid="15" grpId="0" animBg="1"/>
      <p:bldP spid="14" grpId="0" animBg="1"/>
      <p:bldP spid="13" grpId="0" animBg="1"/>
      <p:bldP spid="12" grpId="0" animBg="1"/>
      <p:bldP spid="11" grpId="0" animBg="1"/>
      <p:bldP spid="10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80</TotalTime>
  <Words>420</Words>
  <Application>Microsoft Office PowerPoint</Application>
  <PresentationFormat>Předvádění na obrazovce (4:3)</PresentationFormat>
  <Paragraphs>86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Century Schoolbook</vt:lpstr>
      <vt:lpstr>Wingdings</vt:lpstr>
      <vt:lpstr>Wingdings 2</vt:lpstr>
      <vt:lpstr>Arkýř</vt:lpstr>
      <vt:lpstr>Přísudek  slovesný jednoduchý a slovesný složený</vt:lpstr>
      <vt:lpstr>Určete druhy vět podle postoje mluvčího. U tázacích vět určete, zda se jedná o otázku  doplňovací nebo zjišťovací.</vt:lpstr>
      <vt:lpstr>Přísudek</vt:lpstr>
      <vt:lpstr>PŘÍSUDEK SLOVESNÝ JEDNODUCHÝ</vt:lpstr>
      <vt:lpstr>Vyhledejte přísudek slovesný jednoduchý: </vt:lpstr>
      <vt:lpstr>Přísudek slovesný složený </vt:lpstr>
      <vt:lpstr>Vyhledejte přísudek slovesný složený:</vt:lpstr>
      <vt:lpstr>Vyhledejte přísudek u určete jeho druh: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Přísudek  slovesný jednoduchý a slovesný složený</dc:title>
  <dc:creator>Martina</dc:creator>
  <cp:lastModifiedBy>Michal Jílek</cp:lastModifiedBy>
  <cp:revision>13</cp:revision>
  <dcterms:created xsi:type="dcterms:W3CDTF">2010-09-08T01:07:47Z</dcterms:created>
  <dcterms:modified xsi:type="dcterms:W3CDTF">2020-03-20T14:19:39Z</dcterms:modified>
</cp:coreProperties>
</file>