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7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6" r:id="rId7"/>
    <p:sldId id="262" r:id="rId8"/>
    <p:sldId id="263" r:id="rId9"/>
    <p:sldId id="264" r:id="rId10"/>
    <p:sldId id="268" r:id="rId11"/>
    <p:sldId id="269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332" autoAdjust="0"/>
  </p:normalViewPr>
  <p:slideViewPr>
    <p:cSldViewPr snapToGrid="0">
      <p:cViewPr varScale="1">
        <p:scale>
          <a:sx n="84" d="100"/>
          <a:sy n="84" d="100"/>
        </p:scale>
        <p:origin x="1382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F7FEEB-568F-4E1B-BB9C-F8744B7260C9}" type="datetimeFigureOut">
              <a:rPr lang="cs-CZ" smtClean="0"/>
              <a:t>23.03.2020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E0DF89-5642-4609-8B45-CFE0C3DEFF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7373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EE4E8E7-F611-40BA-9599-9DE9B3D7257F}" type="slidenum">
              <a:rPr lang="cs-CZ" altLang="cs-CZ" smtClean="0"/>
              <a:pPr>
                <a:spcBef>
                  <a:spcPct val="0"/>
                </a:spcBef>
              </a:pPr>
              <a:t>3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468775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0DF89-5642-4609-8B45-CFE0C3DEFF8C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62887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0DF89-5642-4609-8B45-CFE0C3DEFF8C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46032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0DF89-5642-4609-8B45-CFE0C3DEFF8C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5828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0DF89-5642-4609-8B45-CFE0C3DEFF8C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73707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dirty="0" smtClean="0"/>
              <a:t>Řešení</a:t>
            </a:r>
          </a:p>
          <a:p>
            <a:r>
              <a:rPr lang="cs-CZ" altLang="cs-CZ" dirty="0" smtClean="0"/>
              <a:t>Nejmenší dílek 1 ml, odchylka měření 0,5 ml</a:t>
            </a:r>
          </a:p>
          <a:p>
            <a:r>
              <a:rPr lang="cs-CZ" altLang="cs-CZ" dirty="0" smtClean="0"/>
              <a:t>Nejmenší dílek 2 ml, odchylka měření 1 ml</a:t>
            </a:r>
          </a:p>
          <a:p>
            <a:r>
              <a:rPr lang="cs-CZ" altLang="cs-CZ" dirty="0" smtClean="0"/>
              <a:t>Nejmenší dílek 5 ml, odchylka měření 2,5 ml</a:t>
            </a:r>
          </a:p>
          <a:p>
            <a:r>
              <a:rPr lang="cs-CZ" altLang="cs-CZ" dirty="0" smtClean="0"/>
              <a:t>Nejmenší dílek 10 ml, odchylka měření 5 ml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0DF89-5642-4609-8B45-CFE0C3DEFF8C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2250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089212"/>
          </a:xfrm>
          <a:effectLst/>
        </p:spPr>
        <p:txBody>
          <a:bodyPr anchor="ctr">
            <a:normAutofit/>
          </a:bodyPr>
          <a:lstStyle>
            <a:lvl1pPr>
              <a:defRPr sz="4000" b="1" cap="none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253396"/>
            <a:ext cx="7989752" cy="590321"/>
          </a:xfrm>
        </p:spPr>
        <p:txBody>
          <a:bodyPr anchor="ctr">
            <a:normAutofit/>
          </a:bodyPr>
          <a:lstStyle>
            <a:lvl1pPr marL="0" indent="0" algn="l">
              <a:buNone/>
              <a:defRPr sz="2200" b="0" i="1" cap="none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C5C385-3D42-400B-8017-51FC432B9BA3}" type="datetimeFigureOut">
              <a:rPr lang="cs-CZ" smtClean="0"/>
              <a:t>23.03.2020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A269157-9CD2-4E06-8E35-31F72034B0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210287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5C385-3D42-400B-8017-51FC432B9BA3}" type="datetimeFigureOut">
              <a:rPr lang="cs-CZ" smtClean="0"/>
              <a:t>23.03.2020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9157-9CD2-4E06-8E35-31F72034B0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044285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C5C385-3D42-400B-8017-51FC432B9BA3}" type="datetimeFigureOut">
              <a:rPr lang="cs-CZ" smtClean="0"/>
              <a:t>23.03.2020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A269157-9CD2-4E06-8E35-31F72034B0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881499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9525" y="-19050"/>
            <a:ext cx="9144000" cy="147638"/>
            <a:chOff x="0" y="3268345"/>
            <a:chExt cx="9144000" cy="146304"/>
          </a:xfrm>
        </p:grpSpPr>
        <p:sp>
          <p:nvSpPr>
            <p:cNvPr id="6" name="Rectangle 16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17"/>
            <p:cNvSpPr/>
            <p:nvPr userDrawn="1"/>
          </p:nvSpPr>
          <p:spPr>
            <a:xfrm>
              <a:off x="5495925" y="3268345"/>
              <a:ext cx="1096963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Rectangle 18"/>
            <p:cNvSpPr/>
            <p:nvPr userDrawn="1"/>
          </p:nvSpPr>
          <p:spPr>
            <a:xfrm>
              <a:off x="6592888" y="3268345"/>
              <a:ext cx="1096962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Rectangle 19"/>
            <p:cNvSpPr/>
            <p:nvPr userDrawn="1"/>
          </p:nvSpPr>
          <p:spPr>
            <a:xfrm>
              <a:off x="7689850" y="3268345"/>
              <a:ext cx="1096963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1801368" y="685800"/>
            <a:ext cx="5495544" cy="3886200"/>
          </a:xfrm>
          <a:solidFill>
            <a:schemeClr val="accent1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/>
          </a:scene3d>
          <a:sp3d contourW="12700" prstMaterial="softEdge">
            <a:bevelT prst="cross"/>
            <a:contourClr>
              <a:srgbClr val="FFFFFF"/>
            </a:contourClr>
          </a:sp3d>
        </p:spPr>
        <p:txBody>
          <a:bodyPr rtlCol="0">
            <a:normAutofit/>
          </a:bodyPr>
          <a:lstStyle/>
          <a:p>
            <a:pPr lvl="0"/>
            <a:r>
              <a:rPr lang="cs-CZ" noProof="0" smtClean="0"/>
              <a:t>Kliknutím na ikonu přidáte obrázek.</a:t>
            </a:r>
            <a:endParaRPr lang="en-US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75700-E121-4024-848F-89251DA82690}" type="datetimeFigureOut">
              <a:rPr lang="cs-CZ"/>
              <a:pPr>
                <a:defRPr/>
              </a:pPr>
              <a:t>23.03.2020</a:t>
            </a:fld>
            <a:endParaRPr lang="cs-CZ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D519CC87-D118-439D-AAAD-126201F88F4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32333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1" cap="non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5C385-3D42-400B-8017-51FC432B9BA3}" type="datetimeFigureOut">
              <a:rPr lang="cs-CZ" smtClean="0"/>
              <a:t>23.03.2020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9157-9CD2-4E06-8E35-31F72034B0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058641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946923"/>
            <a:ext cx="7989751" cy="1504844"/>
          </a:xfrm>
        </p:spPr>
        <p:txBody>
          <a:bodyPr anchor="ctr">
            <a:normAutofit/>
          </a:bodyPr>
          <a:lstStyle>
            <a:lvl1pPr algn="l">
              <a:defRPr sz="36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451767"/>
            <a:ext cx="7989751" cy="600556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i="1" cap="none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C5C385-3D42-400B-8017-51FC432B9BA3}" type="datetimeFigureOut">
              <a:rPr lang="cs-CZ" smtClean="0"/>
              <a:t>23.03.2020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A269157-9CD2-4E06-8E35-31F72034B0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44925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1" cap="non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>
            <a:lvl1pPr>
              <a:defRPr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>
            <a:lvl1pPr>
              <a:defRPr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5C385-3D42-400B-8017-51FC432B9BA3}" type="datetimeFigureOut">
              <a:rPr lang="cs-CZ" smtClean="0"/>
              <a:t>23.03.2020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9157-9CD2-4E06-8E35-31F72034B0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978693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659670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4000" b="1" cap="non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>
            <a:lvl1pPr>
              <a:defRPr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lang="cs-CZ" sz="2400" b="1" kern="1200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>
            <a:lvl1pPr>
              <a:defRPr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5C385-3D42-400B-8017-51FC432B9BA3}" type="datetimeFigureOut">
              <a:rPr lang="cs-CZ" smtClean="0"/>
              <a:t>23.03.2020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9157-9CD2-4E06-8E35-31F72034B0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713992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lang="en-US" sz="4000" b="1" kern="1200" cap="none" dirty="0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5C385-3D42-400B-8017-51FC432B9BA3}" type="datetimeFigureOut">
              <a:rPr lang="cs-CZ" smtClean="0"/>
              <a:t>23.03.2020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9157-9CD2-4E06-8E35-31F72034B0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382838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5C385-3D42-400B-8017-51FC432B9BA3}" type="datetimeFigureOut">
              <a:rPr lang="cs-CZ" smtClean="0"/>
              <a:t>23.03.2020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9157-9CD2-4E06-8E35-31F72034B0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7930060"/>
      </p:ext>
    </p:extLst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t">
            <a:normAutofit/>
          </a:bodyPr>
          <a:lstStyle>
            <a:lvl1pPr marL="358775" marR="0" indent="-3587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63A537"/>
              </a:buClr>
              <a:buSzPct val="80000"/>
              <a:buFont typeface="Wingdings 2" charset="2"/>
              <a:buChar char=""/>
              <a:tabLst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717550" marR="0" indent="-3587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63A537"/>
              </a:buClr>
              <a:buSzPct val="80000"/>
              <a:buFont typeface="Wingdings" panose="05000000000000000000" pitchFamily="2" charset="2"/>
              <a:buChar char="q"/>
              <a:tabLst/>
              <a:defRPr sz="1800">
                <a:solidFill>
                  <a:schemeClr val="tx2">
                    <a:lumMod val="50000"/>
                  </a:schemeClr>
                </a:solidFill>
              </a:defRPr>
            </a:lvl2pPr>
            <a:lvl3pPr marL="900000" marR="0" indent="-2700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63A537"/>
              </a:buClr>
              <a:buSzPct val="92000"/>
              <a:buFont typeface="Wingdings" panose="05000000000000000000" pitchFamily="2" charset="2"/>
              <a:buChar char="Ø"/>
              <a:tabLst/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1242000" marR="0" indent="-2340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63A537"/>
              </a:buClr>
              <a:buSzPct val="92000"/>
              <a:buFont typeface="Wingdings" panose="05000000000000000000" pitchFamily="2" charset="2"/>
              <a:buChar char="Ø"/>
              <a:tabLst/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1602000" marR="0" indent="-2340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63A537"/>
              </a:buClr>
              <a:buSzPct val="92000"/>
              <a:buFont typeface="Wingdings" panose="05000000000000000000" pitchFamily="2" charset="2"/>
              <a:buChar char="Ø"/>
              <a:tabLst/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marL="358775" marR="0" lvl="0" indent="-3587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63A537"/>
              </a:buClr>
              <a:buSzPct val="80000"/>
              <a:buFont typeface="Wingdings 2" charset="2"/>
              <a:buChar char=""/>
              <a:tabLst/>
              <a:defRPr/>
            </a:pPr>
            <a:r>
              <a:rPr kumimoji="0" lang="cs-CZ" sz="2800" b="0" i="0" u="none" strike="noStrike" kern="1200" cap="none" spc="0" normalizeH="0" baseline="0" noProof="0" smtClean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Upravte styly předlohy textu.</a:t>
            </a:r>
          </a:p>
          <a:p>
            <a:pPr marL="358775" marR="0" lvl="1" indent="-3587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63A537"/>
              </a:buClr>
              <a:buSzPct val="80000"/>
              <a:buFont typeface="Wingdings 2" charset="2"/>
              <a:buChar char=""/>
              <a:tabLst/>
              <a:defRPr/>
            </a:pPr>
            <a:r>
              <a:rPr kumimoji="0" lang="cs-CZ" sz="2800" b="0" i="0" u="none" strike="noStrike" kern="1200" cap="none" spc="0" normalizeH="0" baseline="0" noProof="0" smtClean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Druhá úroveň</a:t>
            </a:r>
          </a:p>
          <a:p>
            <a:pPr marL="358775" marR="0" lvl="2" indent="-3587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63A537"/>
              </a:buClr>
              <a:buSzPct val="80000"/>
              <a:buFont typeface="Wingdings 2" charset="2"/>
              <a:buChar char=""/>
              <a:tabLst/>
              <a:defRPr/>
            </a:pPr>
            <a:r>
              <a:rPr kumimoji="0" lang="cs-CZ" sz="2800" b="0" i="0" u="none" strike="noStrike" kern="1200" cap="none" spc="0" normalizeH="0" baseline="0" noProof="0" smtClean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Třetí úroveň</a:t>
            </a:r>
          </a:p>
          <a:p>
            <a:pPr marL="358775" marR="0" lvl="3" indent="-3587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63A537"/>
              </a:buClr>
              <a:buSzPct val="80000"/>
              <a:buFont typeface="Wingdings 2" charset="2"/>
              <a:buChar char=""/>
              <a:tabLst/>
              <a:defRPr/>
            </a:pPr>
            <a:r>
              <a:rPr kumimoji="0" lang="cs-CZ" sz="2800" b="0" i="0" u="none" strike="noStrike" kern="1200" cap="none" spc="0" normalizeH="0" baseline="0" noProof="0" smtClean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Čtvrtá úroveň</a:t>
            </a:r>
          </a:p>
          <a:p>
            <a:pPr marL="358775" marR="0" lvl="4" indent="-3587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63A537"/>
              </a:buClr>
              <a:buSzPct val="80000"/>
              <a:buFont typeface="Wingdings 2" charset="2"/>
              <a:buChar char=""/>
              <a:tabLst/>
              <a:defRPr/>
            </a:pPr>
            <a:r>
              <a:rPr kumimoji="0" lang="cs-CZ" sz="2800" b="0" i="0" u="none" strike="noStrike" kern="1200" cap="none" spc="0" normalizeH="0" baseline="0" noProof="0" smtClean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Pátá úroveň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C5C385-3D42-400B-8017-51FC432B9BA3}" type="datetimeFigureOut">
              <a:rPr lang="cs-CZ" smtClean="0"/>
              <a:t>23.03.2020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A269157-9CD2-4E06-8E35-31F72034B0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202474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5C385-3D42-400B-8017-51FC432B9BA3}" type="datetimeFigureOut">
              <a:rPr lang="cs-CZ" smtClean="0"/>
              <a:t>23.03.2020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9157-9CD2-4E06-8E35-31F72034B0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7483237"/>
      </p:ext>
    </p:extLst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DC5C385-3D42-400B-8017-51FC432B9BA3}" type="datetimeFigureOut">
              <a:rPr lang="cs-CZ" smtClean="0"/>
              <a:t>23.03.2020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A269157-9CD2-4E06-8E35-31F72034B0B5}" type="slidenum">
              <a:rPr lang="cs-CZ" smtClean="0"/>
              <a:t>‹#›</a:t>
            </a:fld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44807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  <p:sldLayoutId id="2147483919" r:id="rId12"/>
  </p:sldLayoutIdLst>
  <p:transition spd="slow">
    <p:push/>
  </p:transition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58775" indent="-358775" algn="l" defTabSz="457200" rtl="0" eaLnBrk="1" latinLnBrk="0" hangingPunct="1">
        <a:spcBef>
          <a:spcPts val="0"/>
        </a:spcBef>
        <a:spcAft>
          <a:spcPts val="600"/>
        </a:spcAft>
        <a:buClr>
          <a:schemeClr val="accent2"/>
        </a:buClr>
        <a:buSzPct val="80000"/>
        <a:buFont typeface="Wingdings 2" charset="2"/>
        <a:buChar char="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17550" indent="-358775" algn="l" defTabSz="457200" rtl="0" eaLnBrk="1" latinLnBrk="0" hangingPunct="1">
        <a:spcBef>
          <a:spcPts val="0"/>
        </a:spcBef>
        <a:spcAft>
          <a:spcPts val="600"/>
        </a:spcAft>
        <a:buClr>
          <a:schemeClr val="accent2"/>
        </a:buClr>
        <a:buSzPct val="80000"/>
        <a:buFont typeface="Wingdings" panose="05000000000000000000" pitchFamily="2" charset="2"/>
        <a:buChar char="q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" panose="05000000000000000000" pitchFamily="2" charset="2"/>
        <a:buChar char="Ø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" panose="05000000000000000000" pitchFamily="2" charset="2"/>
        <a:buChar char="Ø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" panose="05000000000000000000" pitchFamily="2" charset="2"/>
        <a:buChar char="Ø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/>
              <a:t>Měření objemu kapalin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Odměrný válec</a:t>
            </a:r>
          </a:p>
        </p:txBody>
      </p:sp>
    </p:spTree>
    <p:extLst>
      <p:ext uri="{BB962C8B-B14F-4D97-AF65-F5344CB8AC3E}">
        <p14:creationId xmlns:p14="http://schemas.microsoft.com/office/powerpoint/2010/main" val="46696456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Urči velikost nejmenšího dílku</a:t>
            </a:r>
          </a:p>
        </p:txBody>
      </p:sp>
      <p:sp>
        <p:nvSpPr>
          <p:cNvPr id="10" name="Zástupný symbol pro obsah 9"/>
          <p:cNvSpPr>
            <a:spLocks noGrp="1"/>
          </p:cNvSpPr>
          <p:nvPr>
            <p:ph idx="1"/>
          </p:nvPr>
        </p:nvSpPr>
        <p:spPr>
          <a:xfrm>
            <a:off x="581192" y="1883665"/>
            <a:ext cx="7989752" cy="3975134"/>
          </a:xfrm>
        </p:spPr>
        <p:txBody>
          <a:bodyPr/>
          <a:lstStyle/>
          <a:p>
            <a:r>
              <a:rPr lang="cs-CZ" dirty="0">
                <a:solidFill>
                  <a:schemeClr val="tx2">
                    <a:lumMod val="50000"/>
                  </a:schemeClr>
                </a:solidFill>
              </a:rPr>
              <a:t>Kolik mililitrů znázorňuje jeden dílek?</a:t>
            </a:r>
          </a:p>
        </p:txBody>
      </p:sp>
      <p:pic>
        <p:nvPicPr>
          <p:cNvPr id="20" name="Picture 14" descr="sejmout0038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4530" y="2496312"/>
            <a:ext cx="1720282" cy="4203446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8" descr="sejmout003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62" b="2596"/>
          <a:stretch>
            <a:fillRect/>
          </a:stretch>
        </p:blipFill>
        <p:spPr>
          <a:xfrm>
            <a:off x="581192" y="2496312"/>
            <a:ext cx="1720281" cy="4203446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2" name="Picture 10" descr="sejmout0036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81" b="2480"/>
          <a:stretch>
            <a:fillRect/>
          </a:stretch>
        </p:blipFill>
        <p:spPr>
          <a:xfrm>
            <a:off x="2705457" y="2496312"/>
            <a:ext cx="1721661" cy="4203446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3" name="Picture 12" descr="sejmout0037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4" b="1910"/>
          <a:stretch>
            <a:fillRect/>
          </a:stretch>
        </p:blipFill>
        <p:spPr bwMode="auto">
          <a:xfrm>
            <a:off x="4829532" y="2496312"/>
            <a:ext cx="1721661" cy="4203446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Obdélník 23"/>
          <p:cNvSpPr/>
          <p:nvPr/>
        </p:nvSpPr>
        <p:spPr>
          <a:xfrm>
            <a:off x="6590063" y="687474"/>
            <a:ext cx="18991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altLang="cs-CZ" sz="2400" b="1" baseline="30000" dirty="0">
                <a:solidFill>
                  <a:schemeClr val="bg1"/>
                </a:solidFill>
              </a:rPr>
              <a:t>* </a:t>
            </a:r>
            <a:r>
              <a:rPr lang="cs-CZ" altLang="cs-CZ" sz="2400" b="1" i="1" u="sng" dirty="0" smtClean="0">
                <a:solidFill>
                  <a:schemeClr val="bg1"/>
                </a:solidFill>
              </a:rPr>
              <a:t>Dobrovolné</a:t>
            </a:r>
            <a:endParaRPr lang="cs-CZ" altLang="cs-CZ" sz="2400" b="1" i="1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55967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altLang="cs-CZ" dirty="0" smtClean="0"/>
              <a:t>Urči množství kapaliny</a:t>
            </a:r>
            <a:endParaRPr lang="cs-CZ" altLang="cs-CZ" baseline="30000" dirty="0" smtClean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581192" y="2073349"/>
            <a:ext cx="7989752" cy="3785449"/>
          </a:xfrm>
        </p:spPr>
        <p:txBody>
          <a:bodyPr/>
          <a:lstStyle/>
          <a:p>
            <a:r>
              <a:rPr lang="cs-CZ" altLang="cs-CZ" dirty="0" smtClean="0">
                <a:solidFill>
                  <a:schemeClr val="tx2">
                    <a:lumMod val="50000"/>
                  </a:schemeClr>
                </a:solidFill>
              </a:rPr>
              <a:t>Kolik kapaliny je v následujících odměrných válcích?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462" y="2722914"/>
            <a:ext cx="5022411" cy="3817033"/>
          </a:xfrm>
          <a:prstGeom prst="rect">
            <a:avLst/>
          </a:prstGeom>
        </p:spPr>
      </p:pic>
      <p:sp>
        <p:nvSpPr>
          <p:cNvPr id="8" name="Obdélník 7"/>
          <p:cNvSpPr/>
          <p:nvPr/>
        </p:nvSpPr>
        <p:spPr>
          <a:xfrm>
            <a:off x="6590063" y="687474"/>
            <a:ext cx="18991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altLang="cs-CZ" sz="2400" b="1" baseline="30000" dirty="0">
                <a:solidFill>
                  <a:schemeClr val="bg1"/>
                </a:solidFill>
              </a:rPr>
              <a:t>* </a:t>
            </a:r>
            <a:r>
              <a:rPr lang="cs-CZ" altLang="cs-CZ" sz="2400" b="1" i="1" u="sng" dirty="0" smtClean="0">
                <a:solidFill>
                  <a:schemeClr val="bg1"/>
                </a:solidFill>
              </a:rPr>
              <a:t>Dobrovolné</a:t>
            </a:r>
            <a:endParaRPr lang="cs-CZ" altLang="cs-CZ" sz="2400" b="1" i="1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896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033" y="2670047"/>
            <a:ext cx="3370911" cy="3801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Měření objemu kapalin</a:t>
            </a:r>
            <a:endParaRPr lang="cs-CZ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581192" y="2228003"/>
            <a:ext cx="5581864" cy="3630795"/>
          </a:xfrm>
        </p:spPr>
        <p:txBody>
          <a:bodyPr/>
          <a:lstStyle/>
          <a:p>
            <a:r>
              <a:rPr lang="cs-CZ" altLang="cs-CZ" dirty="0" smtClean="0">
                <a:solidFill>
                  <a:schemeClr val="tx2">
                    <a:lumMod val="50000"/>
                  </a:schemeClr>
                </a:solidFill>
              </a:rPr>
              <a:t>měříme pomocí odměrných nádob</a:t>
            </a:r>
          </a:p>
          <a:p>
            <a:pPr lvl="1"/>
            <a:r>
              <a:rPr lang="cs-CZ" altLang="cs-CZ" dirty="0" smtClean="0">
                <a:solidFill>
                  <a:schemeClr val="tx2">
                    <a:lumMod val="50000"/>
                  </a:schemeClr>
                </a:solidFill>
              </a:rPr>
              <a:t>odměrné válce</a:t>
            </a:r>
          </a:p>
          <a:p>
            <a:pPr lvl="1"/>
            <a:r>
              <a:rPr lang="cs-CZ" altLang="cs-CZ" dirty="0" smtClean="0">
                <a:solidFill>
                  <a:schemeClr val="tx2">
                    <a:lumMod val="50000"/>
                  </a:schemeClr>
                </a:solidFill>
              </a:rPr>
              <a:t>kádinky</a:t>
            </a:r>
          </a:p>
          <a:p>
            <a:r>
              <a:rPr lang="cs-CZ" altLang="cs-CZ" dirty="0" smtClean="0">
                <a:solidFill>
                  <a:schemeClr val="tx2">
                    <a:lumMod val="50000"/>
                  </a:schemeClr>
                </a:solidFill>
              </a:rPr>
              <a:t>odměrné nádoby jsou určeny:</a:t>
            </a:r>
          </a:p>
          <a:p>
            <a:pPr lvl="1"/>
            <a:r>
              <a:rPr lang="cs-CZ" altLang="cs-CZ" dirty="0" smtClean="0">
                <a:solidFill>
                  <a:schemeClr val="tx2">
                    <a:lumMod val="50000"/>
                  </a:schemeClr>
                </a:solidFill>
              </a:rPr>
              <a:t>k odměření jediného objemu</a:t>
            </a:r>
          </a:p>
          <a:p>
            <a:pPr lvl="1"/>
            <a:r>
              <a:rPr lang="cs-CZ" altLang="cs-CZ" dirty="0" smtClean="0">
                <a:solidFill>
                  <a:schemeClr val="tx2">
                    <a:lumMod val="50000"/>
                  </a:schemeClr>
                </a:solidFill>
              </a:rPr>
              <a:t>nebo mají stupnici v různých objemových jednotkách</a:t>
            </a:r>
          </a:p>
        </p:txBody>
      </p:sp>
    </p:spTree>
    <p:extLst>
      <p:ext uri="{BB962C8B-B14F-4D97-AF65-F5344CB8AC3E}">
        <p14:creationId xmlns:p14="http://schemas.microsoft.com/office/powerpoint/2010/main" val="387026224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 měřením zjistíme…</a:t>
            </a:r>
            <a:endParaRPr lang="cs-CZ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581192" y="2228003"/>
            <a:ext cx="6523696" cy="4227661"/>
          </a:xfrm>
        </p:spPr>
        <p:txBody>
          <a:bodyPr>
            <a:normAutofit/>
          </a:bodyPr>
          <a:lstStyle/>
          <a:p>
            <a:r>
              <a:rPr lang="cs-CZ" altLang="cs-CZ" dirty="0" smtClean="0">
                <a:solidFill>
                  <a:schemeClr val="tx2">
                    <a:lumMod val="50000"/>
                  </a:schemeClr>
                </a:solidFill>
              </a:rPr>
              <a:t>v jakých jednotkách je stupnice</a:t>
            </a:r>
          </a:p>
          <a:p>
            <a:r>
              <a:rPr lang="cs-CZ" altLang="cs-CZ" dirty="0" smtClean="0">
                <a:solidFill>
                  <a:schemeClr val="tx2">
                    <a:lumMod val="50000"/>
                  </a:schemeClr>
                </a:solidFill>
              </a:rPr>
              <a:t>měřící rozsah stupnice </a:t>
            </a:r>
          </a:p>
          <a:p>
            <a:r>
              <a:rPr lang="cs-CZ" altLang="cs-CZ" dirty="0" smtClean="0">
                <a:solidFill>
                  <a:schemeClr val="tx2">
                    <a:lumMod val="50000"/>
                  </a:schemeClr>
                </a:solidFill>
              </a:rPr>
              <a:t>kolik jednotek odpovídá jednomu dílku stupnice</a:t>
            </a:r>
          </a:p>
          <a:p>
            <a:pPr lvl="1"/>
            <a:r>
              <a:rPr lang="cs-CZ" altLang="cs-CZ" dirty="0" smtClean="0">
                <a:solidFill>
                  <a:schemeClr val="tx2">
                    <a:lumMod val="50000"/>
                  </a:schemeClr>
                </a:solidFill>
              </a:rPr>
              <a:t>100 ml : 5 = 20 ml</a:t>
            </a:r>
          </a:p>
          <a:p>
            <a:pPr lvl="1"/>
            <a:r>
              <a:rPr lang="cs-CZ" altLang="cs-CZ" dirty="0" smtClean="0">
                <a:solidFill>
                  <a:schemeClr val="tx2">
                    <a:lumMod val="50000"/>
                  </a:schemeClr>
                </a:solidFill>
              </a:rPr>
              <a:t>nejmenší objem můžeme naměřit</a:t>
            </a:r>
          </a:p>
          <a:p>
            <a:pPr lvl="1"/>
            <a:r>
              <a:rPr lang="cs-CZ" altLang="cs-CZ" dirty="0" smtClean="0">
                <a:solidFill>
                  <a:schemeClr val="tx2">
                    <a:lumMod val="50000"/>
                  </a:schemeClr>
                </a:solidFill>
              </a:rPr>
              <a:t>největší objem můžeme naměřit</a:t>
            </a:r>
          </a:p>
          <a:p>
            <a:r>
              <a:rPr lang="cs-CZ" altLang="cs-CZ" dirty="0" smtClean="0">
                <a:solidFill>
                  <a:schemeClr val="tx2">
                    <a:lumMod val="50000"/>
                  </a:schemeClr>
                </a:solidFill>
              </a:rPr>
              <a:t>stanovíme odchylku měření (polovina nejmenšího dílku)</a:t>
            </a:r>
          </a:p>
        </p:txBody>
      </p:sp>
      <p:sp>
        <p:nvSpPr>
          <p:cNvPr id="512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15" name="Zástupný symbol pro obsah 2"/>
          <p:cNvSpPr txBox="1">
            <a:spLocks/>
          </p:cNvSpPr>
          <p:nvPr/>
        </p:nvSpPr>
        <p:spPr>
          <a:xfrm>
            <a:off x="5629086" y="4609315"/>
            <a:ext cx="1223962" cy="468312"/>
          </a:xfrm>
          <a:prstGeom prst="rect">
            <a:avLst/>
          </a:prstGeom>
        </p:spPr>
        <p:txBody>
          <a:bodyPr/>
          <a:lstStyle/>
          <a:p>
            <a:pPr marL="365760" indent="-256032" algn="ctr" eaLnBrk="1" fontAlgn="auto" hangingPunct="1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cs-CZ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20 ml</a:t>
            </a:r>
          </a:p>
        </p:txBody>
      </p:sp>
      <p:sp>
        <p:nvSpPr>
          <p:cNvPr id="17" name="Zástupný symbol pro obsah 2"/>
          <p:cNvSpPr txBox="1">
            <a:spLocks/>
          </p:cNvSpPr>
          <p:nvPr/>
        </p:nvSpPr>
        <p:spPr>
          <a:xfrm>
            <a:off x="5472621" y="5057870"/>
            <a:ext cx="1447800" cy="468313"/>
          </a:xfrm>
          <a:prstGeom prst="rect">
            <a:avLst/>
          </a:prstGeom>
        </p:spPr>
        <p:txBody>
          <a:bodyPr/>
          <a:lstStyle/>
          <a:p>
            <a:pPr marL="365760" indent="-256032" algn="ctr" eaLnBrk="1" fontAlgn="auto" hangingPunct="1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cs-CZ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500 ml</a:t>
            </a:r>
          </a:p>
        </p:txBody>
      </p:sp>
      <p:sp>
        <p:nvSpPr>
          <p:cNvPr id="18" name="Zástupný symbol pro obsah 2"/>
          <p:cNvSpPr txBox="1">
            <a:spLocks/>
          </p:cNvSpPr>
          <p:nvPr/>
        </p:nvSpPr>
        <p:spPr>
          <a:xfrm>
            <a:off x="4058287" y="5856023"/>
            <a:ext cx="1447800" cy="466725"/>
          </a:xfrm>
          <a:prstGeom prst="rect">
            <a:avLst/>
          </a:prstGeom>
        </p:spPr>
        <p:txBody>
          <a:bodyPr/>
          <a:lstStyle/>
          <a:p>
            <a:pPr marL="365760" indent="-256032" algn="ctr" eaLnBrk="1" fontAlgn="auto" hangingPunct="1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cs-CZ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10 ml</a:t>
            </a:r>
          </a:p>
        </p:txBody>
      </p:sp>
      <p:sp>
        <p:nvSpPr>
          <p:cNvPr id="19" name="Zástupný symbol pro obsah 2"/>
          <p:cNvSpPr txBox="1">
            <a:spLocks/>
          </p:cNvSpPr>
          <p:nvPr/>
        </p:nvSpPr>
        <p:spPr bwMode="auto">
          <a:xfrm>
            <a:off x="4297363" y="4152815"/>
            <a:ext cx="2600325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09538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cs-CZ" altLang="cs-CZ" sz="28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1dílek</a:t>
            </a:r>
            <a:r>
              <a:rPr lang="cs-CZ" altLang="cs-CZ" sz="28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</a:t>
            </a:r>
            <a:r>
              <a:rPr lang="cs-CZ" altLang="cs-CZ" sz="28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Euclid Extra" panose="02050502000505020303" pitchFamily="18" charset="2"/>
              </a:rPr>
              <a:t></a:t>
            </a:r>
            <a:r>
              <a:rPr lang="cs-CZ" altLang="cs-CZ" sz="28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ml</a:t>
            </a:r>
            <a:endParaRPr lang="cs-CZ" altLang="cs-CZ" sz="28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4607" y="2157245"/>
            <a:ext cx="1695481" cy="4459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Obdélník 12"/>
          <p:cNvSpPr/>
          <p:nvPr/>
        </p:nvSpPr>
        <p:spPr>
          <a:xfrm>
            <a:off x="7208392" y="5669280"/>
            <a:ext cx="1152000" cy="619286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cxnSp>
        <p:nvCxnSpPr>
          <p:cNvPr id="16" name="Přímá spojnice se šipkou 15"/>
          <p:cNvCxnSpPr/>
          <p:nvPr/>
        </p:nvCxnSpPr>
        <p:spPr>
          <a:xfrm>
            <a:off x="4507992" y="2971800"/>
            <a:ext cx="2858008" cy="98442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se šipkou 19"/>
          <p:cNvCxnSpPr/>
          <p:nvPr/>
        </p:nvCxnSpPr>
        <p:spPr>
          <a:xfrm>
            <a:off x="5597526" y="2505092"/>
            <a:ext cx="1768474" cy="133350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58586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/>
      <p:bldP spid="19" grpId="0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1082" y="2261553"/>
            <a:ext cx="3270070" cy="4322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mtClean="0"/>
              <a:t>Postup při měření objemu kapalin:</a:t>
            </a:r>
            <a:endParaRPr lang="cs-CZ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581192" y="2001077"/>
            <a:ext cx="5874472" cy="466489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cs-CZ" altLang="cs-CZ" dirty="0" smtClean="0"/>
              <a:t>vybereme vhodný odměrný válec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cs-CZ" altLang="cs-CZ" dirty="0" smtClean="0"/>
              <a:t>odměrný válec postavíme na vodorovnou podložku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cs-CZ" altLang="cs-CZ" dirty="0" smtClean="0"/>
              <a:t>kapalinu, jejíž objem chceme měřit, pečlivě přelijeme do odměrného válce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cs-CZ" altLang="cs-CZ" dirty="0" smtClean="0"/>
              <a:t>kapalinu necháme ustálit (případné bublinky vzduchu odstraníme skleněnou tyčinkou)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cs-CZ" altLang="cs-CZ" dirty="0" smtClean="0"/>
              <a:t>odečteme naměřenou hodnotu objemu </a:t>
            </a:r>
          </a:p>
          <a:p>
            <a:pPr lvl="1">
              <a:lnSpc>
                <a:spcPct val="110000"/>
              </a:lnSpc>
              <a:spcAft>
                <a:spcPts val="300"/>
              </a:spcAft>
            </a:pPr>
            <a:r>
              <a:rPr lang="cs-CZ" altLang="cs-CZ" dirty="0" smtClean="0"/>
              <a:t>(určíme, ke které čárce stupnice nejblíže sahá hladina kapaliny ve válci)</a:t>
            </a:r>
          </a:p>
        </p:txBody>
      </p:sp>
      <p:sp>
        <p:nvSpPr>
          <p:cNvPr id="717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</p:spTree>
    <p:extLst>
      <p:ext uri="{BB962C8B-B14F-4D97-AF65-F5344CB8AC3E}">
        <p14:creationId xmlns:p14="http://schemas.microsoft.com/office/powerpoint/2010/main" val="223175345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9782" y="2356019"/>
            <a:ext cx="2811162" cy="4417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mtClean="0"/>
              <a:t>Postup při měření objemu kapalin:</a:t>
            </a:r>
            <a:endParaRPr lang="cs-CZ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581192" y="2228003"/>
            <a:ext cx="6724864" cy="3907621"/>
          </a:xfrm>
        </p:spPr>
        <p:txBody>
          <a:bodyPr>
            <a:normAutofit lnSpcReduction="10000"/>
          </a:bodyPr>
          <a:lstStyle/>
          <a:p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stupnice: </a:t>
            </a:r>
            <a:r>
              <a:rPr lang="cs-CZ" b="1" dirty="0" smtClean="0">
                <a:solidFill>
                  <a:srgbClr val="FFC000"/>
                </a:solidFill>
              </a:rPr>
              <a:t>ml</a:t>
            </a:r>
          </a:p>
          <a:p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maximálně naměříme: </a:t>
            </a:r>
            <a:r>
              <a:rPr lang="cs-CZ" b="1" dirty="0" smtClean="0">
                <a:solidFill>
                  <a:srgbClr val="FFC000"/>
                </a:solidFill>
              </a:rPr>
              <a:t>80 ml</a:t>
            </a:r>
          </a:p>
          <a:p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hodnota 1 dílku: </a:t>
            </a:r>
            <a:r>
              <a:rPr lang="cs-CZ" b="1" dirty="0" smtClean="0">
                <a:solidFill>
                  <a:srgbClr val="FFC000"/>
                </a:solidFill>
              </a:rPr>
              <a:t>1dílek </a:t>
            </a:r>
            <a:r>
              <a:rPr lang="cs-CZ" b="1" dirty="0" smtClean="0">
                <a:solidFill>
                  <a:srgbClr val="FFC000"/>
                </a:solidFill>
                <a:sym typeface="Euclid Extra"/>
              </a:rPr>
              <a:t></a:t>
            </a:r>
            <a:r>
              <a:rPr lang="cs-CZ" b="1" dirty="0" smtClean="0">
                <a:solidFill>
                  <a:srgbClr val="FFC000"/>
                </a:solidFill>
              </a:rPr>
              <a:t> 2ml</a:t>
            </a:r>
          </a:p>
          <a:p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odchylka měření: </a:t>
            </a:r>
            <a:r>
              <a:rPr lang="cs-CZ" b="1" dirty="0" smtClean="0">
                <a:solidFill>
                  <a:srgbClr val="FFC000"/>
                </a:solidFill>
              </a:rPr>
              <a:t>1 ml</a:t>
            </a:r>
          </a:p>
          <a:p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na stupnici se musíme dívat s okem v rovině hladiny!!!</a:t>
            </a:r>
          </a:p>
          <a:p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Objem: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	34 ml 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sym typeface="Symbol"/>
              </a:rPr>
              <a:t> </a:t>
            </a:r>
            <a:r>
              <a:rPr lang="cs-CZ" b="1" dirty="0" smtClean="0">
                <a:solidFill>
                  <a:srgbClr val="FFC000"/>
                </a:solidFill>
                <a:sym typeface="Symbol"/>
              </a:rPr>
              <a:t>V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sym typeface="Symbol"/>
              </a:rPr>
              <a:t> &lt; 3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6 ml 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sym typeface="Symbol"/>
              </a:rPr>
              <a:t>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cs-CZ" b="1" dirty="0" smtClean="0">
                <a:solidFill>
                  <a:srgbClr val="FFC000"/>
                </a:solidFill>
              </a:rPr>
              <a:t>V = 35 ml</a:t>
            </a:r>
          </a:p>
          <a:p>
            <a:endParaRPr lang="cs-CZ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</p:spTree>
    <p:extLst>
      <p:ext uri="{BB962C8B-B14F-4D97-AF65-F5344CB8AC3E}">
        <p14:creationId xmlns:p14="http://schemas.microsoft.com/office/powerpoint/2010/main" val="214484102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Procvičování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1192" y="2011681"/>
            <a:ext cx="7989752" cy="3847118"/>
          </a:xfrm>
        </p:spPr>
        <p:txBody>
          <a:bodyPr>
            <a:normAutofit/>
          </a:bodyPr>
          <a:lstStyle/>
          <a:p>
            <a:pPr marL="355600" indent="-355600">
              <a:buFont typeface="+mj-lt"/>
              <a:buAutoNum type="arabicParenR"/>
            </a:pPr>
            <a:r>
              <a:rPr lang="cs-CZ" altLang="cs-CZ" dirty="0" smtClean="0">
                <a:solidFill>
                  <a:schemeClr val="tx2">
                    <a:lumMod val="50000"/>
                  </a:schemeClr>
                </a:solidFill>
              </a:rPr>
              <a:t>Urči objem odměrného válce, velikost nejmenšího dílku stupnice a odchylku měření:</a:t>
            </a:r>
          </a:p>
        </p:txBody>
      </p:sp>
      <p:sp>
        <p:nvSpPr>
          <p:cNvPr id="19460" name="AutoShape 4" descr="png&amp;filename=valec5"/>
          <p:cNvSpPr>
            <a:spLocks noChangeAspect="1" noChangeArrowheads="1"/>
          </p:cNvSpPr>
          <p:nvPr/>
        </p:nvSpPr>
        <p:spPr bwMode="auto">
          <a:xfrm>
            <a:off x="4441338" y="3298338"/>
            <a:ext cx="283062" cy="28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-18"/>
              </a:defRPr>
            </a:lvl9pPr>
          </a:lstStyle>
          <a:p>
            <a:endParaRPr lang="cs-CZ" altLang="cs-CZ"/>
          </a:p>
        </p:txBody>
      </p:sp>
      <p:sp>
        <p:nvSpPr>
          <p:cNvPr id="19461" name="AutoShape 5" descr="png&amp;filename=valec5"/>
          <p:cNvSpPr>
            <a:spLocks noChangeAspect="1" noChangeArrowheads="1"/>
          </p:cNvSpPr>
          <p:nvPr/>
        </p:nvSpPr>
        <p:spPr bwMode="auto">
          <a:xfrm>
            <a:off x="4441338" y="3298338"/>
            <a:ext cx="283062" cy="28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-18"/>
              </a:defRPr>
            </a:lvl9pPr>
          </a:lstStyle>
          <a:p>
            <a:endParaRPr lang="cs-CZ" altLang="cs-CZ"/>
          </a:p>
        </p:txBody>
      </p:sp>
      <p:pic>
        <p:nvPicPr>
          <p:cNvPr id="19462" name="Picture 6" descr="valec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383" y="2916936"/>
            <a:ext cx="1663787" cy="3829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7" descr="valec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0746" y="2916936"/>
            <a:ext cx="1663786" cy="3829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8" descr="valec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2246" y="2850593"/>
            <a:ext cx="1693193" cy="389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865039" y="6284302"/>
            <a:ext cx="46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a)</a:t>
            </a:r>
            <a:endParaRPr lang="cs-CZ" sz="24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3384402" y="6284301"/>
            <a:ext cx="46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b)</a:t>
            </a:r>
            <a:endParaRPr lang="cs-CZ" sz="24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5900085" y="6284301"/>
            <a:ext cx="46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c</a:t>
            </a:r>
            <a:r>
              <a:rPr lang="cs-CZ" sz="2400" dirty="0" smtClean="0"/>
              <a:t>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7193497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3528" y="3080741"/>
            <a:ext cx="1399405" cy="3673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8261" y="3080741"/>
            <a:ext cx="1380714" cy="3673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4303" y="3077626"/>
            <a:ext cx="1413113" cy="367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81192" y="2021841"/>
            <a:ext cx="7989752" cy="3836958"/>
          </a:xfrm>
        </p:spPr>
        <p:txBody>
          <a:bodyPr/>
          <a:lstStyle/>
          <a:p>
            <a:pPr marL="355600" indent="-355600">
              <a:buFont typeface="+mj-lt"/>
              <a:buAutoNum type="arabicParenR" startAt="2"/>
            </a:pPr>
            <a:r>
              <a:rPr lang="cs-CZ" altLang="cs-CZ" dirty="0">
                <a:solidFill>
                  <a:schemeClr val="tx2">
                    <a:lumMod val="50000"/>
                  </a:schemeClr>
                </a:solidFill>
              </a:rPr>
              <a:t>Urči objem odměrného válce, velikost nejmenšího dílku stupnice a odchylku měření: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828463" y="6284302"/>
            <a:ext cx="46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a)</a:t>
            </a:r>
            <a:endParaRPr lang="cs-CZ" sz="2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3402690" y="6284301"/>
            <a:ext cx="46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b)</a:t>
            </a:r>
            <a:endParaRPr lang="cs-CZ" sz="24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6082965" y="6284301"/>
            <a:ext cx="46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c</a:t>
            </a:r>
            <a:r>
              <a:rPr lang="cs-CZ" sz="2400" dirty="0" smtClean="0"/>
              <a:t>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475905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791" y="2551813"/>
            <a:ext cx="1628965" cy="417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9650" y="2551813"/>
            <a:ext cx="1628965" cy="417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581192" y="1998921"/>
            <a:ext cx="7989752" cy="3859878"/>
          </a:xfrm>
        </p:spPr>
        <p:txBody>
          <a:bodyPr/>
          <a:lstStyle/>
          <a:p>
            <a:pPr marL="361950" indent="-361950">
              <a:buFont typeface="+mj-lt"/>
              <a:buAutoNum type="arabicParenR" startAt="3"/>
            </a:pPr>
            <a:r>
              <a:rPr lang="cs-CZ" altLang="cs-CZ" dirty="0" smtClean="0">
                <a:solidFill>
                  <a:schemeClr val="tx2">
                    <a:lumMod val="50000"/>
                  </a:schemeClr>
                </a:solidFill>
              </a:rPr>
              <a:t>Odečti objem kapaliny v odměrných válcích.</a:t>
            </a:r>
            <a:endParaRPr lang="cs-CZ" altLang="cs-CZ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509" y="2592201"/>
            <a:ext cx="1621435" cy="413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883327" y="6284302"/>
            <a:ext cx="46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a)</a:t>
            </a:r>
            <a:endParaRPr lang="cs-CZ" sz="24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3512418" y="6284301"/>
            <a:ext cx="46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b)</a:t>
            </a:r>
            <a:endParaRPr lang="cs-CZ" sz="24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6128685" y="6284301"/>
            <a:ext cx="46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c</a:t>
            </a:r>
            <a:r>
              <a:rPr lang="cs-CZ" sz="2400" dirty="0" smtClean="0"/>
              <a:t>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73551771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2"/>
          <a:stretch/>
        </p:blipFill>
        <p:spPr bwMode="auto">
          <a:xfrm>
            <a:off x="827612" y="2676294"/>
            <a:ext cx="1490620" cy="4023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4004" y="2662299"/>
            <a:ext cx="1491983" cy="3981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759" y="2676294"/>
            <a:ext cx="1490352" cy="3953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7883" y="2676295"/>
            <a:ext cx="1514008" cy="3953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581192" y="2000251"/>
            <a:ext cx="7989752" cy="3858548"/>
          </a:xfrm>
        </p:spPr>
        <p:txBody>
          <a:bodyPr/>
          <a:lstStyle/>
          <a:p>
            <a:pPr marL="357188" indent="-357188">
              <a:buFont typeface="+mj-lt"/>
              <a:buAutoNum type="arabicParenR" startAt="3"/>
            </a:pPr>
            <a:r>
              <a:rPr lang="cs-CZ" altLang="cs-CZ" dirty="0">
                <a:solidFill>
                  <a:schemeClr val="tx2">
                    <a:lumMod val="50000"/>
                  </a:schemeClr>
                </a:solidFill>
              </a:rPr>
              <a:t>Odečti objem kapaliny v odměrných válcích.</a:t>
            </a:r>
            <a:endParaRPr lang="cs-CZ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526711" y="6192862"/>
            <a:ext cx="46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d</a:t>
            </a:r>
            <a:r>
              <a:rPr lang="cs-CZ" sz="2400" dirty="0" smtClean="0"/>
              <a:t>)</a:t>
            </a:r>
            <a:endParaRPr lang="cs-CZ" sz="24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2515722" y="6192861"/>
            <a:ext cx="46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e)</a:t>
            </a:r>
            <a:endParaRPr lang="cs-CZ" sz="24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4555917" y="6192861"/>
            <a:ext cx="46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f)</a:t>
            </a:r>
            <a:endParaRPr lang="cs-CZ" sz="24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6596112" y="6237989"/>
            <a:ext cx="46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g)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12985077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_Prezentace_6r">
  <a:themeElements>
    <a:clrScheme name="Zeleno-žlutá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Dividenda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ouřové sklo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B3263D00-CB8C-45B8-97F6-0A607091DCA0}" vid="{30954FCF-9B9A-49C1-8412-F6C5E9B23445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_sablona-PP</Template>
  <TotalTime>118</TotalTime>
  <Words>326</Words>
  <Application>Microsoft Office PowerPoint</Application>
  <PresentationFormat>Předvádění na obrazovce (4:3)</PresentationFormat>
  <Paragraphs>71</Paragraphs>
  <Slides>11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20" baseType="lpstr">
      <vt:lpstr>Calibri</vt:lpstr>
      <vt:lpstr>Euclid Extra</vt:lpstr>
      <vt:lpstr>Georgia</vt:lpstr>
      <vt:lpstr>Gill Sans MT</vt:lpstr>
      <vt:lpstr>Symbol</vt:lpstr>
      <vt:lpstr>Times New Roman</vt:lpstr>
      <vt:lpstr>Wingdings</vt:lpstr>
      <vt:lpstr>Wingdings 2</vt:lpstr>
      <vt:lpstr>_Prezentace_6r</vt:lpstr>
      <vt:lpstr>Měření objemu kapalin</vt:lpstr>
      <vt:lpstr>Měření objemu kapalin</vt:lpstr>
      <vt:lpstr>Před měřením zjistíme…</vt:lpstr>
      <vt:lpstr>Postup při měření objemu kapalin:</vt:lpstr>
      <vt:lpstr>Postup při měření objemu kapalin:</vt:lpstr>
      <vt:lpstr>Procvičování</vt:lpstr>
      <vt:lpstr>Prezentace aplikace PowerPoint</vt:lpstr>
      <vt:lpstr>Prezentace aplikace PowerPoint</vt:lpstr>
      <vt:lpstr>Prezentace aplikace PowerPoint</vt:lpstr>
      <vt:lpstr>Urči velikost nejmenšího dílku</vt:lpstr>
      <vt:lpstr>Urči množství kapaliny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Měření objemu kapalin</dc:title>
  <dc:creator>Jiří Mandys</dc:creator>
  <cp:lastModifiedBy>Jiří Mandys</cp:lastModifiedBy>
  <cp:revision>20</cp:revision>
  <dcterms:created xsi:type="dcterms:W3CDTF">2020-03-22T13:41:41Z</dcterms:created>
  <dcterms:modified xsi:type="dcterms:W3CDTF">2020-03-23T08:10:14Z</dcterms:modified>
</cp:coreProperties>
</file>