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406" r:id="rId2"/>
    <p:sldId id="407" r:id="rId3"/>
    <p:sldId id="429" r:id="rId4"/>
    <p:sldId id="409" r:id="rId5"/>
    <p:sldId id="415" r:id="rId6"/>
    <p:sldId id="416" r:id="rId7"/>
    <p:sldId id="412" r:id="rId8"/>
    <p:sldId id="417" r:id="rId9"/>
    <p:sldId id="418" r:id="rId10"/>
    <p:sldId id="419" r:id="rId11"/>
    <p:sldId id="420" r:id="rId12"/>
    <p:sldId id="421" r:id="rId13"/>
    <p:sldId id="422" r:id="rId14"/>
    <p:sldId id="413" r:id="rId15"/>
    <p:sldId id="423" r:id="rId16"/>
    <p:sldId id="430" r:id="rId17"/>
    <p:sldId id="424" r:id="rId18"/>
    <p:sldId id="426" r:id="rId19"/>
    <p:sldId id="431" r:id="rId20"/>
    <p:sldId id="432" r:id="rId21"/>
    <p:sldId id="428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88" autoAdjust="0"/>
  </p:normalViewPr>
  <p:slideViewPr>
    <p:cSldViewPr>
      <p:cViewPr varScale="1">
        <p:scale>
          <a:sx n="79" d="100"/>
          <a:sy n="79" d="100"/>
        </p:scale>
        <p:origin x="6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58065A-C3C0-405B-AA71-57F8A00EBC78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C4ABDB-7069-4C02-B966-2EF8D644AB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642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urky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solidFill>
                  <a:srgbClr val="0099FF"/>
                </a:solidFill>
                <a:hlinkClick r:id="rId3"/>
              </a:rPr>
              <a:t>úkazy na obloze</a:t>
            </a:r>
            <a:endParaRPr lang="cs-CZ" altLang="cs-CZ" sz="1200" dirty="0" smtClean="0">
              <a:solidFill>
                <a:srgbClr val="0099FF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4ABDB-7069-4C02-B966-2EF8D644ABF8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13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2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4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8099-7DBD-4EF8-B713-C65E4D6367E6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E8EC-FED4-43DD-899D-63B3C5855B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56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5ABA-996F-47B8-A54B-E74868FF0DC3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F4CB-67C7-40D6-AA88-A118528EE9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87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AB74-E9A8-4286-ADAA-576A663623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E368-4519-43B5-BA87-BBFCD074E4E6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52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8F194-7FC5-4698-BA77-E7C45664B2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562961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694D-8DAE-4152-A6CC-63A90CD830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309471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BF1D7E-7357-4D5B-90FD-82407C2B5E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40494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AD7C-8B6B-4DE0-9D9B-EE35864C3C81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2359-CCEE-4859-AC6B-509A036394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90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1844-7E52-4695-8BB9-E2443F7BC01B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C7743-F255-4FC6-A6B5-EAF2079FE2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30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D070-51A1-4F71-B2DE-78EACAAF0220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9361-367A-4126-8C1E-7A822494C3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662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1" name="Obdélní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6E77-349B-4B5B-A5B8-5F1D97A70C8F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B162-C694-4E35-B1B2-603565AE95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787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F631-F3C4-4A77-9749-133B14C900F8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7A40-13BF-4E24-8B3D-3F452F4A5E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484386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3" name="Obdélní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4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5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EFC0-7A13-4381-8540-E2CE507018A6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B19571-FA13-4896-B34A-432858B78B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628674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0B09-54C8-4BC0-8636-5EC6C1C8C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0909-C469-4079-8470-BFDACEFEF345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546F-9C1D-402B-8123-EF753D918E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F457-2D7B-4E47-8237-5A9EDEBD4D99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96159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27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2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102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D4FE3-FDD4-49D1-ACDF-2D0F1DAFEFC7}" type="datetimeFigureOut">
              <a:rPr lang="cs-CZ"/>
              <a:pPr>
                <a:defRPr/>
              </a:pPr>
              <a:t>21.03.2020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AB2627"/>
                </a:solidFill>
                <a:cs typeface="Arial" charset="0"/>
              </a:defRPr>
            </a:lvl1pPr>
          </a:lstStyle>
          <a:p>
            <a:pPr>
              <a:defRPr/>
            </a:pPr>
            <a:fld id="{D787F230-FB40-4EBC-87A5-29B7440116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  <p:sldLayoutId id="2147484767" r:id="rId13"/>
    <p:sldLayoutId id="2147484768" r:id="rId14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becmokre.cz/knihovna/index.php?nid=3396&amp;lid=CZ&amp;oid=40701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Počasí a meteorologie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</a:p>
          <a:p>
            <a:r>
              <a:rPr lang="cs-CZ" dirty="0" smtClean="0"/>
              <a:t>Počasí</a:t>
            </a:r>
          </a:p>
          <a:p>
            <a:r>
              <a:rPr lang="cs-CZ" dirty="0" smtClean="0"/>
              <a:t>Meteorologie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597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b="1" dirty="0" err="1"/>
              <a:t>Srážkoměrné</a:t>
            </a:r>
            <a:r>
              <a:rPr lang="cs-CZ" altLang="cs-CZ" sz="2600" b="1" dirty="0"/>
              <a:t> </a:t>
            </a:r>
            <a:r>
              <a:rPr lang="cs-CZ" altLang="cs-CZ" sz="2600" b="1" dirty="0" smtClean="0"/>
              <a:t>stanice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 smtClean="0"/>
              <a:t>Zde </a:t>
            </a:r>
            <a:r>
              <a:rPr lang="cs-CZ" altLang="cs-CZ" sz="2300" dirty="0"/>
              <a:t>probíhá pouze měření množství spadlých srážek (deště, sněhu), to se provádí v 7 hod. SEČ. V ČR je jich 684.</a:t>
            </a:r>
          </a:p>
          <a:p>
            <a:pPr>
              <a:lnSpc>
                <a:spcPct val="90000"/>
              </a:lnSpc>
            </a:pPr>
            <a:r>
              <a:rPr lang="cs-CZ" altLang="cs-CZ" sz="2600" b="1" dirty="0" smtClean="0"/>
              <a:t>Letecké stanice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 smtClean="0"/>
              <a:t>Slouží </a:t>
            </a:r>
            <a:r>
              <a:rPr lang="cs-CZ" altLang="cs-CZ" sz="2300" dirty="0"/>
              <a:t>pro sledování počasí pro potřeby letecké dopravy. </a:t>
            </a:r>
            <a:r>
              <a:rPr lang="cs-CZ" altLang="cs-CZ" sz="2300" smtClean="0"/>
              <a:t>V ČR </a:t>
            </a:r>
            <a:r>
              <a:rPr lang="cs-CZ" altLang="cs-CZ" sz="2300" dirty="0"/>
              <a:t>je jich 11.</a:t>
            </a:r>
          </a:p>
          <a:p>
            <a:pPr>
              <a:lnSpc>
                <a:spcPct val="90000"/>
              </a:lnSpc>
            </a:pPr>
            <a:r>
              <a:rPr lang="cs-CZ" altLang="cs-CZ" sz="2600" b="1" dirty="0" smtClean="0"/>
              <a:t>Silniční stanice</a:t>
            </a:r>
          </a:p>
          <a:p>
            <a:pPr lvl="1">
              <a:lnSpc>
                <a:spcPct val="90000"/>
              </a:lnSpc>
            </a:pPr>
            <a:r>
              <a:rPr lang="cs-CZ" altLang="cs-CZ" sz="2300" dirty="0" smtClean="0"/>
              <a:t>Silniční </a:t>
            </a:r>
            <a:r>
              <a:rPr lang="cs-CZ" altLang="cs-CZ" sz="2300" dirty="0"/>
              <a:t>meteorologické stanice slouží jednak pro potřeby zimní údržby komunikací a jednak pro informování účastníků silničního provozu. V ČR je jich asi 400</a:t>
            </a:r>
            <a:r>
              <a:rPr lang="cs-CZ" altLang="cs-CZ" sz="2300" dirty="0" smtClean="0"/>
              <a:t>.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180517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automatická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cs-CZ" dirty="0"/>
              <a:t>elektronická</a:t>
            </a:r>
            <a:endParaRPr lang="cs-CZ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Meteorologické stanice</a:t>
            </a:r>
            <a:endParaRPr lang="cs-CZ" altLang="cs-CZ" b="1" dirty="0">
              <a:solidFill>
                <a:schemeClr val="accent1"/>
              </a:solidFill>
            </a:endParaRPr>
          </a:p>
        </p:txBody>
      </p:sp>
      <p:pic>
        <p:nvPicPr>
          <p:cNvPr id="9" name="Picture 4" descr="Soubor:Peter Stehlik 2010.08.03 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" y="2471738"/>
            <a:ext cx="2545291" cy="38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oubor:VantagePro Consol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96" y="2471738"/>
            <a:ext cx="3792807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25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Štítná nad Vlá&amp;rcaron;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7856" cy="46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50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Měření se však provádí nejenom na povrchu Země v meteorologických stanicích, ale také v různých vrstvách atmosféry.</a:t>
            </a:r>
          </a:p>
          <a:p>
            <a:pPr lvl="1"/>
            <a:r>
              <a:rPr lang="cs-CZ" altLang="cs-CZ" dirty="0" smtClean="0"/>
              <a:t>Meteorologické </a:t>
            </a:r>
            <a:r>
              <a:rPr lang="cs-CZ" altLang="cs-CZ" dirty="0"/>
              <a:t>sondy</a:t>
            </a:r>
          </a:p>
          <a:p>
            <a:pPr lvl="1"/>
            <a:r>
              <a:rPr lang="cs-CZ" altLang="cs-CZ" dirty="0"/>
              <a:t>Umělé družice Země</a:t>
            </a:r>
          </a:p>
          <a:p>
            <a:pPr lvl="1"/>
            <a:r>
              <a:rPr lang="cs-CZ" altLang="cs-CZ" dirty="0"/>
              <a:t>Meteorologický radar</a:t>
            </a:r>
          </a:p>
        </p:txBody>
      </p:sp>
    </p:spTree>
    <p:extLst>
      <p:ext uri="{BB962C8B-B14F-4D97-AF65-F5344CB8AC3E}">
        <p14:creationId xmlns:p14="http://schemas.microsoft.com/office/powerpoint/2010/main" val="1592024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Meteorologické </a:t>
            </a:r>
            <a:r>
              <a:rPr lang="cs-CZ" b="1" dirty="0">
                <a:solidFill>
                  <a:schemeClr val="accent1"/>
                </a:solidFill>
              </a:rPr>
              <a:t>družice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600" dirty="0" smtClean="0"/>
              <a:t>Jsou to umělá kosmická tělesa, která slouží k získávání dat o stavu atmosféry Země, ke sběru a přenosu dat z bojů a jiných málo dostupných míst.</a:t>
            </a:r>
            <a:endParaRPr lang="cs-CZ" sz="2600" dirty="0" smtClean="0"/>
          </a:p>
          <a:p>
            <a:endParaRPr lang="cs-CZ" sz="2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952111"/>
            <a:ext cx="5135419" cy="33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49489" y="5914382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Družice NOAA GOES-8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9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accent1"/>
                </a:solidFill>
              </a:rPr>
              <a:t>Meteorologická sonda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556792"/>
            <a:ext cx="4038600" cy="4681538"/>
          </a:xfrm>
        </p:spPr>
        <p:txBody>
          <a:bodyPr/>
          <a:lstStyle/>
          <a:p>
            <a:r>
              <a:rPr lang="cs-CZ" sz="2400" dirty="0" smtClean="0"/>
              <a:t>Je obyčejný </a:t>
            </a:r>
            <a:r>
              <a:rPr lang="cs-CZ" sz="2400" dirty="0"/>
              <a:t>balon, který má však na sobě zavěšeno čidlo, které </a:t>
            </a:r>
            <a:r>
              <a:rPr lang="cs-CZ" sz="2400" dirty="0" smtClean="0"/>
              <a:t>snímá hodnoty tlaku</a:t>
            </a:r>
            <a:r>
              <a:rPr lang="cs-CZ" sz="2400" dirty="0"/>
              <a:t>, teploty a vlhkosti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Speciální radiosonda zaznamená data odesílá </a:t>
            </a:r>
            <a:r>
              <a:rPr lang="cs-CZ" sz="2400" dirty="0"/>
              <a:t>zpět meteorologům, kteří </a:t>
            </a:r>
            <a:r>
              <a:rPr lang="cs-CZ" sz="2400" dirty="0" smtClean="0"/>
              <a:t>je mohou ihned </a:t>
            </a:r>
            <a:r>
              <a:rPr lang="cs-CZ" sz="2400" dirty="0"/>
              <a:t>použít ke své </a:t>
            </a:r>
            <a:r>
              <a:rPr lang="cs-CZ" sz="2400" dirty="0" smtClean="0"/>
              <a:t>předpovědi.</a:t>
            </a:r>
          </a:p>
          <a:p>
            <a:r>
              <a:rPr lang="cs-CZ" sz="2400" dirty="0" smtClean="0"/>
              <a:t>Většina sond je tvořena na jedno použití.</a:t>
            </a:r>
            <a:endParaRPr lang="cs-CZ" sz="2400" dirty="0"/>
          </a:p>
        </p:txBody>
      </p:sp>
      <p:pic>
        <p:nvPicPr>
          <p:cNvPr id="12" name="Picture 6" descr="nacrt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"/>
          <a:stretch>
            <a:fillRect/>
          </a:stretch>
        </p:blipFill>
        <p:spPr bwMode="auto">
          <a:xfrm>
            <a:off x="4788024" y="1556792"/>
            <a:ext cx="404812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1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Picture 12" descr="ba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01" y="1772816"/>
            <a:ext cx="2690479" cy="45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ozons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77" y="1784615"/>
            <a:ext cx="2694923" cy="44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Ozonová son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3" y="4065896"/>
            <a:ext cx="2703966" cy="22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200910220908_Sonda%2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b="35874"/>
          <a:stretch/>
        </p:blipFill>
        <p:spPr bwMode="auto">
          <a:xfrm>
            <a:off x="309786" y="1783948"/>
            <a:ext cx="2703343" cy="22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94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Zajímavosti</a:t>
            </a:r>
            <a:endParaRPr lang="cs-CZ" sz="2800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altLang="cs-CZ" dirty="0"/>
              <a:t>Za první meteorologickou družici je pokládán </a:t>
            </a:r>
            <a:r>
              <a:rPr lang="cs-CZ" altLang="cs-CZ" dirty="0" err="1"/>
              <a:t>Vanguard</a:t>
            </a:r>
            <a:r>
              <a:rPr lang="cs-CZ" altLang="cs-CZ" dirty="0"/>
              <a:t> 2, který byl vypuštěn 17. února 1959 </a:t>
            </a:r>
            <a:endParaRPr lang="cs-CZ" dirty="0"/>
          </a:p>
        </p:txBody>
      </p:sp>
      <p:pic>
        <p:nvPicPr>
          <p:cNvPr id="12" name="Picture 6" descr="http://claudelafleur.qc.ca/images/Vanguard-2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190625"/>
            <a:ext cx="5295900" cy="4400550"/>
          </a:xfrm>
        </p:spPr>
      </p:pic>
    </p:spTree>
    <p:extLst>
      <p:ext uri="{BB962C8B-B14F-4D97-AF65-F5344CB8AC3E}">
        <p14:creationId xmlns:p14="http://schemas.microsoft.com/office/powerpoint/2010/main" val="29255599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altLang="cs-CZ" dirty="0" smtClean="0"/>
              <a:t>První ruská meteorologická stanice 1969 - 2012</a:t>
            </a:r>
            <a:endParaRPr lang="cs-CZ" dirty="0"/>
          </a:p>
        </p:txBody>
      </p:sp>
      <p:pic>
        <p:nvPicPr>
          <p:cNvPr id="7" name="Picture 6" descr="Ilustra&amp;ccaron;ní foto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5569271" cy="4176953"/>
          </a:xfrm>
        </p:spPr>
      </p:pic>
    </p:spTree>
    <p:extLst>
      <p:ext uri="{BB962C8B-B14F-4D97-AF65-F5344CB8AC3E}">
        <p14:creationId xmlns:p14="http://schemas.microsoft.com/office/powerpoint/2010/main" val="742686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Radarový snímek oblohy nad </a:t>
            </a:r>
            <a:r>
              <a:rPr lang="cs-CZ" dirty="0" smtClean="0"/>
              <a:t>Evropou</a:t>
            </a:r>
            <a:endParaRPr lang="cs-CZ" dirty="0"/>
          </a:p>
        </p:txBody>
      </p:sp>
      <p:pic>
        <p:nvPicPr>
          <p:cNvPr id="5" name="Picture 7" descr="Obla&amp;ccaron;nost nad Evropo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277274"/>
            <a:ext cx="5638800" cy="42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85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dřívějších dobách</a:t>
            </a:r>
            <a:endParaRPr lang="cs-CZ" altLang="cs-CZ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Adventni_ca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59344"/>
            <a:ext cx="1685925" cy="2381250"/>
          </a:xfrm>
        </p:spPr>
      </p:pic>
      <p:pic>
        <p:nvPicPr>
          <p:cNvPr id="3078" name="Picture 6" descr="Leto_a_podzi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1685925" cy="2381250"/>
          </a:xfrm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84784"/>
            <a:ext cx="4392488" cy="5112568"/>
          </a:xfrm>
        </p:spPr>
        <p:txBody>
          <a:bodyPr/>
          <a:lstStyle/>
          <a:p>
            <a:r>
              <a:rPr lang="cs-CZ" altLang="cs-CZ" sz="2600" dirty="0" smtClean="0"/>
              <a:t>Pravidelné měření teploty – dochované záznamy staré stovky let</a:t>
            </a:r>
          </a:p>
          <a:p>
            <a:pPr>
              <a:spcBef>
                <a:spcPts val="0"/>
              </a:spcBef>
            </a:pPr>
            <a:r>
              <a:rPr lang="cs-CZ" altLang="cs-CZ" sz="2600" dirty="0" smtClean="0"/>
              <a:t>Lidové pranostiky – sloužily k předpovědi počasí</a:t>
            </a:r>
          </a:p>
          <a:p>
            <a:pPr marL="273050" lvl="1">
              <a:spcBef>
                <a:spcPts val="300"/>
              </a:spcBef>
            </a:pPr>
            <a:r>
              <a:rPr lang="cs-CZ" altLang="cs-CZ" sz="2100" dirty="0" smtClean="0"/>
              <a:t>Na svatého Jiří vylézají z děr hadi a štíři. </a:t>
            </a:r>
          </a:p>
          <a:p>
            <a:pPr marL="273050" lvl="1">
              <a:spcBef>
                <a:spcPts val="300"/>
              </a:spcBef>
            </a:pPr>
            <a:r>
              <a:rPr lang="cs-CZ" altLang="cs-CZ" sz="2100" dirty="0" smtClean="0"/>
              <a:t>Únor bílý, pole sílí. </a:t>
            </a:r>
          </a:p>
          <a:p>
            <a:pPr marL="273050" lvl="1">
              <a:spcBef>
                <a:spcPts val="300"/>
              </a:spcBef>
            </a:pPr>
            <a:r>
              <a:rPr lang="cs-CZ" altLang="cs-CZ" sz="2100" dirty="0" smtClean="0"/>
              <a:t>Březen - za kamna vlezem. </a:t>
            </a:r>
          </a:p>
          <a:p>
            <a:pPr marL="273050" lvl="1">
              <a:spcBef>
                <a:spcPts val="300"/>
              </a:spcBef>
            </a:pPr>
            <a:r>
              <a:rPr lang="cs-CZ" altLang="cs-CZ" sz="2100" dirty="0" smtClean="0"/>
              <a:t>Co duben našetří, to květen spálí. </a:t>
            </a:r>
          </a:p>
          <a:p>
            <a:pPr marL="273050" lvl="1">
              <a:spcBef>
                <a:spcPts val="300"/>
              </a:spcBef>
            </a:pPr>
            <a:r>
              <a:rPr lang="cs-CZ" altLang="cs-CZ" sz="2100" dirty="0" smtClean="0"/>
              <a:t>Na Adama a Evu čekejte oblevu.</a:t>
            </a:r>
            <a:br>
              <a:rPr lang="cs-CZ" altLang="cs-CZ" sz="2100" dirty="0" smtClean="0"/>
            </a:br>
            <a:r>
              <a:rPr lang="cs-CZ" altLang="cs-CZ" sz="2100" i="1" dirty="0" smtClean="0">
                <a:hlinkClick r:id="rId4"/>
              </a:rPr>
              <a:t>další </a:t>
            </a:r>
            <a:r>
              <a:rPr lang="cs-CZ" altLang="cs-CZ" sz="2100" i="1" dirty="0" smtClean="0">
                <a:hlinkClick r:id="rId4"/>
              </a:rPr>
              <a:t>pranostiky</a:t>
            </a:r>
            <a:endParaRPr lang="cs-CZ" altLang="cs-CZ" sz="2100" i="1" dirty="0" smtClean="0"/>
          </a:p>
        </p:txBody>
      </p:sp>
    </p:spTree>
    <p:extLst>
      <p:ext uri="{BB962C8B-B14F-4D97-AF65-F5344CB8AC3E}">
        <p14:creationId xmlns:p14="http://schemas.microsoft.com/office/powerpoint/2010/main" val="1888133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/>
              <a:t>Radarový snímek oblohy nad </a:t>
            </a:r>
            <a:r>
              <a:rPr lang="cs-CZ" dirty="0" smtClean="0"/>
              <a:t>Českem</a:t>
            </a:r>
            <a:endParaRPr lang="cs-CZ" dirty="0"/>
          </a:p>
        </p:txBody>
      </p:sp>
      <p:pic>
        <p:nvPicPr>
          <p:cNvPr id="5" name="Picture 3" descr="Snímek z meteorologické dru&amp;zcaron;ice Meteos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285875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92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altLang="cs-CZ" dirty="0"/>
              <a:t>Radar </a:t>
            </a:r>
            <a:r>
              <a:rPr lang="cs-CZ" altLang="cs-CZ" dirty="0" smtClean="0"/>
              <a:t>se </a:t>
            </a:r>
            <a:r>
              <a:rPr lang="cs-CZ" altLang="cs-CZ" dirty="0"/>
              <a:t>srážkoměry</a:t>
            </a:r>
            <a:endParaRPr lang="cs-CZ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t="17604" r="13477" b="12479"/>
          <a:stretch>
            <a:fillRect/>
          </a:stretch>
        </p:blipFill>
        <p:spPr bwMode="auto">
          <a:xfrm>
            <a:off x="3124200" y="1335710"/>
            <a:ext cx="5638800" cy="41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828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 x počasí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751" y="1527048"/>
            <a:ext cx="8534273" cy="4572000"/>
          </a:xfrm>
        </p:spPr>
        <p:txBody>
          <a:bodyPr/>
          <a:lstStyle/>
          <a:p>
            <a:r>
              <a:rPr lang="cs-CZ" sz="2600" b="1" dirty="0" smtClean="0"/>
              <a:t>PODNEBÍ (klima)</a:t>
            </a:r>
            <a:r>
              <a:rPr lang="cs-CZ" sz="2600" dirty="0" smtClean="0"/>
              <a:t> = </a:t>
            </a:r>
            <a:r>
              <a:rPr lang="cs-CZ" sz="2400" dirty="0" smtClean="0"/>
              <a:t>dlouhodobý (</a:t>
            </a:r>
            <a:r>
              <a:rPr lang="cs-CZ" sz="2400" dirty="0"/>
              <a:t>průměrný</a:t>
            </a:r>
            <a:r>
              <a:rPr lang="cs-CZ" sz="2400" dirty="0" smtClean="0"/>
              <a:t>) </a:t>
            </a:r>
            <a:r>
              <a:rPr lang="cs-CZ" sz="2600" dirty="0" smtClean="0"/>
              <a:t>stav atmosféry (měřeno min. 50 let) – vznik podnebných pásů</a:t>
            </a:r>
          </a:p>
          <a:p>
            <a:pPr lvl="1"/>
            <a:r>
              <a:rPr lang="cs-CZ" dirty="0" smtClean="0"/>
              <a:t>Podnebím se zabývá věda </a:t>
            </a:r>
            <a:r>
              <a:rPr lang="cs-CZ" b="1" dirty="0" smtClean="0">
                <a:solidFill>
                  <a:schemeClr val="accent2"/>
                </a:solidFill>
              </a:rPr>
              <a:t>klimatologie</a:t>
            </a:r>
          </a:p>
          <a:p>
            <a:r>
              <a:rPr lang="cs-CZ" sz="2600" dirty="0"/>
              <a:t>Co ovlivňuje podnebí? </a:t>
            </a:r>
          </a:p>
          <a:p>
            <a:pPr lvl="1"/>
            <a:r>
              <a:rPr lang="cs-CZ" b="1" dirty="0"/>
              <a:t>vzdálenost od rovníku</a:t>
            </a:r>
            <a:r>
              <a:rPr lang="cs-CZ" dirty="0"/>
              <a:t> </a:t>
            </a:r>
            <a:r>
              <a:rPr lang="cs-CZ" dirty="0" smtClean="0"/>
              <a:t>(udává severní </a:t>
            </a:r>
            <a:r>
              <a:rPr lang="cs-CZ" dirty="0"/>
              <a:t>či </a:t>
            </a:r>
            <a:r>
              <a:rPr lang="cs-CZ" dirty="0" smtClean="0"/>
              <a:t>jižní šířka</a:t>
            </a:r>
            <a:r>
              <a:rPr lang="cs-CZ" dirty="0"/>
              <a:t>, ovlivňuje množství a sílu slunečních paprsků) </a:t>
            </a:r>
          </a:p>
          <a:p>
            <a:pPr lvl="1"/>
            <a:r>
              <a:rPr lang="cs-CZ" b="1" dirty="0"/>
              <a:t>vzdálenost od moře</a:t>
            </a:r>
            <a:r>
              <a:rPr lang="cs-CZ" dirty="0"/>
              <a:t> </a:t>
            </a:r>
            <a:r>
              <a:rPr lang="cs-CZ" dirty="0" smtClean="0"/>
              <a:t>(ovlivňuje </a:t>
            </a:r>
            <a:r>
              <a:rPr lang="cs-CZ" dirty="0"/>
              <a:t>množství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srážek</a:t>
            </a:r>
            <a:r>
              <a:rPr lang="cs-CZ" dirty="0"/>
              <a:t> </a:t>
            </a:r>
            <a:r>
              <a:rPr lang="cs-CZ" dirty="0" smtClean="0"/>
              <a:t>a </a:t>
            </a:r>
            <a:r>
              <a:rPr lang="cs-CZ" dirty="0"/>
              <a:t>rozdíly teplot během roku)</a:t>
            </a:r>
          </a:p>
          <a:p>
            <a:pPr lvl="1"/>
            <a:r>
              <a:rPr lang="cs-CZ" b="1" dirty="0"/>
              <a:t>nadmořská výška</a:t>
            </a:r>
            <a:r>
              <a:rPr lang="cs-CZ" dirty="0"/>
              <a:t> ("jak je místo vysoko",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vzdálenost </a:t>
            </a:r>
            <a:r>
              <a:rPr lang="cs-CZ" dirty="0"/>
              <a:t>ovlivňuje množství srážek a teplotu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8" name="Picture 4" descr="https://pancelcino.webnode.cz/_files/200000564-0e5ac104e0/Screenshot%202014-07-29%2021.45.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68134"/>
            <a:ext cx="1992132" cy="19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426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Počasí x podnebí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/>
              <a:t>POČASÍ</a:t>
            </a:r>
            <a:r>
              <a:rPr lang="cs-CZ" altLang="cs-CZ" dirty="0" smtClean="0"/>
              <a:t> označuje okamžitý stav atmosféry </a:t>
            </a:r>
            <a:br>
              <a:rPr lang="cs-CZ" altLang="cs-CZ" dirty="0" smtClean="0"/>
            </a:br>
            <a:r>
              <a:rPr lang="cs-CZ" altLang="cs-CZ" dirty="0" smtClean="0"/>
              <a:t>a jeho krátkodobý vývoj.</a:t>
            </a:r>
          </a:p>
          <a:p>
            <a:pPr lvl="1"/>
            <a:r>
              <a:rPr lang="cs-CZ" altLang="cs-CZ" dirty="0" smtClean="0"/>
              <a:t>Studiem počasí se zabývá </a:t>
            </a:r>
            <a:r>
              <a:rPr lang="cs-CZ" altLang="cs-CZ" b="1" dirty="0" smtClean="0">
                <a:solidFill>
                  <a:schemeClr val="accent2"/>
                </a:solidFill>
              </a:rPr>
              <a:t>meteorologie</a:t>
            </a:r>
            <a:r>
              <a:rPr lang="cs-CZ" altLang="cs-CZ" dirty="0" smtClean="0"/>
              <a:t>.</a:t>
            </a:r>
            <a:endParaRPr lang="cs-CZ" altLang="cs-CZ" dirty="0" smtClean="0"/>
          </a:p>
        </p:txBody>
      </p:sp>
      <p:pic>
        <p:nvPicPr>
          <p:cNvPr id="1026" name="Picture 2" descr="https://pancelcino.webnode.cz/_files/200000565-129d413977/Screenshot%202014-07-29%2021.45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36" y="4402544"/>
            <a:ext cx="1918800" cy="17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37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Meteorologie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je věda o počasí</a:t>
            </a:r>
          </a:p>
          <a:p>
            <a:r>
              <a:rPr lang="cs-CZ" altLang="cs-CZ" dirty="0" smtClean="0"/>
              <a:t>zkoumá stav atmosféry v určitém místě a čase</a:t>
            </a:r>
          </a:p>
          <a:p>
            <a:pPr lvl="1"/>
            <a:r>
              <a:rPr lang="cs-CZ" altLang="cs-CZ" dirty="0" smtClean="0"/>
              <a:t>v meteorologických stanicích na Zemi</a:t>
            </a:r>
          </a:p>
          <a:p>
            <a:pPr lvl="1"/>
            <a:r>
              <a:rPr lang="cs-CZ" altLang="cs-CZ" dirty="0" smtClean="0"/>
              <a:t>meteorologických balónů a družic</a:t>
            </a:r>
          </a:p>
          <a:p>
            <a:r>
              <a:rPr lang="cs-CZ" dirty="0" smtClean="0"/>
              <a:t>pracoviště – meteorologická stanice</a:t>
            </a:r>
          </a:p>
          <a:p>
            <a:r>
              <a:rPr lang="cs-CZ" dirty="0" smtClean="0"/>
              <a:t>pracovníci </a:t>
            </a:r>
            <a:r>
              <a:rPr lang="cs-CZ" dirty="0"/>
              <a:t>- meteorologové</a:t>
            </a:r>
          </a:p>
          <a:p>
            <a:r>
              <a:rPr lang="cs-CZ" dirty="0" smtClean="0"/>
              <a:t>využívání </a:t>
            </a:r>
            <a:r>
              <a:rPr lang="cs-CZ" dirty="0"/>
              <a:t>snímků z </a:t>
            </a:r>
            <a:r>
              <a:rPr lang="cs-CZ" dirty="0" smtClean="0"/>
              <a:t>družic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59" y="3933056"/>
            <a:ext cx="3919913" cy="2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2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/>
          <a:lstStyle/>
          <a:p>
            <a:r>
              <a:rPr lang="cs-CZ" dirty="0"/>
              <a:t>základní meteorologické prvky:</a:t>
            </a:r>
          </a:p>
          <a:p>
            <a:pPr lvl="1"/>
            <a:r>
              <a:rPr lang="cs-CZ" sz="2100" dirty="0" smtClean="0"/>
              <a:t>sluneční záření (svit</a:t>
            </a:r>
            <a:r>
              <a:rPr lang="cs-CZ" sz="2100" dirty="0"/>
              <a:t>)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smtClean="0">
                <a:solidFill>
                  <a:schemeClr val="tx1"/>
                </a:solidFill>
              </a:rPr>
              <a:t>– „jak </a:t>
            </a:r>
            <a:r>
              <a:rPr lang="cs-CZ" sz="2100" dirty="0">
                <a:solidFill>
                  <a:schemeClr val="tx1"/>
                </a:solidFill>
              </a:rPr>
              <a:t>moc a jak dlouho svítí </a:t>
            </a:r>
            <a:r>
              <a:rPr lang="cs-CZ" sz="2100" dirty="0" smtClean="0">
                <a:solidFill>
                  <a:schemeClr val="tx1"/>
                </a:solidFill>
              </a:rPr>
              <a:t>slunce“</a:t>
            </a:r>
            <a:endParaRPr lang="cs-CZ" sz="2100" dirty="0">
              <a:solidFill>
                <a:schemeClr val="tx1"/>
              </a:solidFill>
            </a:endParaRPr>
          </a:p>
          <a:p>
            <a:pPr lvl="1"/>
            <a:r>
              <a:rPr lang="cs-CZ" sz="2100" dirty="0" smtClean="0"/>
              <a:t>tlak vzduchu</a:t>
            </a:r>
            <a:r>
              <a:rPr lang="cs-CZ" sz="2100" dirty="0" smtClean="0">
                <a:solidFill>
                  <a:schemeClr val="tx1"/>
                </a:solidFill>
              </a:rPr>
              <a:t> – „</a:t>
            </a:r>
            <a:r>
              <a:rPr lang="pl-PL" sz="2100" dirty="0" smtClean="0">
                <a:solidFill>
                  <a:schemeClr val="tx1"/>
                </a:solidFill>
              </a:rPr>
              <a:t>jak vzdušný obal Země "tlačí" na Zemi </a:t>
            </a:r>
            <a:r>
              <a:rPr lang="cs-CZ" sz="2100" dirty="0" smtClean="0">
                <a:solidFill>
                  <a:schemeClr val="tx1"/>
                </a:solidFill>
              </a:rPr>
              <a:t>“</a:t>
            </a:r>
            <a:endParaRPr lang="cs-CZ" sz="2100" dirty="0" smtClean="0"/>
          </a:p>
          <a:p>
            <a:pPr lvl="1"/>
            <a:r>
              <a:rPr lang="cs-CZ" sz="2100" dirty="0" smtClean="0"/>
              <a:t>vlhkost vzduchu</a:t>
            </a:r>
            <a:r>
              <a:rPr lang="cs-CZ" sz="2100" dirty="0" smtClean="0">
                <a:solidFill>
                  <a:schemeClr val="tx1"/>
                </a:solidFill>
              </a:rPr>
              <a:t> – „množství vodní páry je ve vzduchu “</a:t>
            </a:r>
            <a:endParaRPr lang="cs-CZ" sz="2100" dirty="0" smtClean="0"/>
          </a:p>
          <a:p>
            <a:pPr lvl="1"/>
            <a:r>
              <a:rPr lang="cs-CZ" sz="2100" dirty="0" smtClean="0"/>
              <a:t>srážky</a:t>
            </a:r>
            <a:r>
              <a:rPr lang="cs-CZ" sz="2100" dirty="0" smtClean="0">
                <a:solidFill>
                  <a:schemeClr val="tx1"/>
                </a:solidFill>
              </a:rPr>
              <a:t> – „</a:t>
            </a:r>
            <a:r>
              <a:rPr lang="pl-PL" sz="2100" dirty="0" smtClean="0">
                <a:solidFill>
                  <a:schemeClr val="tx1"/>
                </a:solidFill>
              </a:rPr>
              <a:t>kolik vody, v jaké podobě, jak dlouho dopadá na Zemi </a:t>
            </a:r>
            <a:r>
              <a:rPr lang="cs-CZ" sz="2100" dirty="0" smtClean="0">
                <a:solidFill>
                  <a:schemeClr val="tx1"/>
                </a:solidFill>
              </a:rPr>
              <a:t>“</a:t>
            </a:r>
            <a:endParaRPr lang="cs-CZ" sz="2100" dirty="0" smtClean="0"/>
          </a:p>
          <a:p>
            <a:pPr lvl="1"/>
            <a:r>
              <a:rPr lang="cs-CZ" sz="2100" dirty="0" smtClean="0"/>
              <a:t>směr a rychlost větru</a:t>
            </a:r>
            <a:r>
              <a:rPr lang="cs-CZ" sz="2100" dirty="0" smtClean="0">
                <a:solidFill>
                  <a:schemeClr val="tx1"/>
                </a:solidFill>
              </a:rPr>
              <a:t> – „jak a odkud fouká “</a:t>
            </a:r>
            <a:endParaRPr lang="cs-CZ" sz="2100" dirty="0" smtClean="0"/>
          </a:p>
          <a:p>
            <a:pPr lvl="1"/>
            <a:r>
              <a:rPr lang="cs-CZ" sz="2100" dirty="0" smtClean="0"/>
              <a:t>oblačnost</a:t>
            </a:r>
            <a:r>
              <a:rPr lang="cs-CZ" sz="2100" dirty="0" smtClean="0">
                <a:solidFill>
                  <a:schemeClr val="tx1"/>
                </a:solidFill>
              </a:rPr>
              <a:t> – „</a:t>
            </a:r>
            <a:r>
              <a:rPr lang="pl-PL" sz="2100" dirty="0" smtClean="0">
                <a:solidFill>
                  <a:schemeClr val="tx1"/>
                </a:solidFill>
              </a:rPr>
              <a:t>jak je obloha pokryta mraky </a:t>
            </a:r>
            <a:r>
              <a:rPr lang="cs-CZ" sz="2100" dirty="0" smtClean="0">
                <a:solidFill>
                  <a:schemeClr val="tx1"/>
                </a:solidFill>
              </a:rPr>
              <a:t>“</a:t>
            </a:r>
          </a:p>
          <a:p>
            <a:pPr lvl="2"/>
            <a:r>
              <a:rPr lang="cs-CZ" i="1" dirty="0" smtClean="0"/>
              <a:t>dohlednost </a:t>
            </a:r>
            <a:r>
              <a:rPr lang="cs-CZ" dirty="0" smtClean="0"/>
              <a:t>– „jak dobře je vidět“</a:t>
            </a:r>
          </a:p>
          <a:p>
            <a:pPr lvl="1"/>
            <a:r>
              <a:rPr lang="cs-CZ" sz="2100" dirty="0" smtClean="0"/>
              <a:t>teplota </a:t>
            </a:r>
            <a:r>
              <a:rPr lang="cs-CZ" sz="2100" dirty="0" smtClean="0"/>
              <a:t>vzduchu</a:t>
            </a:r>
            <a:r>
              <a:rPr lang="cs-CZ" sz="2100" dirty="0">
                <a:solidFill>
                  <a:schemeClr val="tx1"/>
                </a:solidFill>
              </a:rPr>
              <a:t> – </a:t>
            </a:r>
            <a:r>
              <a:rPr lang="cs-CZ" sz="2100" dirty="0" smtClean="0">
                <a:solidFill>
                  <a:schemeClr val="tx1"/>
                </a:solidFill>
              </a:rPr>
              <a:t>„</a:t>
            </a:r>
            <a:r>
              <a:rPr lang="cs-CZ" sz="2100" dirty="0">
                <a:solidFill>
                  <a:schemeClr val="tx1"/>
                </a:solidFill>
              </a:rPr>
              <a:t>kolik je stupňů </a:t>
            </a:r>
            <a:r>
              <a:rPr lang="cs-CZ" sz="2100" dirty="0" smtClean="0">
                <a:solidFill>
                  <a:schemeClr val="tx1"/>
                </a:solidFill>
              </a:rPr>
              <a:t>“</a:t>
            </a:r>
            <a:endParaRPr lang="cs-CZ" sz="21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607841" cy="26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39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Předpověď počasí</a:t>
            </a:r>
            <a:endParaRPr lang="cs-CZ" altLang="cs-CZ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527048"/>
            <a:ext cx="8554152" cy="4572000"/>
          </a:xfrm>
        </p:spPr>
        <p:txBody>
          <a:bodyPr/>
          <a:lstStyle/>
          <a:p>
            <a:r>
              <a:rPr lang="cs-CZ" altLang="cs-CZ" sz="2600" dirty="0" smtClean="0"/>
              <a:t>je prognóza počasí, založená na využití poznatků o fyzikálních zákonitostech.</a:t>
            </a:r>
          </a:p>
          <a:p>
            <a:r>
              <a:rPr lang="cs-CZ" altLang="cs-CZ" sz="2600" dirty="0" smtClean="0"/>
              <a:t>Počasí je definováno mnoha faktory (hlavně atmosférickým tlakem, vlhkostí, teplotou a větry), které je třeba sledovat.</a:t>
            </a:r>
          </a:p>
          <a:p>
            <a:r>
              <a:rPr lang="cs-CZ" altLang="cs-CZ" sz="2600" dirty="0" smtClean="0"/>
              <a:t>Nicméně povaha atmosféry a neúplné chápání přírodních procesů znamenají, že předpovědi nejsou zcela přesné a neomylné.</a:t>
            </a:r>
            <a:endParaRPr lang="cs-CZ" altLang="cs-CZ" sz="2600" dirty="0"/>
          </a:p>
        </p:txBody>
      </p:sp>
      <p:pic>
        <p:nvPicPr>
          <p:cNvPr id="64514" name="Picture 2" descr="http://www.e-pocasi.cz/images_clanky/981-predpoved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10" y="4509120"/>
            <a:ext cx="3333031" cy="18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117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Měřící stanice v ČR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34273" cy="45720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dirty="0">
                <a:solidFill>
                  <a:schemeClr val="accent1"/>
                </a:solidFill>
              </a:rPr>
              <a:t>Synoptická stanice na Milešovce </a:t>
            </a:r>
            <a:endParaRPr lang="cs-CZ" altLang="cs-CZ" sz="2800" b="1" dirty="0" smtClean="0">
              <a:solidFill>
                <a:schemeClr val="accent1"/>
              </a:solidFill>
            </a:endParaRPr>
          </a:p>
          <a:p>
            <a:r>
              <a:rPr lang="cs-CZ" altLang="cs-CZ" sz="2600" dirty="0" smtClean="0"/>
              <a:t>Jednotlivé prvky se neustále sledují v meteorologických stanicích.</a:t>
            </a:r>
          </a:p>
          <a:p>
            <a:r>
              <a:rPr lang="cs-CZ" altLang="cs-CZ" sz="2600" dirty="0" smtClean="0"/>
              <a:t>Synoptická </a:t>
            </a:r>
            <a:r>
              <a:rPr lang="cs-CZ" altLang="cs-CZ" sz="2600" dirty="0"/>
              <a:t>stanice </a:t>
            </a:r>
            <a:r>
              <a:rPr lang="cs-CZ" altLang="cs-CZ" sz="2600" dirty="0" smtClean="0"/>
              <a:t>provádí </a:t>
            </a:r>
            <a:r>
              <a:rPr lang="cs-CZ" altLang="cs-CZ" sz="2600" dirty="0"/>
              <a:t>nejrozsáhlejší měření – měří se každou hodinu</a:t>
            </a:r>
          </a:p>
          <a:p>
            <a:r>
              <a:rPr lang="cs-CZ" altLang="cs-CZ" sz="2600" dirty="0"/>
              <a:t>V ČR je </a:t>
            </a:r>
            <a:r>
              <a:rPr lang="cs-CZ" altLang="cs-CZ" sz="2600" dirty="0" smtClean="0"/>
              <a:t>18 podobných stanic.</a:t>
            </a:r>
            <a:endParaRPr lang="cs-CZ" altLang="cs-CZ" sz="2600" dirty="0"/>
          </a:p>
          <a:p>
            <a:endParaRPr lang="cs-CZ" altLang="cs-CZ" sz="2600" dirty="0"/>
          </a:p>
          <a:p>
            <a:endParaRPr lang="cs-CZ" altLang="cs-CZ" sz="2600" dirty="0"/>
          </a:p>
        </p:txBody>
      </p:sp>
      <p:pic>
        <p:nvPicPr>
          <p:cNvPr id="8" name="Picture 5" descr="Soubor:Milesovka mete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/>
          <a:stretch>
            <a:fillRect/>
          </a:stretch>
        </p:blipFill>
        <p:spPr bwMode="auto">
          <a:xfrm>
            <a:off x="4989652" y="3501008"/>
            <a:ext cx="3847505" cy="27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8313" y="6165850"/>
            <a:ext cx="8229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5956838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600" b="1" dirty="0">
                <a:solidFill>
                  <a:schemeClr val="accent1"/>
                </a:solidFill>
              </a:rPr>
              <a:t>Meteorologická stanice CHMI – Praha – </a:t>
            </a:r>
            <a:r>
              <a:rPr lang="cs-CZ" altLang="cs-CZ" sz="2600" b="1" dirty="0" smtClean="0">
                <a:solidFill>
                  <a:schemeClr val="accent1"/>
                </a:solidFill>
              </a:rPr>
              <a:t>Libuš</a:t>
            </a:r>
          </a:p>
          <a:p>
            <a:r>
              <a:rPr lang="cs-CZ" altLang="cs-CZ" sz="2600" dirty="0" smtClean="0"/>
              <a:t>Provádí </a:t>
            </a:r>
            <a:r>
              <a:rPr lang="cs-CZ" altLang="cs-CZ" sz="2600" dirty="0"/>
              <a:t>s</a:t>
            </a:r>
            <a:r>
              <a:rPr lang="cs-CZ" altLang="cs-CZ" sz="2600" dirty="0" smtClean="0"/>
              <a:t>ynopticko-klimatologické pozorování</a:t>
            </a:r>
          </a:p>
          <a:p>
            <a:r>
              <a:rPr lang="cs-CZ" altLang="cs-CZ" sz="2600" dirty="0" smtClean="0"/>
              <a:t>Klimatologická stanice – měří jen jednou za šest hodin</a:t>
            </a:r>
          </a:p>
          <a:p>
            <a:r>
              <a:rPr lang="cs-CZ" altLang="cs-CZ" sz="2600" dirty="0" smtClean="0"/>
              <a:t>V ČR je jich 165</a:t>
            </a:r>
          </a:p>
        </p:txBody>
      </p:sp>
      <p:pic>
        <p:nvPicPr>
          <p:cNvPr id="6" name="Picture 5" descr="Soubor:Prague Libuš Observatory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425" y="3140968"/>
            <a:ext cx="4038600" cy="3048000"/>
          </a:xfrm>
        </p:spPr>
      </p:pic>
    </p:spTree>
    <p:extLst>
      <p:ext uri="{BB962C8B-B14F-4D97-AF65-F5344CB8AC3E}">
        <p14:creationId xmlns:p14="http://schemas.microsoft.com/office/powerpoint/2010/main" val="583602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640</Words>
  <Application>Microsoft Office PowerPoint</Application>
  <PresentationFormat>Předvádění na obrazovce (4:3)</PresentationFormat>
  <Paragraphs>80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Wingdings</vt:lpstr>
      <vt:lpstr>Wingdings 2</vt:lpstr>
      <vt:lpstr>Administrativní</vt:lpstr>
      <vt:lpstr>Počasí a meteorologie</vt:lpstr>
      <vt:lpstr>V dřívějších dobách</vt:lpstr>
      <vt:lpstr>Podnebí x počasí</vt:lpstr>
      <vt:lpstr>Počasí x podnebí</vt:lpstr>
      <vt:lpstr>Meteorologie</vt:lpstr>
      <vt:lpstr>Prezentace aplikace PowerPoint</vt:lpstr>
      <vt:lpstr>Předpověď počasí</vt:lpstr>
      <vt:lpstr>Měřící stanice v ČR</vt:lpstr>
      <vt:lpstr>Prezentace aplikace PowerPoint</vt:lpstr>
      <vt:lpstr>Prezentace aplikace PowerPoint</vt:lpstr>
      <vt:lpstr>Meteorologické stanice</vt:lpstr>
      <vt:lpstr>Prezentace aplikace PowerPoint</vt:lpstr>
      <vt:lpstr>Prezentace aplikace PowerPoint</vt:lpstr>
      <vt:lpstr>Meteorologické družice</vt:lpstr>
      <vt:lpstr>Meteorologická sonda</vt:lpstr>
      <vt:lpstr>Prezentace aplikace PowerPoint</vt:lpstr>
      <vt:lpstr>Zajímavosti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Elektromagnetické vlny a záření</dc:title>
  <dc:creator>ucitel</dc:creator>
  <cp:lastModifiedBy>Jiří Mandys</cp:lastModifiedBy>
  <cp:revision>223</cp:revision>
  <dcterms:created xsi:type="dcterms:W3CDTF">2014-02-23T10:05:56Z</dcterms:created>
  <dcterms:modified xsi:type="dcterms:W3CDTF">2020-03-21T20:38:46Z</dcterms:modified>
</cp:coreProperties>
</file>