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67" r:id="rId2"/>
    <p:sldId id="274" r:id="rId3"/>
    <p:sldId id="272" r:id="rId4"/>
    <p:sldId id="256" r:id="rId5"/>
    <p:sldId id="258" r:id="rId6"/>
    <p:sldId id="270" r:id="rId7"/>
    <p:sldId id="262" r:id="rId8"/>
    <p:sldId id="271" r:id="rId9"/>
    <p:sldId id="269" r:id="rId10"/>
  </p:sldIdLst>
  <p:sldSz cx="12192000" cy="6858000"/>
  <p:notesSz cx="6858000" cy="99472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1DD1D-9264-49FA-8CB2-6428AA99C9BB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94485-8AB6-4313-89CD-02149DCB0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160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6007-75E5-4C13-B788-6D6EF5474109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DA58-7E32-4B3F-A27E-44190CBE3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912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6007-75E5-4C13-B788-6D6EF5474109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DA58-7E32-4B3F-A27E-44190CBE3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858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6007-75E5-4C13-B788-6D6EF5474109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DA58-7E32-4B3F-A27E-44190CBE3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554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6007-75E5-4C13-B788-6D6EF5474109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DA58-7E32-4B3F-A27E-44190CBE3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294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6007-75E5-4C13-B788-6D6EF5474109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DA58-7E32-4B3F-A27E-44190CBE3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432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6007-75E5-4C13-B788-6D6EF5474109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DA58-7E32-4B3F-A27E-44190CBE3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319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6007-75E5-4C13-B788-6D6EF5474109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DA58-7E32-4B3F-A27E-44190CBE3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252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6007-75E5-4C13-B788-6D6EF5474109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DA58-7E32-4B3F-A27E-44190CBE3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93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6007-75E5-4C13-B788-6D6EF5474109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DA58-7E32-4B3F-A27E-44190CBE3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600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6007-75E5-4C13-B788-6D6EF5474109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DA58-7E32-4B3F-A27E-44190CBE3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734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6007-75E5-4C13-B788-6D6EF5474109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DA58-7E32-4B3F-A27E-44190CBE3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674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6007-75E5-4C13-B788-6D6EF5474109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FDA58-7E32-4B3F-A27E-44190CBE3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85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637" y="1884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8800" b="1" u="sng" dirty="0" smtClean="0">
                <a:solidFill>
                  <a:schemeClr val="bg1"/>
                </a:solidFill>
              </a:rPr>
              <a:t>VAROVÁNÍ</a:t>
            </a:r>
            <a:endParaRPr lang="cs-CZ" sz="8800" b="1" u="sng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7416"/>
            <a:ext cx="12063845" cy="4351338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V PRŮBĚHU TÉTO HODINY MŮŽETE BÝT VYSTAVENI FYZICKÉMU I PSYCHICKÉMU NÁSILÍ, MŮŽETE BÝT PONIŽOVÁNI A (VULGÁRNĚ) URÁŽENI, MŮŽETE BÝT ZASTRAŠOVÁNI I SEXUÁLNĚ ZNEUŽITI 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V PRŮBĚHU HODINY NEBUDOU BRÁNY OHLEDY NA VAŠE LIDSKÁ ANI OBČANSKÁ PRÁVA ANI NA POTŘEBY VAŠEHO MOČOVÉHO MĚCHÝŘE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POKUD SE BUDETE V PRŮBĚHU HODINY CÍTIT NATOLIK NEPŘÍJEMNĚ, ŽE V NÍ NEDOKÁŽETE DÁLE SETRVAT, ZVEDNĚTE OBĚ RUCE NAD HLAVU, ODEJDĚTE NA CHODBU, POSTAVTE SE ČELEM KE ZDI A ČEKEJTE NA KONEC</a:t>
            </a:r>
          </a:p>
          <a:p>
            <a:pPr algn="ctr"/>
            <a:r>
              <a:rPr lang="cs-CZ" sz="3200" b="1" i="1" u="sng" dirty="0" smtClean="0">
                <a:solidFill>
                  <a:schemeClr val="bg1"/>
                </a:solidFill>
              </a:rPr>
              <a:t>VÍTEJTE V ROCE 1937 V SOVĚTSKÉM SVAZU, SOUDRUZI A SOUDRUŽKY…</a:t>
            </a:r>
            <a:endParaRPr lang="cs-CZ" sz="32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50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VÃ½sledek obrÃ¡zku pro communism parody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6362"/>
            <a:ext cx="12191999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46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Ã½sledek obrÃ¡zku pro stalin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633750" cy="710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630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stalin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48190" cy="705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96463" y="280151"/>
            <a:ext cx="4395537" cy="4075279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Komunismus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v SSSR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10984" y="4853321"/>
            <a:ext cx="9144000" cy="1655762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L21</a:t>
            </a:r>
            <a:r>
              <a:rPr lang="cs-CZ" smtClean="0">
                <a:solidFill>
                  <a:schemeClr val="bg1"/>
                </a:solidFill>
              </a:rPr>
              <a:t>	</a:t>
            </a:r>
            <a:r>
              <a:rPr lang="cs-CZ" smtClean="0">
                <a:solidFill>
                  <a:schemeClr val="bg1"/>
                </a:solidFill>
              </a:rPr>
              <a:t>t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68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VÃ½sledek obrÃ¡zku pro communism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5344"/>
            <a:ext cx="12325350" cy="770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40327"/>
            <a:ext cx="10515600" cy="5636636"/>
          </a:xfrm>
        </p:spPr>
        <p:txBody>
          <a:bodyPr>
            <a:normAutofit lnSpcReduction="10000"/>
          </a:bodyPr>
          <a:lstStyle/>
          <a:p>
            <a:r>
              <a:rPr lang="cs-CZ" b="1" i="1" u="sng" dirty="0" smtClean="0">
                <a:solidFill>
                  <a:schemeClr val="bg1"/>
                </a:solidFill>
              </a:rPr>
              <a:t>Jakou státní formu mělo Rusko na počátku 20. století?</a:t>
            </a:r>
          </a:p>
          <a:p>
            <a:r>
              <a:rPr lang="cs-CZ" b="1" dirty="0">
                <a:solidFill>
                  <a:schemeClr val="bg1"/>
                </a:solidFill>
              </a:rPr>
              <a:t>Carský stát</a:t>
            </a:r>
          </a:p>
          <a:p>
            <a:r>
              <a:rPr lang="cs-CZ" b="1" i="1" u="sng" dirty="0" smtClean="0">
                <a:solidFill>
                  <a:schemeClr val="bg1"/>
                </a:solidFill>
              </a:rPr>
              <a:t>Jaká dynastie vládla v Rusku od roku 1605?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Romanovci</a:t>
            </a:r>
          </a:p>
          <a:p>
            <a:r>
              <a:rPr lang="cs-CZ" b="1" i="1" u="sng" dirty="0" smtClean="0">
                <a:solidFill>
                  <a:schemeClr val="bg1"/>
                </a:solidFill>
              </a:rPr>
              <a:t>Jaká byla ekonomická situace státu a životní úroveň průměrného občana na přelomu 19. a 20. století?</a:t>
            </a:r>
          </a:p>
          <a:p>
            <a:r>
              <a:rPr lang="cs-CZ" b="1" dirty="0">
                <a:solidFill>
                  <a:schemeClr val="bg1"/>
                </a:solidFill>
              </a:rPr>
              <a:t>Ekonomicky zaostalý stát, špatná životní úroveň</a:t>
            </a:r>
          </a:p>
          <a:p>
            <a:r>
              <a:rPr lang="cs-CZ" b="1" i="1" u="sng" dirty="0" smtClean="0">
                <a:solidFill>
                  <a:schemeClr val="bg1"/>
                </a:solidFill>
              </a:rPr>
              <a:t>Jak probíhala 1. ruská revoluce a jaký přinesla výsledek?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1905 </a:t>
            </a:r>
            <a:r>
              <a:rPr lang="cs-CZ" b="1" dirty="0">
                <a:solidFill>
                  <a:schemeClr val="bg1"/>
                </a:solidFill>
              </a:rPr>
              <a:t>– vojsko rozehnalo dělnickou demonstraci </a:t>
            </a:r>
            <a:r>
              <a:rPr lang="cs-CZ" b="1" dirty="0">
                <a:solidFill>
                  <a:schemeClr val="bg1"/>
                </a:solidFill>
                <a:sym typeface="Symbol" panose="05050102010706020507" pitchFamily="18" charset="2"/>
              </a:rPr>
              <a:t> revoluce  car musel zřídit dumu (=zákonodárný orgán)</a:t>
            </a:r>
          </a:p>
          <a:p>
            <a:r>
              <a:rPr lang="cs-CZ" b="1" i="1" u="sng" dirty="0" smtClean="0">
                <a:solidFill>
                  <a:schemeClr val="bg1"/>
                </a:solidFill>
              </a:rPr>
              <a:t>Na čí straně bojovalo Rusko za první světové války?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Trojdohoda – VB, FRA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VÃ½sledek obrÃ¡zku pro communism wallpa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Ã½sledek obrÃ¡zku pro communism wallpap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Ã½sledek obrÃ¡zku pro communism wallpap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324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ek obrÃ¡zku pro stalin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548194" cy="705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37754"/>
            <a:ext cx="11353800" cy="6120245"/>
          </a:xfrm>
        </p:spPr>
        <p:txBody>
          <a:bodyPr>
            <a:normAutofit/>
          </a:bodyPr>
          <a:lstStyle/>
          <a:p>
            <a:r>
              <a:rPr lang="cs-CZ" b="1" i="1" u="sng" dirty="0">
                <a:solidFill>
                  <a:schemeClr val="bg1"/>
                </a:solidFill>
              </a:rPr>
              <a:t>Jaké důsledky přinesla únorová revoluce 1917</a:t>
            </a:r>
            <a:r>
              <a:rPr lang="cs-CZ" b="1" i="1" u="sng" dirty="0" smtClean="0">
                <a:solidFill>
                  <a:schemeClr val="bg1"/>
                </a:solidFill>
              </a:rPr>
              <a:t>?</a:t>
            </a:r>
          </a:p>
          <a:p>
            <a:r>
              <a:rPr lang="cs-CZ" b="1" dirty="0">
                <a:solidFill>
                  <a:schemeClr val="bg1"/>
                </a:solidFill>
                <a:sym typeface="Symbol" panose="05050102010706020507" pitchFamily="18" charset="2"/>
              </a:rPr>
              <a:t>Abdikoval car, k moci </a:t>
            </a:r>
            <a:r>
              <a:rPr lang="cs-CZ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prozatímní </a:t>
            </a:r>
            <a:r>
              <a:rPr lang="cs-CZ" b="1" dirty="0">
                <a:solidFill>
                  <a:schemeClr val="bg1"/>
                </a:solidFill>
                <a:sym typeface="Symbol" panose="05050102010706020507" pitchFamily="18" charset="2"/>
              </a:rPr>
              <a:t>vláda</a:t>
            </a:r>
          </a:p>
          <a:p>
            <a:r>
              <a:rPr lang="cs-CZ" b="1" i="1" u="sng" dirty="0" smtClean="0">
                <a:solidFill>
                  <a:schemeClr val="bg1"/>
                </a:solidFill>
              </a:rPr>
              <a:t>Kdo </a:t>
            </a:r>
            <a:r>
              <a:rPr lang="cs-CZ" b="1" i="1" u="sng" dirty="0">
                <a:solidFill>
                  <a:schemeClr val="bg1"/>
                </a:solidFill>
              </a:rPr>
              <a:t>vedl bolševiky v Rusku a kým byl ovlivněn</a:t>
            </a:r>
            <a:r>
              <a:rPr lang="cs-CZ" b="1" i="1" u="sng" dirty="0" smtClean="0">
                <a:solidFill>
                  <a:schemeClr val="bg1"/>
                </a:solidFill>
              </a:rPr>
              <a:t>?</a:t>
            </a:r>
          </a:p>
          <a:p>
            <a:r>
              <a:rPr lang="cs-CZ" b="1" dirty="0">
                <a:solidFill>
                  <a:schemeClr val="bg1"/>
                </a:solidFill>
                <a:sym typeface="Symbol" panose="05050102010706020507" pitchFamily="18" charset="2"/>
              </a:rPr>
              <a:t>Vladimír </a:t>
            </a:r>
            <a:r>
              <a:rPr lang="cs-CZ" b="1" dirty="0" err="1">
                <a:solidFill>
                  <a:schemeClr val="bg1"/>
                </a:solidFill>
                <a:sym typeface="Symbol" panose="05050102010706020507" pitchFamily="18" charset="2"/>
              </a:rPr>
              <a:t>Iljič</a:t>
            </a:r>
            <a:r>
              <a:rPr lang="cs-CZ" b="1" dirty="0">
                <a:solidFill>
                  <a:schemeClr val="bg1"/>
                </a:solidFill>
                <a:sym typeface="Symbol" panose="05050102010706020507" pitchFamily="18" charset="2"/>
              </a:rPr>
              <a:t> Lenin, ovlivněn Karlem Marxem a Manifestem komunismu</a:t>
            </a:r>
          </a:p>
          <a:p>
            <a:endParaRPr lang="cs-CZ" b="1" i="1" u="sng" dirty="0" smtClean="0">
              <a:solidFill>
                <a:schemeClr val="bg1"/>
              </a:solidFill>
            </a:endParaRPr>
          </a:p>
          <a:p>
            <a:r>
              <a:rPr lang="cs-CZ" b="1" i="1" u="sng" dirty="0" smtClean="0">
                <a:solidFill>
                  <a:schemeClr val="bg1"/>
                </a:solidFill>
              </a:rPr>
              <a:t>Jak </a:t>
            </a:r>
            <a:r>
              <a:rPr lang="cs-CZ" b="1" i="1" u="sng" dirty="0">
                <a:solidFill>
                  <a:schemeClr val="bg1"/>
                </a:solidFill>
              </a:rPr>
              <a:t>se dostali bolševici k moci</a:t>
            </a:r>
            <a:r>
              <a:rPr lang="cs-CZ" b="1" i="1" u="sng" dirty="0" smtClean="0">
                <a:solidFill>
                  <a:schemeClr val="bg1"/>
                </a:solidFill>
              </a:rPr>
              <a:t>?</a:t>
            </a:r>
          </a:p>
          <a:p>
            <a:r>
              <a:rPr lang="cs-CZ" b="1" dirty="0">
                <a:solidFill>
                  <a:schemeClr val="bg1"/>
                </a:solidFill>
                <a:sym typeface="Symbol" panose="05050102010706020507" pitchFamily="18" charset="2"/>
              </a:rPr>
              <a:t>Během Velké říjnové socialistické revoluce 8/11/1917 svrhli (zatkli) prozatímní vládu a vyhlásili vládu lidových komisařů v čele s </a:t>
            </a:r>
            <a:r>
              <a:rPr lang="cs-CZ" b="1" dirty="0" err="1">
                <a:solidFill>
                  <a:schemeClr val="bg1"/>
                </a:solidFill>
                <a:sym typeface="Symbol" panose="05050102010706020507" pitchFamily="18" charset="2"/>
              </a:rPr>
              <a:t>Leninen</a:t>
            </a:r>
            <a:endParaRPr lang="cs-CZ" b="1" dirty="0">
              <a:solidFill>
                <a:schemeClr val="bg1"/>
              </a:solidFill>
              <a:sym typeface="Symbol" panose="05050102010706020507" pitchFamily="18" charset="2"/>
            </a:endParaRPr>
          </a:p>
          <a:p>
            <a:r>
              <a:rPr lang="cs-CZ" b="1" i="1" u="sng" dirty="0" smtClean="0">
                <a:solidFill>
                  <a:schemeClr val="bg1"/>
                </a:solidFill>
              </a:rPr>
              <a:t>Jak </a:t>
            </a:r>
            <a:r>
              <a:rPr lang="cs-CZ" b="1" i="1" u="sng" dirty="0">
                <a:solidFill>
                  <a:schemeClr val="bg1"/>
                </a:solidFill>
              </a:rPr>
              <a:t>reagovala společnost na státní převrat = bolševické uchopení moci</a:t>
            </a:r>
            <a:r>
              <a:rPr lang="cs-CZ" b="1" i="1" u="sng" dirty="0" smtClean="0">
                <a:solidFill>
                  <a:schemeClr val="bg1"/>
                </a:solidFill>
              </a:rPr>
              <a:t>?</a:t>
            </a:r>
          </a:p>
          <a:p>
            <a:r>
              <a:rPr lang="cs-CZ" b="1" dirty="0">
                <a:solidFill>
                  <a:schemeClr val="bg1"/>
                </a:solidFill>
                <a:sym typeface="Symbol" panose="05050102010706020507" pitchFamily="18" charset="2"/>
              </a:rPr>
              <a:t>Vypukla občanská válka mezi přívrženci cara (bílí) a bolševiků (rudí)</a:t>
            </a:r>
            <a:endParaRPr lang="cs-CZ" b="1" dirty="0">
              <a:solidFill>
                <a:schemeClr val="bg1"/>
              </a:solidFill>
            </a:endParaRPr>
          </a:p>
          <a:p>
            <a:r>
              <a:rPr lang="cs-CZ" b="1" i="1" u="sng" dirty="0" smtClean="0">
                <a:solidFill>
                  <a:schemeClr val="bg1"/>
                </a:solidFill>
              </a:rPr>
              <a:t>Kdo </a:t>
            </a:r>
            <a:r>
              <a:rPr lang="cs-CZ" b="1" i="1" u="sng" dirty="0">
                <a:solidFill>
                  <a:schemeClr val="bg1"/>
                </a:solidFill>
              </a:rPr>
              <a:t>zvítězil v  občanské válce a jaké změny to přineslo</a:t>
            </a:r>
            <a:r>
              <a:rPr lang="cs-CZ" b="1" i="1" u="sng" dirty="0" smtClean="0">
                <a:solidFill>
                  <a:schemeClr val="bg1"/>
                </a:solidFill>
              </a:rPr>
              <a:t>?</a:t>
            </a:r>
          </a:p>
          <a:p>
            <a:r>
              <a:rPr lang="cs-CZ" b="1" dirty="0">
                <a:solidFill>
                  <a:schemeClr val="bg1"/>
                </a:solidFill>
              </a:rPr>
              <a:t>Rudí (bolševici), vyhlášen SSSR, nástup komunistické diktatury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0264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Ã½sledek obrÃ¡zku pro communism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0377" y="-218364"/>
            <a:ext cx="11368584" cy="6899719"/>
          </a:xfrm>
        </p:spPr>
        <p:txBody>
          <a:bodyPr>
            <a:normAutofit fontScale="85000" lnSpcReduction="20000"/>
          </a:bodyPr>
          <a:lstStyle/>
          <a:p>
            <a:endParaRPr lang="cs-CZ" sz="3000" b="1" i="1" u="sng" dirty="0" smtClean="0">
              <a:solidFill>
                <a:schemeClr val="bg1"/>
              </a:solidFill>
            </a:endParaRPr>
          </a:p>
          <a:p>
            <a:r>
              <a:rPr lang="cs-CZ" sz="3000" b="1" i="1" u="sng" dirty="0" smtClean="0">
                <a:solidFill>
                  <a:schemeClr val="bg1"/>
                </a:solidFill>
              </a:rPr>
              <a:t>Jaký </a:t>
            </a:r>
            <a:r>
              <a:rPr lang="cs-CZ" sz="3000" b="1" i="1" u="sng" dirty="0">
                <a:solidFill>
                  <a:schemeClr val="bg1"/>
                </a:solidFill>
              </a:rPr>
              <a:t>byl osud carské rodiny</a:t>
            </a:r>
            <a:r>
              <a:rPr lang="cs-CZ" sz="3000" b="1" i="1" u="sng" dirty="0" smtClean="0">
                <a:solidFill>
                  <a:schemeClr val="bg1"/>
                </a:solidFill>
              </a:rPr>
              <a:t>?</a:t>
            </a:r>
          </a:p>
          <a:p>
            <a:r>
              <a:rPr lang="cs-CZ" sz="3000" b="1" dirty="0">
                <a:solidFill>
                  <a:schemeClr val="bg1"/>
                </a:solidFill>
              </a:rPr>
              <a:t>Car s manželkou, následníkem trůnu, čtyřmi dcerami i služebnictvem popraven ve sklepě</a:t>
            </a:r>
          </a:p>
          <a:p>
            <a:r>
              <a:rPr lang="cs-CZ" sz="3000" b="1" i="1" u="sng" dirty="0" smtClean="0">
                <a:solidFill>
                  <a:schemeClr val="bg1"/>
                </a:solidFill>
              </a:rPr>
              <a:t>Jak bolševické Rusko ukončilo svou účast ve světové válce?</a:t>
            </a:r>
          </a:p>
          <a:p>
            <a:r>
              <a:rPr lang="cs-CZ" sz="3000" b="1" dirty="0">
                <a:solidFill>
                  <a:schemeClr val="bg1"/>
                </a:solidFill>
              </a:rPr>
              <a:t>Dekret o míru, separátní smlouva s Německem, ztráta Pobaltí, Finska, Polsko…, mezinárodní </a:t>
            </a:r>
            <a:r>
              <a:rPr lang="cs-CZ" sz="3000" b="1" dirty="0" smtClean="0">
                <a:solidFill>
                  <a:schemeClr val="bg1"/>
                </a:solidFill>
              </a:rPr>
              <a:t>izolace</a:t>
            </a:r>
          </a:p>
          <a:p>
            <a:endParaRPr lang="cs-CZ" sz="3000" b="1" dirty="0" smtClean="0">
              <a:solidFill>
                <a:schemeClr val="bg1"/>
              </a:solidFill>
            </a:endParaRPr>
          </a:p>
          <a:p>
            <a:endParaRPr lang="cs-CZ" sz="3000" b="1" dirty="0">
              <a:solidFill>
                <a:schemeClr val="bg1"/>
              </a:solidFill>
            </a:endParaRPr>
          </a:p>
          <a:p>
            <a:r>
              <a:rPr lang="cs-CZ" sz="3000" b="1" i="1" u="sng" dirty="0" smtClean="0">
                <a:solidFill>
                  <a:schemeClr val="bg1"/>
                </a:solidFill>
              </a:rPr>
              <a:t>Jak bolševici získávali na svou stranu masy?</a:t>
            </a:r>
          </a:p>
          <a:p>
            <a:r>
              <a:rPr lang="cs-CZ" sz="3000" b="1" dirty="0">
                <a:solidFill>
                  <a:schemeClr val="bg1"/>
                </a:solidFill>
              </a:rPr>
              <a:t>Dekret o půdě – pozemková reforma</a:t>
            </a:r>
            <a:r>
              <a:rPr lang="cs-CZ" sz="3000" b="1" dirty="0" smtClean="0">
                <a:solidFill>
                  <a:schemeClr val="bg1"/>
                </a:solidFill>
              </a:rPr>
              <a:t>,                                                                        </a:t>
            </a:r>
            <a:r>
              <a:rPr lang="cs-CZ" sz="3000" b="1" dirty="0">
                <a:solidFill>
                  <a:schemeClr val="bg1"/>
                </a:solidFill>
              </a:rPr>
              <a:t>zabavení velkostatkářské a církevní půdy</a:t>
            </a:r>
          </a:p>
          <a:p>
            <a:r>
              <a:rPr lang="cs-CZ" sz="3000" b="1" i="1" u="sng" dirty="0" smtClean="0">
                <a:solidFill>
                  <a:schemeClr val="bg1"/>
                </a:solidFill>
              </a:rPr>
              <a:t>Kdo se stal po smrti Lenina vůdcem bolševiků a SSSR?</a:t>
            </a:r>
          </a:p>
          <a:p>
            <a:r>
              <a:rPr lang="cs-CZ" sz="3000" b="1" dirty="0" smtClean="0">
                <a:solidFill>
                  <a:schemeClr val="bg1"/>
                </a:solidFill>
              </a:rPr>
              <a:t>Stalin</a:t>
            </a:r>
          </a:p>
          <a:p>
            <a:r>
              <a:rPr lang="cs-CZ" sz="3000" b="1" i="1" u="sng" dirty="0" smtClean="0">
                <a:solidFill>
                  <a:schemeClr val="bg1"/>
                </a:solidFill>
              </a:rPr>
              <a:t>Jaké vrstvy společnosti byly pronásledovány?</a:t>
            </a:r>
          </a:p>
          <a:p>
            <a:r>
              <a:rPr lang="cs-CZ" sz="3000" b="1" dirty="0">
                <a:solidFill>
                  <a:schemeClr val="bg1"/>
                </a:solidFill>
              </a:rPr>
              <a:t>Kulaci (=bohatí zemědělci), buržoazie (=</a:t>
            </a:r>
            <a:r>
              <a:rPr lang="cs-CZ" sz="3000" b="1" dirty="0" smtClean="0">
                <a:solidFill>
                  <a:schemeClr val="bg1"/>
                </a:solidFill>
              </a:rPr>
              <a:t>podnikatelé, </a:t>
            </a:r>
            <a:r>
              <a:rPr lang="cs-CZ" sz="3000" b="1" dirty="0">
                <a:solidFill>
                  <a:schemeClr val="bg1"/>
                </a:solidFill>
              </a:rPr>
              <a:t>vlastníci strojů), církev, demokrati (=politická opozice), nepřátel uvnitř vlastních řad (údajní špióni apod.)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8102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1444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5635" y="83128"/>
            <a:ext cx="11481955" cy="6774872"/>
          </a:xfrm>
        </p:spPr>
        <p:txBody>
          <a:bodyPr>
            <a:normAutofit fontScale="25000" lnSpcReduction="20000"/>
          </a:bodyPr>
          <a:lstStyle/>
          <a:p>
            <a:r>
              <a:rPr lang="cs-CZ" sz="10400" b="1" i="1" u="sng" dirty="0">
                <a:solidFill>
                  <a:schemeClr val="bg1"/>
                </a:solidFill>
              </a:rPr>
              <a:t>Co znamenala kolektivizace zemědělství</a:t>
            </a:r>
            <a:r>
              <a:rPr lang="cs-CZ" sz="10400" b="1" i="1" u="sng" dirty="0" smtClean="0">
                <a:solidFill>
                  <a:schemeClr val="bg1"/>
                </a:solidFill>
              </a:rPr>
              <a:t>?</a:t>
            </a:r>
          </a:p>
          <a:p>
            <a:r>
              <a:rPr lang="cs-CZ" sz="10400" b="1" dirty="0">
                <a:solidFill>
                  <a:schemeClr val="bg1"/>
                </a:solidFill>
              </a:rPr>
              <a:t>Vytvořeno státní zemědělství – kolchozy (=jednotná zemědělská družstva), zlikvidování soukromí zemědělci, 5 milionů mrtvých na Ukrajině</a:t>
            </a:r>
          </a:p>
          <a:p>
            <a:r>
              <a:rPr lang="cs-CZ" sz="10400" b="1" i="1" u="sng" dirty="0" smtClean="0">
                <a:solidFill>
                  <a:schemeClr val="bg1"/>
                </a:solidFill>
              </a:rPr>
              <a:t>Co </a:t>
            </a:r>
            <a:r>
              <a:rPr lang="cs-CZ" sz="10400" b="1" i="1" u="sng" dirty="0">
                <a:solidFill>
                  <a:schemeClr val="bg1"/>
                </a:solidFill>
              </a:rPr>
              <a:t>znamenalo znárodnění</a:t>
            </a:r>
            <a:r>
              <a:rPr lang="cs-CZ" sz="10400" b="1" i="1" u="sng" dirty="0" smtClean="0">
                <a:solidFill>
                  <a:schemeClr val="bg1"/>
                </a:solidFill>
              </a:rPr>
              <a:t>?</a:t>
            </a:r>
          </a:p>
          <a:p>
            <a:r>
              <a:rPr lang="cs-CZ" sz="10400" b="1" dirty="0">
                <a:solidFill>
                  <a:schemeClr val="bg1"/>
                </a:solidFill>
              </a:rPr>
              <a:t>Zlikvidovány soukromé podniky, převedeny pod stát, řízeny státem</a:t>
            </a:r>
          </a:p>
          <a:p>
            <a:r>
              <a:rPr lang="cs-CZ" sz="10400" b="1" i="1" u="sng" dirty="0" smtClean="0">
                <a:solidFill>
                  <a:schemeClr val="bg1"/>
                </a:solidFill>
              </a:rPr>
              <a:t>Co </a:t>
            </a:r>
            <a:r>
              <a:rPr lang="cs-CZ" sz="10400" b="1" i="1" u="sng" dirty="0">
                <a:solidFill>
                  <a:schemeClr val="bg1"/>
                </a:solidFill>
              </a:rPr>
              <a:t>znamenala industrializace</a:t>
            </a:r>
            <a:r>
              <a:rPr lang="cs-CZ" sz="10400" b="1" i="1" u="sng" dirty="0" smtClean="0">
                <a:solidFill>
                  <a:schemeClr val="bg1"/>
                </a:solidFill>
              </a:rPr>
              <a:t>?</a:t>
            </a:r>
          </a:p>
          <a:p>
            <a:r>
              <a:rPr lang="cs-CZ" sz="10400" b="1" dirty="0">
                <a:solidFill>
                  <a:schemeClr val="bg1"/>
                </a:solidFill>
              </a:rPr>
              <a:t>Budování zejména těžkého průmyslu, stavba průmyslových měst – SSSR byl ekonomicky zaostalý, kvůli industrializaci a zaostalosti SSSR nezasáhla ekonomická krize 30. let</a:t>
            </a:r>
          </a:p>
          <a:p>
            <a:pPr lvl="0"/>
            <a:r>
              <a:rPr lang="cs-CZ" sz="10400" b="1" i="1" u="sng" dirty="0" smtClean="0">
                <a:solidFill>
                  <a:schemeClr val="bg1"/>
                </a:solidFill>
              </a:rPr>
              <a:t>Jak </a:t>
            </a:r>
            <a:r>
              <a:rPr lang="cs-CZ" sz="10400" b="1" i="1" u="sng" dirty="0">
                <a:solidFill>
                  <a:schemeClr val="bg1"/>
                </a:solidFill>
              </a:rPr>
              <a:t>bylo řízeno sovětské </a:t>
            </a:r>
            <a:r>
              <a:rPr lang="cs-CZ" sz="10400" b="1" i="1" u="sng" dirty="0" smtClean="0">
                <a:solidFill>
                  <a:schemeClr val="bg1"/>
                </a:solidFill>
              </a:rPr>
              <a:t>hospodářství?</a:t>
            </a:r>
          </a:p>
          <a:p>
            <a:r>
              <a:rPr lang="cs-CZ" sz="10400" b="1" dirty="0">
                <a:solidFill>
                  <a:schemeClr val="bg1"/>
                </a:solidFill>
              </a:rPr>
              <a:t>Centrálně plánovaná ekonomika, pětiletý plán = pětiletka</a:t>
            </a:r>
          </a:p>
          <a:p>
            <a:r>
              <a:rPr lang="cs-CZ" sz="10400" b="1" i="1" u="sng" dirty="0" smtClean="0">
                <a:solidFill>
                  <a:schemeClr val="bg1"/>
                </a:solidFill>
              </a:rPr>
              <a:t>Jak </a:t>
            </a:r>
            <a:r>
              <a:rPr lang="cs-CZ" sz="10400" b="1" i="1" u="sng" dirty="0">
                <a:solidFill>
                  <a:schemeClr val="bg1"/>
                </a:solidFill>
              </a:rPr>
              <a:t>Stalin zacházel s nepohodlnými lidmi</a:t>
            </a:r>
            <a:r>
              <a:rPr lang="cs-CZ" sz="10400" b="1" i="1" u="sng" dirty="0" smtClean="0">
                <a:solidFill>
                  <a:schemeClr val="bg1"/>
                </a:solidFill>
              </a:rPr>
              <a:t>?</a:t>
            </a:r>
          </a:p>
          <a:p>
            <a:r>
              <a:rPr lang="cs-CZ" sz="10400" b="1" dirty="0">
                <a:solidFill>
                  <a:schemeClr val="bg1"/>
                </a:solidFill>
              </a:rPr>
              <a:t>Posílání do gulagů (pracovních táborů) na Sibiři</a:t>
            </a:r>
          </a:p>
          <a:p>
            <a:r>
              <a:rPr lang="cs-CZ" sz="10400" b="1" i="1" u="sng" dirty="0" smtClean="0">
                <a:solidFill>
                  <a:schemeClr val="bg1"/>
                </a:solidFill>
              </a:rPr>
              <a:t>Proti </a:t>
            </a:r>
            <a:r>
              <a:rPr lang="cs-CZ" sz="10400" b="1" i="1" u="sng" dirty="0">
                <a:solidFill>
                  <a:schemeClr val="bg1"/>
                </a:solidFill>
              </a:rPr>
              <a:t>komu mířily vykonstruované procesy a jaký byl jejich cíl</a:t>
            </a:r>
            <a:r>
              <a:rPr lang="cs-CZ" sz="10400" b="1" i="1" u="sng" dirty="0" smtClean="0">
                <a:solidFill>
                  <a:schemeClr val="bg1"/>
                </a:solidFill>
              </a:rPr>
              <a:t>?</a:t>
            </a:r>
          </a:p>
          <a:p>
            <a:r>
              <a:rPr lang="cs-CZ" sz="10400" b="1" dirty="0">
                <a:solidFill>
                  <a:schemeClr val="bg1"/>
                </a:solidFill>
              </a:rPr>
              <a:t>Proti nepříteli ve vlastních řadách, cílem bylo zastrašit Stalinovi oponenty i přívržence – nikdo se neměl cítit v bezpečí</a:t>
            </a:r>
          </a:p>
          <a:p>
            <a:r>
              <a:rPr lang="cs-CZ" sz="10400" b="1" i="1" u="sng" dirty="0" smtClean="0">
                <a:solidFill>
                  <a:schemeClr val="bg1"/>
                </a:solidFill>
              </a:rPr>
              <a:t>Jaké </a:t>
            </a:r>
            <a:r>
              <a:rPr lang="cs-CZ" sz="10400" b="1" i="1" u="sng" dirty="0">
                <a:solidFill>
                  <a:schemeClr val="bg1"/>
                </a:solidFill>
              </a:rPr>
              <a:t>byly příklady sovětské propagandy</a:t>
            </a:r>
            <a:r>
              <a:rPr lang="cs-CZ" sz="10400" b="1" i="1" u="sng" dirty="0" smtClean="0">
                <a:solidFill>
                  <a:schemeClr val="bg1"/>
                </a:solidFill>
              </a:rPr>
              <a:t>?</a:t>
            </a:r>
          </a:p>
          <a:p>
            <a:r>
              <a:rPr lang="cs-CZ" sz="10400" b="1" dirty="0">
                <a:solidFill>
                  <a:schemeClr val="bg1"/>
                </a:solidFill>
              </a:rPr>
              <a:t>Pavlík </a:t>
            </a:r>
            <a:r>
              <a:rPr lang="cs-CZ" sz="10400" b="1" dirty="0" err="1">
                <a:solidFill>
                  <a:schemeClr val="bg1"/>
                </a:solidFill>
              </a:rPr>
              <a:t>Morozov</a:t>
            </a:r>
            <a:r>
              <a:rPr lang="cs-CZ" sz="10400" b="1" dirty="0">
                <a:solidFill>
                  <a:schemeClr val="bg1"/>
                </a:solidFill>
              </a:rPr>
              <a:t>, </a:t>
            </a:r>
            <a:r>
              <a:rPr lang="cs-CZ" sz="10400" b="1" dirty="0" err="1">
                <a:solidFill>
                  <a:schemeClr val="bg1"/>
                </a:solidFill>
              </a:rPr>
              <a:t>Stachanov</a:t>
            </a:r>
            <a:r>
              <a:rPr lang="cs-CZ" sz="10400" b="1" dirty="0">
                <a:solidFill>
                  <a:schemeClr val="bg1"/>
                </a:solidFill>
              </a:rPr>
              <a:t>, kult osobnosti</a:t>
            </a:r>
          </a:p>
          <a:p>
            <a:endParaRPr lang="cs-CZ" dirty="0"/>
          </a:p>
          <a:p>
            <a:pPr lvl="0"/>
            <a:endParaRPr lang="cs-CZ" dirty="0"/>
          </a:p>
        </p:txBody>
      </p:sp>
      <p:sp>
        <p:nvSpPr>
          <p:cNvPr id="4" name="AutoShape 2" descr="VÃ½sledek obrÃ¡zku pro communism wallpa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Ã½sledek obrÃ¡zku pro communism wallpap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Ã½sledek obrÃ¡zku pro communism wallpap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942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Ã½sledek obrÃ¡zku pro communism party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6440"/>
            <a:ext cx="12363449" cy="695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463" y="-166098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Komunismus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6720" y="779418"/>
            <a:ext cx="11765280" cy="6078582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Politická ideologie vycházející ze socialismu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Totalitní ideologie – levicový extrémismus, potlačování práv a svobod člověka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Z ekonomického hlediska protiváha                                                                             kapitalismu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Cíle: beztřídní společnost a společné                                                                            vlastnictví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Revoluční charakter – soukromé                                                                                  vlastnictví lze zrušit jen násilím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Vlastníci strojů: buržoazie = kapitalisté                                                                      = imperialisté = vykořisťovatelé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Dělníci: proletariát = vykořisťovaní                                                                                      = utlačovaní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19. stol. – teoretici Karl Marx,                                                                                                Fridrich Engels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Materialismus, ateismus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Gulagy – nápravně pracovní tábory,					   KGB – tajná policie	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20. stol. – uvedeno do praxe jako marxismus-leninismus v SSSR a mnoha zemích východní Evropy včetně Československa</a:t>
            </a:r>
          </a:p>
          <a:p>
            <a:endParaRPr lang="cs-CZ" sz="2000" b="1" dirty="0" smtClean="0">
              <a:solidFill>
                <a:schemeClr val="bg1"/>
              </a:solidFill>
            </a:endParaRPr>
          </a:p>
          <a:p>
            <a:endParaRPr lang="cs-CZ" sz="2000" b="1" dirty="0">
              <a:solidFill>
                <a:schemeClr val="bg1"/>
              </a:solidFill>
            </a:endParaRPr>
          </a:p>
          <a:p>
            <a:r>
              <a:rPr lang="cs-CZ" sz="2000" b="1" dirty="0" smtClean="0">
                <a:solidFill>
                  <a:schemeClr val="bg1"/>
                </a:solidFill>
              </a:rPr>
              <a:t>Symboly: srp, kladivo, rudá barva, pěticípá hvězda, internacionála…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18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628</Words>
  <Application>Microsoft Office PowerPoint</Application>
  <PresentationFormat>Širokoúhlá obrazovka</PresentationFormat>
  <Paragraphs>73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Motiv Office</vt:lpstr>
      <vt:lpstr>VAROVÁNÍ</vt:lpstr>
      <vt:lpstr>Prezentace aplikace PowerPoint</vt:lpstr>
      <vt:lpstr>Prezentace aplikace PowerPoint</vt:lpstr>
      <vt:lpstr>Komunismus v SSSR</vt:lpstr>
      <vt:lpstr>Prezentace aplikace PowerPoint</vt:lpstr>
      <vt:lpstr>Prezentace aplikace PowerPoint</vt:lpstr>
      <vt:lpstr>Prezentace aplikace PowerPoint</vt:lpstr>
      <vt:lpstr>Prezentace aplikace PowerPoint</vt:lpstr>
      <vt:lpstr>Komunismus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Komunismus, SSSR, J. V. Stalin</dc:title>
  <dc:creator>Tomáš Zářecký</dc:creator>
  <cp:lastModifiedBy>Jarošová Soňa</cp:lastModifiedBy>
  <cp:revision>37</cp:revision>
  <cp:lastPrinted>2018-10-18T16:16:20Z</cp:lastPrinted>
  <dcterms:created xsi:type="dcterms:W3CDTF">2018-10-18T15:37:37Z</dcterms:created>
  <dcterms:modified xsi:type="dcterms:W3CDTF">2020-03-19T14:38:04Z</dcterms:modified>
</cp:coreProperties>
</file>