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303" r:id="rId2"/>
    <p:sldId id="296" r:id="rId3"/>
    <p:sldId id="297" r:id="rId4"/>
    <p:sldId id="305" r:id="rId5"/>
    <p:sldId id="306" r:id="rId6"/>
    <p:sldId id="308" r:id="rId7"/>
    <p:sldId id="30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118" d="100"/>
          <a:sy n="118" d="100"/>
        </p:scale>
        <p:origin x="140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98A29-21F9-4D39-86A5-0321F89D2A49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471716-8C39-49DF-88D4-B38B345D613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2497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oriz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33"/>
          <a:stretch>
            <a:fillRect/>
          </a:stretch>
        </p:blipFill>
        <p:spPr bwMode="auto">
          <a:xfrm>
            <a:off x="0" y="0"/>
            <a:ext cx="9144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/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962FC47-1AD7-46AE-97AD-CB7D5015A7EE}" type="datetimeFigureOut">
              <a:rPr lang="cs-CZ"/>
              <a:pPr>
                <a:defRPr/>
              </a:pPr>
              <a:t>27.3.2020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D0D35C8-43F6-4BA7-AA9D-F735FA36713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4542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E2D0F2C0-953B-492D-A917-69CF3D8E3FB4}" type="datetimeFigureOut">
              <a:rPr lang="cs-CZ"/>
              <a:pPr>
                <a:defRPr/>
              </a:pPr>
              <a:t>27.3.2020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064DD38-54DC-4247-8F23-3ABBCC68A0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9133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5F46C28-9301-4E0B-9633-116A6759BC3A}" type="datetimeFigureOut">
              <a:rPr lang="cs-CZ"/>
              <a:pPr>
                <a:defRPr/>
              </a:pPr>
              <a:t>27.3.2020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7F4EC41E-3A80-400F-BABA-AB8C5E2526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9051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592091AD-8FEF-4217-9409-7764BC47A5DE}" type="datetimeFigureOut">
              <a:rPr lang="cs-CZ"/>
              <a:pPr>
                <a:defRPr/>
              </a:pPr>
              <a:t>27.3.2020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34939316-B9F0-47B3-87DF-36BDA405B35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4462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/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F2A2D846-1916-4C1F-A98C-60F43F03B787}" type="datetimeFigureOut">
              <a:rPr lang="cs-CZ"/>
              <a:pPr>
                <a:defRPr/>
              </a:pPr>
              <a:t>27.3.2020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E402674D-4323-4A7E-A183-88CF34435C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913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1AF9809E-4E33-4C3D-B7EA-CA103CAC2274}" type="datetimeFigureOut">
              <a:rPr lang="cs-CZ"/>
              <a:pPr>
                <a:defRPr/>
              </a:pPr>
              <a:t>27.3.2020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1E821B93-188E-4F78-8729-5D829CA046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6422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5EE5C911-3ECE-4983-BD1C-124CB2CC5B99}" type="datetimeFigureOut">
              <a:rPr lang="cs-CZ"/>
              <a:pPr>
                <a:defRPr/>
              </a:pPr>
              <a:t>27.3.2020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023FF7BF-9EA6-4626-9A68-996F4CD7F30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9613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3CD37D8B-485E-455E-A6F4-2ADF27C5237E}" type="datetimeFigureOut">
              <a:rPr lang="cs-CZ"/>
              <a:pPr>
                <a:defRPr/>
              </a:pPr>
              <a:t>27.3.2020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C400FD3-7306-43D0-B098-A5B5790F4B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6986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89D345AD-DE9A-4619-B838-51D5790365D8}" type="datetimeFigureOut">
              <a:rPr lang="cs-CZ"/>
              <a:pPr>
                <a:defRPr/>
              </a:pPr>
              <a:t>27.3.2020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5CF95359-0EEF-4377-908C-095C4E57B2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397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ED94D9B-25D7-40C8-82F9-E45F26ACB93F}" type="datetimeFigureOut">
              <a:rPr lang="cs-CZ"/>
              <a:pPr>
                <a:defRPr/>
              </a:pPr>
              <a:t>27.3.2020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4A143538-D107-41CE-A4B7-CC1FC0AC1C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09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horiz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63A246EE-D4FD-462A-9716-210944940050}" type="datetimeFigureOut">
              <a:rPr lang="cs-CZ"/>
              <a:pPr>
                <a:defRPr/>
              </a:pPr>
              <a:t>27.3.2020</a:t>
            </a:fld>
            <a:endParaRPr lang="cs-CZ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4C7E5659-0466-4630-B5BC-5159666FE9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739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horizon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1E83F5-72BE-49B0-B59B-EF6102BF98E7}" type="datetimeFigureOut">
              <a:rPr lang="cs-CZ">
                <a:latin typeface="Calibri" pitchFamily="34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27.3.2020</a:t>
            </a:fld>
            <a:endParaRPr lang="cs-CZ">
              <a:latin typeface="Calibri" pitchFamily="34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latin typeface="Calibri" pitchFamily="34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C5A5D8-D281-4DC7-A5AF-5073E425AE3D}" type="slidenum">
              <a:rPr lang="cs-CZ">
                <a:latin typeface="Calibri" pitchFamily="34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7845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all" spc="5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             Milan Kundera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Milan Kundera je dnes nejvýznamnějším autorem českého původu. </a:t>
            </a:r>
          </a:p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Jeho knihy jsou ceněny nejenom odborníky, ale mají i komerční úspěch. </a:t>
            </a:r>
          </a:p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Samotného Kunderu málokdo zná, spisovatel totiž odmítá vystupovat na veřejnosti a pro literární ceny si nechodí.</a:t>
            </a:r>
          </a:p>
          <a:p>
            <a:endParaRPr lang="cs-CZ" sz="32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1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          Milan Kundera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5069160"/>
          </a:xfrm>
        </p:spPr>
        <p:txBody>
          <a:bodyPr>
            <a:noAutofit/>
          </a:bodyPr>
          <a:lstStyle/>
          <a:p>
            <a:endParaRPr lang="cs-CZ" sz="3200" b="1" dirty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latin typeface="Calibri" pitchFamily="34" charset="0"/>
                <a:cs typeface="Calibri" pitchFamily="34" charset="0"/>
              </a:rPr>
              <a:t>    Narodil se v roce 1929 v Brně. </a:t>
            </a:r>
          </a:p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    Studoval Filozofickou fakultu Univerzity    </a:t>
            </a:r>
          </a:p>
          <a:p>
            <a:pPr marL="0" indent="0">
              <a:buNone/>
            </a:pPr>
            <a:r>
              <a:rPr lang="cs-CZ" sz="3200" b="1" dirty="0">
                <a:latin typeface="Calibri" pitchFamily="34" charset="0"/>
                <a:cs typeface="Calibri" pitchFamily="34" charset="0"/>
              </a:rPr>
              <a:t>       Karlovy v Praze, kterou nedokončil, a   </a:t>
            </a:r>
          </a:p>
          <a:p>
            <a:pPr marL="0" indent="0">
              <a:buNone/>
            </a:pPr>
            <a:r>
              <a:rPr lang="cs-CZ" sz="3200" b="1" dirty="0">
                <a:latin typeface="Calibri" pitchFamily="34" charset="0"/>
                <a:cs typeface="Calibri" pitchFamily="34" charset="0"/>
              </a:rPr>
              <a:t>       filmovou fakultu na AMU. </a:t>
            </a:r>
          </a:p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   Od sedmdesátých let žije ve Francii </a:t>
            </a:r>
          </a:p>
          <a:p>
            <a:pPr marL="0" indent="0">
              <a:buNone/>
            </a:pPr>
            <a:r>
              <a:rPr lang="cs-CZ" sz="3200" b="1" dirty="0">
                <a:latin typeface="Calibri" pitchFamily="34" charset="0"/>
                <a:cs typeface="Calibri" pitchFamily="34" charset="0"/>
              </a:rPr>
              <a:t>       a nepíše česky.</a:t>
            </a:r>
          </a:p>
          <a:p>
            <a:endParaRPr lang="cs-CZ" sz="32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Uživatel\AppData\Local\Microsoft\Windows\Temporary Internet Files\Content.IE5\8ULNU0F9\MC90001591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225" y="0"/>
            <a:ext cx="2544775" cy="1997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8207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8066856" cy="1417638"/>
          </a:xfrm>
        </p:spPr>
        <p:txBody>
          <a:bodyPr/>
          <a:lstStyle/>
          <a:p>
            <a: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</a:t>
            </a:r>
            <a:b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</a:br>
            <a:b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</a:br>
            <a:b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</a:br>
            <a: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        Milan Kundera </a:t>
            </a:r>
            <a:b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</a:br>
            <a: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Začínal v 50. letech básněmi a napsal také </a:t>
            </a:r>
            <a:r>
              <a:rPr lang="cs-CZ" sz="3200" b="1" u="sng" dirty="0">
                <a:latin typeface="Calibri" pitchFamily="34" charset="0"/>
                <a:cs typeface="Calibri" pitchFamily="34" charset="0"/>
              </a:rPr>
              <a:t>divadelní hru </a:t>
            </a:r>
            <a:r>
              <a:rPr lang="cs-CZ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Majitelé klíčů</a:t>
            </a:r>
            <a:r>
              <a:rPr lang="cs-CZ" sz="3200" b="1" dirty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Jádrem jeho tvorby jsou hlavně </a:t>
            </a:r>
            <a:r>
              <a:rPr lang="cs-CZ" sz="3200" b="1" u="sng" dirty="0">
                <a:latin typeface="Calibri" pitchFamily="34" charset="0"/>
                <a:cs typeface="Calibri" pitchFamily="34" charset="0"/>
              </a:rPr>
              <a:t>povídky a romány. </a:t>
            </a:r>
          </a:p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Ke špičce prózy 20. století se řadí zejména povídky ze 60. let </a:t>
            </a:r>
            <a:r>
              <a:rPr lang="cs-CZ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Směšné lásky</a:t>
            </a:r>
            <a:r>
              <a:rPr lang="cs-CZ" sz="3200" b="1" dirty="0">
                <a:latin typeface="Calibri" pitchFamily="34" charset="0"/>
                <a:cs typeface="Calibri" pitchFamily="34" charset="0"/>
              </a:rPr>
              <a:t> a slavný román </a:t>
            </a:r>
            <a:r>
              <a:rPr lang="cs-CZ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Žert</a:t>
            </a:r>
            <a:r>
              <a:rPr lang="cs-CZ" sz="3200" b="1" dirty="0">
                <a:latin typeface="Calibri" pitchFamily="34" charset="0"/>
                <a:cs typeface="Calibri" pitchFamily="34" charset="0"/>
              </a:rPr>
              <a:t>.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834" y="5085184"/>
            <a:ext cx="1882859" cy="1640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4870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922840" cy="1417638"/>
          </a:xfrm>
        </p:spPr>
        <p:txBody>
          <a:bodyPr/>
          <a:lstStyle/>
          <a:p>
            <a: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        Milan Kundera </a:t>
            </a:r>
            <a:b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</a:br>
            <a: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u="sng" dirty="0">
                <a:latin typeface="Calibri" pitchFamily="34" charset="0"/>
                <a:cs typeface="Calibri" pitchFamily="34" charset="0"/>
              </a:rPr>
              <a:t>Z pozdějších autorových prací vyniká</a:t>
            </a:r>
            <a:r>
              <a:rPr lang="cs-CZ" sz="3200" b="1" dirty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Život je jinde</a:t>
            </a:r>
          </a:p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Nesnesitelná lehkost bytí</a:t>
            </a:r>
          </a:p>
          <a:p>
            <a:r>
              <a:rPr lang="cs-CZ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Nesmrtelnost</a:t>
            </a:r>
          </a:p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 Ve Francii Kundera vydal také sbírku </a:t>
            </a:r>
            <a:r>
              <a:rPr lang="cs-CZ" sz="3200" b="1" u="sng" dirty="0">
                <a:latin typeface="Calibri" pitchFamily="34" charset="0"/>
                <a:cs typeface="Calibri" pitchFamily="34" charset="0"/>
              </a:rPr>
              <a:t>esejů</a:t>
            </a:r>
            <a:r>
              <a:rPr lang="cs-CZ" sz="3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Zrazené testamenty.</a:t>
            </a:r>
            <a:endParaRPr lang="cs-CZ" sz="32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2" descr="C:\Users\Uživatel\AppData\Local\Microsoft\Windows\Temporary Internet Files\Content.IE5\3N1PLIPC\MC90001930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44717"/>
            <a:ext cx="2564740" cy="2238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375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 Milan Kundera </a:t>
            </a:r>
            <a:b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</a:br>
            <a: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 Žert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5069160"/>
          </a:xfrm>
        </p:spPr>
        <p:txBody>
          <a:bodyPr>
            <a:noAutofit/>
          </a:bodyPr>
          <a:lstStyle/>
          <a:p>
            <a:r>
              <a:rPr lang="cs-CZ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Žert</a:t>
            </a:r>
            <a:r>
              <a:rPr lang="cs-CZ" sz="3200" b="1" dirty="0">
                <a:latin typeface="Calibri" pitchFamily="34" charset="0"/>
                <a:cs typeface="Calibri" pitchFamily="34" charset="0"/>
              </a:rPr>
              <a:t> je první román Milana Kundery napsaný roku 1965 a poprvé vydaný roku 1967 nakladatelstvím Československý spisovatel.</a:t>
            </a:r>
          </a:p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Je založen na skutečné události. </a:t>
            </a:r>
          </a:p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V roce 1968 natočil režisér Jaromil Jireš stejnojmenný film, který je dodnes oceňován filmovou kritikou. </a:t>
            </a:r>
          </a:p>
          <a:p>
            <a:endParaRPr lang="cs-CZ" sz="32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098" name="Picture 2" descr="C:\Users\Uživatel\AppData\Local\Microsoft\Windows\Temporary Internet Files\Content.IE5\KSR75ABY\MC900039015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398" y="4941168"/>
            <a:ext cx="2076602" cy="1715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424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             Milan Kundera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1772816"/>
            <a:ext cx="7924800" cy="4752528"/>
          </a:xfrm>
        </p:spPr>
        <p:txBody>
          <a:bodyPr>
            <a:noAutofit/>
          </a:bodyPr>
          <a:lstStyle/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Většina textu knihy je retrospektivní vyprávění. </a:t>
            </a:r>
          </a:p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Hlavní postavou je Ludvík Jahn, který byl kvůli žertovné pohlednici, poslané spolužačce Markétě, vyloučen z vysoké školy i ze strany.</a:t>
            </a:r>
          </a:p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 Román komentuje politickou atmosféru budování socialismu 50. a 60. let.</a:t>
            </a:r>
          </a:p>
          <a:p>
            <a:endParaRPr lang="cs-CZ" sz="3200" b="1" dirty="0">
              <a:latin typeface="Calibri" pitchFamily="34" charset="0"/>
              <a:cs typeface="Calibri" pitchFamily="34" charset="0"/>
            </a:endParaRPr>
          </a:p>
          <a:p>
            <a:endParaRPr lang="cs-CZ" sz="3200" b="1" dirty="0">
              <a:latin typeface="Calibri" pitchFamily="34" charset="0"/>
              <a:cs typeface="Calibri" pitchFamily="34" charset="0"/>
            </a:endParaRPr>
          </a:p>
          <a:p>
            <a:endParaRPr lang="cs-CZ" sz="3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761954" y="2963182"/>
            <a:ext cx="8208912" cy="37809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Práce s textem</a:t>
            </a:r>
          </a:p>
          <a:p>
            <a:pPr algn="ctr"/>
            <a: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Román</a:t>
            </a:r>
          </a:p>
          <a:p>
            <a:pPr algn="ctr"/>
            <a: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Žert</a:t>
            </a:r>
          </a:p>
        </p:txBody>
      </p:sp>
      <p:sp>
        <p:nvSpPr>
          <p:cNvPr id="5" name="Obdélník 4"/>
          <p:cNvSpPr/>
          <p:nvPr/>
        </p:nvSpPr>
        <p:spPr>
          <a:xfrm>
            <a:off x="761954" y="1628800"/>
            <a:ext cx="8208912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u="sng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Román</a:t>
            </a:r>
            <a:r>
              <a:rPr lang="cs-CZ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cs-CZ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prozaický epický žánr, smyšlené vyprávění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cs-CZ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rozvíjí příběh několika směry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cs-CZ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zachycuje více hlavních postav a mnoho postav vedlejších</a:t>
            </a:r>
          </a:p>
        </p:txBody>
      </p:sp>
      <p:sp>
        <p:nvSpPr>
          <p:cNvPr id="7" name="Obdélník 6"/>
          <p:cNvSpPr/>
          <p:nvPr/>
        </p:nvSpPr>
        <p:spPr>
          <a:xfrm>
            <a:off x="755576" y="4653136"/>
            <a:ext cx="8208912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u="sng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Retrospektivní vyprávění</a:t>
            </a:r>
            <a:r>
              <a:rPr lang="cs-CZ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 algn="ctr"/>
            <a:r>
              <a:rPr lang="cs-CZ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Retrospektivní vyprávění začíná závěrem</a:t>
            </a:r>
          </a:p>
          <a:p>
            <a:pPr algn="ctr"/>
            <a:r>
              <a:rPr lang="cs-CZ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 teprve pak vše vysvětluje vracením se do minulosti. </a:t>
            </a:r>
          </a:p>
          <a:p>
            <a:pPr algn="ctr"/>
            <a:endParaRPr lang="cs-CZ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171" name="Picture 3" descr="C:\Users\Uživatel\AppData\Local\Microsoft\Windows\Temporary Internet Files\Content.IE5\PKQLHWH4\MC90044173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381" y="1628800"/>
            <a:ext cx="1875656" cy="167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9145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7" grpId="0" animBg="1"/>
      <p:bldP spid="7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Milan Kundera - Žert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Ludvík se chce po letech pomstít bývalému spolužákovi Zemánkovi.</a:t>
            </a:r>
          </a:p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Aktem pomsty se má stát svedení Zemánkovy manželky (další žert).</a:t>
            </a:r>
          </a:p>
          <a:p>
            <a:r>
              <a:rPr lang="cs-CZ" sz="3200" b="1" dirty="0">
                <a:latin typeface="Calibri" pitchFamily="34" charset="0"/>
                <a:cs typeface="Calibri" pitchFamily="34" charset="0"/>
              </a:rPr>
              <a:t>Pomsta se míjí účinkem – manželství Zemanových je již dávno v troskách. </a:t>
            </a:r>
          </a:p>
        </p:txBody>
      </p:sp>
      <p:pic>
        <p:nvPicPr>
          <p:cNvPr id="8194" name="Picture 2" descr="C:\Users\Uživatel\AppData\Local\Microsoft\Windows\Temporary Internet Files\Content.IE5\PKQLHWH4\MC90044173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81736"/>
            <a:ext cx="2743200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446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orizont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1044</TotalTime>
  <Words>348</Words>
  <Application>Microsoft Office PowerPoint</Application>
  <PresentationFormat>Předvádění na obrazovce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Arial Narrow</vt:lpstr>
      <vt:lpstr>Calibri</vt:lpstr>
      <vt:lpstr>Wingdings</vt:lpstr>
      <vt:lpstr>Horizont</vt:lpstr>
      <vt:lpstr>              Milan Kundera </vt:lpstr>
      <vt:lpstr>           Milan Kundera </vt:lpstr>
      <vt:lpstr>             Milan Kundera   </vt:lpstr>
      <vt:lpstr>         Milan Kundera   </vt:lpstr>
      <vt:lpstr>  Milan Kundera    Žert</vt:lpstr>
      <vt:lpstr>              Milan Kundera</vt:lpstr>
      <vt:lpstr> Milan Kundera - Žert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Milan Kundera - Žert</dc:title>
  <dc:creator>Nikola</dc:creator>
  <cp:lastModifiedBy>Michal Jílek</cp:lastModifiedBy>
  <cp:revision>208</cp:revision>
  <dcterms:created xsi:type="dcterms:W3CDTF">2012-04-14T09:12:32Z</dcterms:created>
  <dcterms:modified xsi:type="dcterms:W3CDTF">2020-03-27T11:34:28Z</dcterms:modified>
</cp:coreProperties>
</file>