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6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75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07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69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19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18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577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17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74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67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71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17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1F8E27-F8AA-4257-A827-82AADACD5E8F}" type="datetimeFigureOut">
              <a:rPr lang="cs-CZ" smtClean="0"/>
              <a:pPr/>
              <a:t>27.3.2020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F68FF14-F34D-44E0-9532-A2E314E65C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26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u="sng" dirty="0">
                <a:solidFill>
                  <a:srgbClr val="FF0000"/>
                </a:solidFill>
              </a:rPr>
              <a:t>VĚTA HLAVNÍ</a:t>
            </a:r>
            <a:r>
              <a:rPr lang="cs-CZ" b="1" u="sng">
                <a:solidFill>
                  <a:srgbClr val="FF0000"/>
                </a:solidFill>
              </a:rPr>
              <a:t>, VEDLEJŠÍ, </a:t>
            </a:r>
            <a:r>
              <a:rPr lang="cs-CZ" b="1" u="sng" dirty="0">
                <a:solidFill>
                  <a:srgbClr val="FF0000"/>
                </a:solidFill>
              </a:rPr>
              <a:t>řídící </a:t>
            </a:r>
            <a:r>
              <a:rPr lang="cs-CZ" b="1" u="sng">
                <a:solidFill>
                  <a:srgbClr val="FF0000"/>
                </a:solidFill>
              </a:rPr>
              <a:t>a závislá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588224" y="5085184"/>
            <a:ext cx="1447167" cy="572666"/>
          </a:xfrm>
        </p:spPr>
        <p:txBody>
          <a:bodyPr>
            <a:normAutofit/>
          </a:bodyPr>
          <a:lstStyle/>
          <a:p>
            <a:endParaRPr lang="cs-CZ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8412880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u="sng" dirty="0">
                <a:solidFill>
                  <a:srgbClr val="00B050"/>
                </a:solidFill>
              </a:rPr>
              <a:t>Vložená věta</a:t>
            </a:r>
          </a:p>
          <a:p>
            <a:endParaRPr lang="cs-CZ" sz="2800" b="1" i="1" u="sng" dirty="0">
              <a:solidFill>
                <a:srgbClr val="00B050"/>
              </a:solidFill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Věty v souvětí nemusí stát vedle sebe,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může být i </a:t>
            </a:r>
            <a:r>
              <a:rPr lang="cs-CZ" sz="2800" b="1" i="1" dirty="0">
                <a:latin typeface="Arial" pitchFamily="34" charset="0"/>
                <a:cs typeface="Arial" pitchFamily="34" charset="0"/>
              </a:rPr>
              <a:t>jedna vložena do druhé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. Věta vložená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Se odděluje z obou stran </a:t>
            </a:r>
            <a:r>
              <a:rPr lang="cs-CZ" sz="2800" b="1" i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čárkou.</a:t>
            </a:r>
          </a:p>
          <a:p>
            <a:endParaRPr lang="cs-CZ" sz="28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Př.: Žáci, </a:t>
            </a:r>
            <a:r>
              <a:rPr lang="cs-CZ" sz="2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kteří chodí do pěveckého kroužku</a:t>
            </a:r>
            <a:r>
              <a:rPr lang="cs-CZ" sz="2800" b="1" i="1" dirty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pojedou s námi na pěveckou soutěž.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2555776" y="404664"/>
            <a:ext cx="4104456" cy="1152128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SOUVĚTÍ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411760" y="1844824"/>
            <a:ext cx="479971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>
                <a:latin typeface="Arial" pitchFamily="34" charset="0"/>
                <a:cs typeface="Arial" pitchFamily="34" charset="0"/>
              </a:rPr>
              <a:t>V souvětí rozlišujeme věty: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</a:t>
            </a:r>
          </a:p>
        </p:txBody>
      </p:sp>
      <p:sp>
        <p:nvSpPr>
          <p:cNvPr id="4" name="Obdélník 3"/>
          <p:cNvSpPr/>
          <p:nvPr/>
        </p:nvSpPr>
        <p:spPr>
          <a:xfrm>
            <a:off x="179512" y="2852936"/>
            <a:ext cx="3888432" cy="79208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HLAVNÍ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5076056" y="2852936"/>
            <a:ext cx="3888432" cy="79208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VEDLEJŠÍ</a:t>
            </a:r>
          </a:p>
        </p:txBody>
      </p:sp>
      <p:sp>
        <p:nvSpPr>
          <p:cNvPr id="7" name="Obdélník 6"/>
          <p:cNvSpPr/>
          <p:nvPr/>
        </p:nvSpPr>
        <p:spPr>
          <a:xfrm>
            <a:off x="539552" y="5157192"/>
            <a:ext cx="4032448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ŘÍDÍCÍ</a:t>
            </a:r>
          </a:p>
        </p:txBody>
      </p:sp>
      <p:sp>
        <p:nvSpPr>
          <p:cNvPr id="8" name="Obdélník 7"/>
          <p:cNvSpPr/>
          <p:nvPr/>
        </p:nvSpPr>
        <p:spPr>
          <a:xfrm>
            <a:off x="4716016" y="5157192"/>
            <a:ext cx="3888432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ZÁVISLÉ</a:t>
            </a:r>
          </a:p>
        </p:txBody>
      </p:sp>
      <p:cxnSp>
        <p:nvCxnSpPr>
          <p:cNvPr id="12" name="Přímá spojovací šipka 11"/>
          <p:cNvCxnSpPr/>
          <p:nvPr/>
        </p:nvCxnSpPr>
        <p:spPr>
          <a:xfrm rot="10800000" flipV="1">
            <a:off x="3779912" y="2492896"/>
            <a:ext cx="72008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4499992" y="2492896"/>
            <a:ext cx="72008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H="1">
            <a:off x="3707904" y="3284984"/>
            <a:ext cx="2376264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5400000">
            <a:off x="3023828" y="3392996"/>
            <a:ext cx="2376264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196752"/>
            <a:ext cx="729879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VĚTA  HLAVNÍ</a:t>
            </a: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</a:t>
            </a:r>
            <a:endParaRPr lang="cs-CZ" sz="28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Nezávisí mluvnicky na jiné větě v souvětí,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nelze se na ni zeptat.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lipsa 2"/>
          <p:cNvSpPr/>
          <p:nvPr/>
        </p:nvSpPr>
        <p:spPr>
          <a:xfrm>
            <a:off x="5076056" y="1196752"/>
            <a:ext cx="1440160" cy="129614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VH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3779912" y="1268760"/>
            <a:ext cx="864096" cy="43204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76672"/>
            <a:ext cx="761939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VĚTA  VEDLEJŠÍ</a:t>
            </a:r>
          </a:p>
          <a:p>
            <a:endParaRPr lang="cs-CZ" sz="28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Je věta, která je začleněna do jiné věty jako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její větný člen. Je mluvnicky závislá na větě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řídící (někdy hlavní) a tázacím slovem. 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VH              </a:t>
            </a: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VV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Př.:  Zjistila, </a:t>
            </a: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že zítra přijede návštěva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Co zjistila?       </a:t>
            </a:r>
            <a:endParaRPr lang="cs-CZ" sz="28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Šipka doprava 2"/>
          <p:cNvSpPr/>
          <p:nvPr/>
        </p:nvSpPr>
        <p:spPr>
          <a:xfrm>
            <a:off x="3995936" y="548680"/>
            <a:ext cx="1008112" cy="50405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Elipsa 3"/>
          <p:cNvSpPr/>
          <p:nvPr/>
        </p:nvSpPr>
        <p:spPr>
          <a:xfrm>
            <a:off x="6012160" y="404664"/>
            <a:ext cx="1728192" cy="151216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VV</a:t>
            </a:r>
          </a:p>
        </p:txBody>
      </p:sp>
      <p:sp>
        <p:nvSpPr>
          <p:cNvPr id="5" name="Zahnutá šipka nahoru 4"/>
          <p:cNvSpPr/>
          <p:nvPr/>
        </p:nvSpPr>
        <p:spPr>
          <a:xfrm>
            <a:off x="1763688" y="4941168"/>
            <a:ext cx="3240360" cy="1080120"/>
          </a:xfrm>
          <a:prstGeom prst="curvedUpArrow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908720"/>
            <a:ext cx="674415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                          </a:t>
            </a:r>
          </a:p>
        </p:txBody>
      </p:sp>
      <p:sp>
        <p:nvSpPr>
          <p:cNvPr id="3" name="Elipsa 2"/>
          <p:cNvSpPr/>
          <p:nvPr/>
        </p:nvSpPr>
        <p:spPr>
          <a:xfrm>
            <a:off x="611560" y="692696"/>
            <a:ext cx="1656184" cy="158417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VV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771800" y="1340768"/>
            <a:ext cx="387958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oddělujeme ji čárkou</a:t>
            </a:r>
          </a:p>
          <a:p>
            <a:pPr>
              <a:buFontTx/>
              <a:buChar char="-"/>
            </a:pPr>
            <a:r>
              <a:rPr lang="cs-CZ" sz="2800" b="1" dirty="0">
                <a:latin typeface="Arial" pitchFamily="34" charset="0"/>
                <a:cs typeface="Arial" pitchFamily="34" charset="0"/>
              </a:rPr>
              <a:t>bývá připojena</a:t>
            </a:r>
          </a:p>
          <a:p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3501008"/>
            <a:ext cx="857478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1.vztažnými     2. příslovci     3. spojkami      4. číslovkami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 zájmeny:                                  podřadicími:    neurčitými: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kdo                   kde                   že                      kolik…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co                     kam                  aby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jaký                  kdy….               kdyby….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který…                 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 rot="10800000" flipV="1">
            <a:off x="1763688" y="2276872"/>
            <a:ext cx="2808312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rot="5400000">
            <a:off x="3671900" y="2456892"/>
            <a:ext cx="1080120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16200000" flipH="1">
            <a:off x="4247964" y="2600908"/>
            <a:ext cx="1224136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>
            <a:off x="4572000" y="2276872"/>
            <a:ext cx="2880320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Šipka dolů 13"/>
          <p:cNvSpPr/>
          <p:nvPr/>
        </p:nvSpPr>
        <p:spPr>
          <a:xfrm>
            <a:off x="899592" y="4365104"/>
            <a:ext cx="288032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Šipka dolů 15"/>
          <p:cNvSpPr/>
          <p:nvPr/>
        </p:nvSpPr>
        <p:spPr>
          <a:xfrm>
            <a:off x="3059832" y="4293096"/>
            <a:ext cx="288032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5148064" y="4365104"/>
            <a:ext cx="288032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lů 18"/>
          <p:cNvSpPr/>
          <p:nvPr/>
        </p:nvSpPr>
        <p:spPr>
          <a:xfrm>
            <a:off x="7524328" y="4365104"/>
            <a:ext cx="288032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548680"/>
            <a:ext cx="7718780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VĚTA  ŘÍDÍCÍ</a:t>
            </a:r>
          </a:p>
          <a:p>
            <a:endParaRPr lang="cs-CZ" sz="28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Může být </a:t>
            </a: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věta hlavní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i </a:t>
            </a: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věta vedlejší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větou řídící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se ptáme na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větu závislou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VĚTA  ZÁVISLÁ</a:t>
            </a:r>
          </a:p>
          <a:p>
            <a:endParaRPr lang="cs-CZ" sz="2800" b="1" u="sng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Je </a:t>
            </a: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věta vedlejší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větou závislou 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odpovídáme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na </a:t>
            </a:r>
            <a:r>
              <a:rPr lang="cs-CZ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větu řídící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13132"/>
            <a:ext cx="8388835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Př.:</a:t>
            </a:r>
          </a:p>
          <a:p>
            <a:r>
              <a:rPr lang="cs-CZ" sz="2800" b="1">
                <a:latin typeface="Arial" pitchFamily="34" charset="0"/>
                <a:cs typeface="Arial" pitchFamily="34" charset="0"/>
              </a:rPr>
              <a:t>                        Co volala?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cs-CZ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VH </a:t>
            </a:r>
            <a:r>
              <a:rPr lang="cs-CZ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(věta řídící)         </a:t>
            </a:r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VV </a:t>
            </a:r>
            <a:r>
              <a:rPr lang="cs-CZ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(věta závislá)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ANIČKA VOLALA, ŽE PŘIJEDE POZDĚJI,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   </a:t>
            </a:r>
            <a:r>
              <a:rPr lang="cs-CZ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(věta řídící)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       Proč přijede později?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cs-CZ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VV</a:t>
            </a:r>
            <a:r>
              <a:rPr lang="cs-CZ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(věta závislá)  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PROTOŽE JÍ UJEL AUTOBUS.</a:t>
            </a:r>
          </a:p>
        </p:txBody>
      </p:sp>
      <p:sp>
        <p:nvSpPr>
          <p:cNvPr id="3" name="Zahnutá šipka dolů 2"/>
          <p:cNvSpPr/>
          <p:nvPr/>
        </p:nvSpPr>
        <p:spPr>
          <a:xfrm>
            <a:off x="1835696" y="332656"/>
            <a:ext cx="3816424" cy="1368152"/>
          </a:xfrm>
          <a:prstGeom prst="curved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>
            <a:off x="4355976" y="3284984"/>
            <a:ext cx="432048" cy="1224136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548680"/>
            <a:ext cx="755206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Určete věty hlavní (VH), vedlejší (VV), </a:t>
            </a:r>
          </a:p>
          <a:p>
            <a:r>
              <a:rPr lang="cs-C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řídící (Ř) a závislé (Z).</a:t>
            </a:r>
          </a:p>
          <a:p>
            <a:endParaRPr lang="cs-CZ" sz="24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u="sng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A náladu má Jan vždy, když je dobře najedený,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a ty historky jsou senzační, protože Jan je sečtělý,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ačkoliv ne zrovna tou četbou a těmi knížkami,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co probíráme ve škole.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755206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ŘEŠENÍ</a:t>
            </a:r>
          </a:p>
          <a:p>
            <a:endParaRPr lang="cs-CZ" sz="24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VH </a:t>
            </a:r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(Ř)                            </a:t>
            </a:r>
            <a:r>
              <a:rPr lang="cs-CZ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VV </a:t>
            </a:r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(Z)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A náladu má Jan vždy, když je dobře nejedený,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cs-CZ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VH </a:t>
            </a:r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(Ř)                                   </a:t>
            </a:r>
            <a:r>
              <a:rPr lang="cs-CZ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VV </a:t>
            </a:r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(Z)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i </a:t>
            </a:r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(Ř)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a ty historky jsou senzační, protože Jan je sečtělý,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VV </a:t>
            </a:r>
            <a:r>
              <a:rPr lang="cs-CZ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(Z)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i </a:t>
            </a:r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(Ř)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ačkoliv ne zrovna tou četbou a těmi knížkami, 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>
                <a:latin typeface="Arial" pitchFamily="34" charset="0"/>
                <a:cs typeface="Arial" pitchFamily="34" charset="0"/>
              </a:rPr>
              <a:t>    </a:t>
            </a:r>
            <a:r>
              <a:rPr lang="cs-CZ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VV </a:t>
            </a:r>
            <a:r>
              <a:rPr lang="cs-CZ" sz="2400" b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(Z)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co probíráme ve škole.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817</TotalTime>
  <Words>383</Words>
  <Application>Microsoft Office PowerPoint</Application>
  <PresentationFormat>Předvádění na obrazovce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Retrospektiva</vt:lpstr>
      <vt:lpstr>VĚTA HLAVNÍ, VEDLEJŠÍ, řídící a závislá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SKLADBA FULÍNOVÁ Š.</dc:title>
  <dc:creator>OEM</dc:creator>
  <cp:lastModifiedBy>Michal Jílek</cp:lastModifiedBy>
  <cp:revision>23</cp:revision>
  <dcterms:created xsi:type="dcterms:W3CDTF">2010-07-26T09:30:09Z</dcterms:created>
  <dcterms:modified xsi:type="dcterms:W3CDTF">2020-03-27T08:46:06Z</dcterms:modified>
</cp:coreProperties>
</file>