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7" r:id="rId1"/>
  </p:sldMasterIdLst>
  <p:notesMasterIdLst>
    <p:notesMasterId r:id="rId13"/>
  </p:notesMasterIdLst>
  <p:sldIdLst>
    <p:sldId id="257" r:id="rId2"/>
    <p:sldId id="268" r:id="rId3"/>
    <p:sldId id="258" r:id="rId4"/>
    <p:sldId id="259" r:id="rId5"/>
    <p:sldId id="260" r:id="rId6"/>
    <p:sldId id="269" r:id="rId7"/>
    <p:sldId id="270" r:id="rId8"/>
    <p:sldId id="271" r:id="rId9"/>
    <p:sldId id="272" r:id="rId10"/>
    <p:sldId id="273" r:id="rId11"/>
    <p:sldId id="274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2950" autoAdjust="0"/>
  </p:normalViewPr>
  <p:slideViewPr>
    <p:cSldViewPr snapToGrid="0">
      <p:cViewPr varScale="1">
        <p:scale>
          <a:sx n="84" d="100"/>
          <a:sy n="84" d="100"/>
        </p:scale>
        <p:origin x="138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F7FEEB-568F-4E1B-BB9C-F8744B7260C9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E0DF89-5642-4609-8B45-CFE0C3DEFF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7373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089212"/>
          </a:xfrm>
          <a:effectLst/>
        </p:spPr>
        <p:txBody>
          <a:bodyPr anchor="ctr">
            <a:normAutofit/>
          </a:bodyPr>
          <a:lstStyle>
            <a:lvl1pPr>
              <a:defRPr sz="4000" b="1" cap="none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253396"/>
            <a:ext cx="7989752" cy="590321"/>
          </a:xfrm>
        </p:spPr>
        <p:txBody>
          <a:bodyPr anchor="ctr">
            <a:normAutofit/>
          </a:bodyPr>
          <a:lstStyle>
            <a:lvl1pPr marL="0" indent="0" algn="l">
              <a:buNone/>
              <a:defRPr sz="2200" b="0" i="1" cap="none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C5C385-3D42-400B-8017-51FC432B9BA3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210287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C385-3D42-400B-8017-51FC432B9BA3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044285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C5C385-3D42-400B-8017-51FC432B9BA3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881499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1" cap="non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C385-3D42-400B-8017-51FC432B9BA3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058641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946923"/>
            <a:ext cx="7989751" cy="1504844"/>
          </a:xfrm>
        </p:spPr>
        <p:txBody>
          <a:bodyPr anchor="ctr">
            <a:normAutofit/>
          </a:bodyPr>
          <a:lstStyle>
            <a:lvl1pPr algn="l">
              <a:defRPr sz="36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451767"/>
            <a:ext cx="7989751" cy="600556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i="1" cap="none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C5C385-3D42-400B-8017-51FC432B9BA3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44925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="1" cap="non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C385-3D42-400B-8017-51FC432B9BA3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978693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659670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4000" b="1" cap="non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lang="cs-CZ" sz="2400" b="1" kern="1200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>
            <a:lvl1pPr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C385-3D42-400B-8017-51FC432B9BA3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713992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en-US" sz="4000" b="1" kern="1200" cap="none" dirty="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C385-3D42-400B-8017-51FC432B9BA3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382838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C385-3D42-400B-8017-51FC432B9BA3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7930060"/>
      </p:ext>
    </p:extLst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t">
            <a:normAutofit/>
          </a:bodyPr>
          <a:lstStyle>
            <a:lvl1pPr marL="358775" marR="0" indent="-3587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63A537"/>
              </a:buClr>
              <a:buSzPct val="80000"/>
              <a:buFont typeface="Wingdings 2" charset="2"/>
              <a:buChar char=""/>
              <a:tabLst/>
              <a:defRPr sz="2000">
                <a:solidFill>
                  <a:schemeClr val="tx2">
                    <a:lumMod val="50000"/>
                  </a:schemeClr>
                </a:solidFill>
              </a:defRPr>
            </a:lvl1pPr>
            <a:lvl2pPr marL="717550" marR="0" indent="-3587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63A537"/>
              </a:buClr>
              <a:buSzPct val="80000"/>
              <a:buFont typeface="Wingdings" panose="05000000000000000000" pitchFamily="2" charset="2"/>
              <a:buChar char="q"/>
              <a:tabLst/>
              <a:defRPr sz="1800">
                <a:solidFill>
                  <a:schemeClr val="tx2">
                    <a:lumMod val="50000"/>
                  </a:schemeClr>
                </a:solidFill>
              </a:defRPr>
            </a:lvl2pPr>
            <a:lvl3pPr marL="900000" marR="0" indent="-2700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63A537"/>
              </a:buClr>
              <a:buSzPct val="92000"/>
              <a:buFont typeface="Wingdings" panose="05000000000000000000" pitchFamily="2" charset="2"/>
              <a:buChar char="Ø"/>
              <a:tabLst/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1242000" marR="0" indent="-2340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63A537"/>
              </a:buClr>
              <a:buSzPct val="92000"/>
              <a:buFont typeface="Wingdings" panose="05000000000000000000" pitchFamily="2" charset="2"/>
              <a:buChar char="Ø"/>
              <a:tabLst/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 marL="1602000" marR="0" indent="-2340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63A537"/>
              </a:buClr>
              <a:buSzPct val="92000"/>
              <a:buFont typeface="Wingdings" panose="05000000000000000000" pitchFamily="2" charset="2"/>
              <a:buChar char="Ø"/>
              <a:tabLst/>
              <a:defRPr sz="14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marL="358775" marR="0" lvl="0" indent="-3587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63A537"/>
              </a:buClr>
              <a:buSzPct val="80000"/>
              <a:buFont typeface="Wingdings 2" charset="2"/>
              <a:buChar char=""/>
              <a:tabLst/>
              <a:defRPr/>
            </a:pPr>
            <a:r>
              <a:rPr kumimoji="0" lang="cs-CZ" sz="2800" b="0" i="0" u="none" strike="noStrike" kern="1200" cap="none" spc="0" normalizeH="0" baseline="0" noProof="0" smtClean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Upravte styly předlohy textu.</a:t>
            </a:r>
          </a:p>
          <a:p>
            <a:pPr marL="358775" marR="0" lvl="1" indent="-3587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63A537"/>
              </a:buClr>
              <a:buSzPct val="80000"/>
              <a:buFont typeface="Wingdings 2" charset="2"/>
              <a:buChar char=""/>
              <a:tabLst/>
              <a:defRPr/>
            </a:pPr>
            <a:r>
              <a:rPr kumimoji="0" lang="cs-CZ" sz="2800" b="0" i="0" u="none" strike="noStrike" kern="1200" cap="none" spc="0" normalizeH="0" baseline="0" noProof="0" smtClean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Druhá úroveň</a:t>
            </a:r>
          </a:p>
          <a:p>
            <a:pPr marL="358775" marR="0" lvl="2" indent="-3587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63A537"/>
              </a:buClr>
              <a:buSzPct val="80000"/>
              <a:buFont typeface="Wingdings 2" charset="2"/>
              <a:buChar char=""/>
              <a:tabLst/>
              <a:defRPr/>
            </a:pPr>
            <a:r>
              <a:rPr kumimoji="0" lang="cs-CZ" sz="2800" b="0" i="0" u="none" strike="noStrike" kern="1200" cap="none" spc="0" normalizeH="0" baseline="0" noProof="0" smtClean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Třetí úroveň</a:t>
            </a:r>
          </a:p>
          <a:p>
            <a:pPr marL="358775" marR="0" lvl="3" indent="-3587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63A537"/>
              </a:buClr>
              <a:buSzPct val="80000"/>
              <a:buFont typeface="Wingdings 2" charset="2"/>
              <a:buChar char=""/>
              <a:tabLst/>
              <a:defRPr/>
            </a:pPr>
            <a:r>
              <a:rPr kumimoji="0" lang="cs-CZ" sz="2800" b="0" i="0" u="none" strike="noStrike" kern="1200" cap="none" spc="0" normalizeH="0" baseline="0" noProof="0" smtClean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Čtvrtá úroveň</a:t>
            </a:r>
          </a:p>
          <a:p>
            <a:pPr marL="358775" marR="0" lvl="4" indent="-3587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63A537"/>
              </a:buClr>
              <a:buSzPct val="80000"/>
              <a:buFont typeface="Wingdings 2" charset="2"/>
              <a:buChar char=""/>
              <a:tabLst/>
              <a:defRPr/>
            </a:pPr>
            <a:r>
              <a:rPr kumimoji="0" lang="cs-CZ" sz="2800" b="0" i="0" u="none" strike="noStrike" kern="1200" cap="none" spc="0" normalizeH="0" baseline="0" noProof="0" smtClean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Pátá úroveň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DC5C385-3D42-400B-8017-51FC432B9BA3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202474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5C385-3D42-400B-8017-51FC432B9BA3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7483237"/>
      </p:ext>
    </p:extLst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DC5C385-3D42-400B-8017-51FC432B9BA3}" type="datetimeFigureOut">
              <a:rPr lang="cs-CZ" smtClean="0"/>
              <a:t>30.03.2020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A269157-9CD2-4E06-8E35-31F72034B0B5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44807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</p:sldLayoutIdLst>
  <p:transition spd="slow">
    <p:push/>
  </p:transition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58775" indent="-358775" algn="l" defTabSz="457200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SzPct val="80000"/>
        <a:buFont typeface="Wingdings 2" charset="2"/>
        <a:buChar char="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17550" indent="-358775" algn="l" defTabSz="457200" rtl="0" eaLnBrk="1" latinLnBrk="0" hangingPunct="1">
        <a:spcBef>
          <a:spcPts val="0"/>
        </a:spcBef>
        <a:spcAft>
          <a:spcPts val="600"/>
        </a:spcAft>
        <a:buClr>
          <a:schemeClr val="accent2"/>
        </a:buClr>
        <a:buSzPct val="80000"/>
        <a:buFont typeface="Wingdings" panose="05000000000000000000" pitchFamily="2" charset="2"/>
        <a:buChar char="q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" panose="05000000000000000000" pitchFamily="2" charset="2"/>
        <a:buChar char="Ø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" panose="05000000000000000000" pitchFamily="2" charset="2"/>
        <a:buChar char="Ø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" panose="05000000000000000000" pitchFamily="2" charset="2"/>
        <a:buChar char="Ø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ypocitejto.cz/objem-povrch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1k_lZjZDdeQ?t=449" TargetMode="External"/><Relationship Id="rId2" Type="http://schemas.openxmlformats.org/officeDocument/2006/relationships/hyperlink" Target="https://youtu.be/rHKryg_X6tA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Měření objemu pevných těles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Výpočtem, měřením</a:t>
            </a:r>
          </a:p>
        </p:txBody>
      </p:sp>
    </p:spTree>
    <p:extLst>
      <p:ext uri="{BB962C8B-B14F-4D97-AF65-F5344CB8AC3E}">
        <p14:creationId xmlns:p14="http://schemas.microsoft.com/office/powerpoint/2010/main" val="207705765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7989752" cy="4419686"/>
          </a:xfrm>
        </p:spPr>
        <p:txBody>
          <a:bodyPr>
            <a:normAutofit/>
          </a:bodyPr>
          <a:lstStyle/>
          <a:p>
            <a:pPr marL="357188" indent="-357188">
              <a:spcAft>
                <a:spcPts val="300"/>
              </a:spcAft>
              <a:buFont typeface="+mj-lt"/>
              <a:buAutoNum type="arabicParenR" startAt="5"/>
            </a:pPr>
            <a:r>
              <a:rPr lang="cs-CZ" dirty="0"/>
              <a:t>Urči:</a:t>
            </a:r>
          </a:p>
          <a:p>
            <a:pPr marL="630238" lvl="1" indent="-271463">
              <a:spcAft>
                <a:spcPts val="300"/>
              </a:spcAft>
              <a:buFont typeface="+mj-lt"/>
              <a:buAutoNum type="alphaLcParenR"/>
            </a:pPr>
            <a:r>
              <a:rPr lang="cs-CZ" dirty="0"/>
              <a:t>Velikost 1 dílku stupnice válce A na obrázku: ..............</a:t>
            </a:r>
          </a:p>
          <a:p>
            <a:pPr marL="630238" lvl="1" indent="-271463">
              <a:spcAft>
                <a:spcPts val="300"/>
              </a:spcAft>
              <a:buFont typeface="+mj-lt"/>
              <a:buAutoNum type="alphaLcParenR"/>
            </a:pPr>
            <a:r>
              <a:rPr lang="cs-CZ" dirty="0"/>
              <a:t>Objem kapaliny ve válci A</a:t>
            </a:r>
            <a:r>
              <a:rPr lang="cs-CZ" dirty="0" smtClean="0"/>
              <a:t>: </a:t>
            </a:r>
            <a:br>
              <a:rPr lang="cs-CZ" dirty="0" smtClean="0"/>
            </a:br>
            <a:r>
              <a:rPr lang="cs-CZ" dirty="0" smtClean="0"/>
              <a:t>................... </a:t>
            </a:r>
            <a:endParaRPr lang="cs-CZ" dirty="0"/>
          </a:p>
          <a:p>
            <a:pPr marL="630238" lvl="1" indent="-271463">
              <a:spcAft>
                <a:spcPts val="300"/>
              </a:spcAft>
              <a:buFont typeface="+mj-lt"/>
              <a:buAutoNum type="alphaLcParenR"/>
            </a:pPr>
            <a:r>
              <a:rPr lang="cs-CZ" dirty="0"/>
              <a:t>Objem kapaliny ve válci B: </a:t>
            </a:r>
            <a:br>
              <a:rPr lang="cs-CZ" dirty="0"/>
            </a:br>
            <a:r>
              <a:rPr lang="cs-CZ" dirty="0"/>
              <a:t>................... </a:t>
            </a:r>
          </a:p>
          <a:p>
            <a:pPr marL="630238" lvl="1" indent="-271463">
              <a:spcAft>
                <a:spcPts val="300"/>
              </a:spcAft>
              <a:buFont typeface="+mj-lt"/>
              <a:buAutoNum type="alphaLcParenR"/>
            </a:pPr>
            <a:r>
              <a:rPr lang="cs-CZ" dirty="0"/>
              <a:t>Vypočti objem tělesa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ponořeného ve </a:t>
            </a:r>
            <a:r>
              <a:rPr lang="cs-CZ" dirty="0"/>
              <a:t>válci B: ...................</a:t>
            </a:r>
          </a:p>
          <a:p>
            <a:pPr marL="630238" lvl="1" indent="-271463">
              <a:spcAft>
                <a:spcPts val="300"/>
              </a:spcAft>
              <a:buFont typeface="+mj-lt"/>
              <a:buAutoNum type="alphaLcParenR"/>
            </a:pPr>
            <a:r>
              <a:rPr lang="cs-CZ" dirty="0"/>
              <a:t>Odchylku měření válce na </a:t>
            </a:r>
            <a:br>
              <a:rPr lang="cs-CZ" dirty="0"/>
            </a:br>
            <a:r>
              <a:rPr lang="cs-CZ" dirty="0"/>
              <a:t>obrázku: </a:t>
            </a:r>
            <a:r>
              <a:rPr lang="cs-CZ" dirty="0" smtClean="0"/>
              <a:t>...................</a:t>
            </a:r>
            <a:endParaRPr lang="cs-CZ" dirty="0"/>
          </a:p>
        </p:txBody>
      </p:sp>
      <p:pic>
        <p:nvPicPr>
          <p:cNvPr id="9" name="Zástupný symbol pro obsah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2131" y="3159050"/>
            <a:ext cx="3906838" cy="3580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98182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639" y="4048119"/>
            <a:ext cx="3752025" cy="2581280"/>
          </a:xfr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7989752" cy="4090502"/>
          </a:xfrm>
        </p:spPr>
        <p:txBody>
          <a:bodyPr>
            <a:normAutofit/>
          </a:bodyPr>
          <a:lstStyle/>
          <a:p>
            <a:pPr marL="357188" indent="-357188">
              <a:spcAft>
                <a:spcPts val="300"/>
              </a:spcAft>
              <a:buFont typeface="+mj-lt"/>
              <a:buAutoNum type="arabicParenR" startAt="6"/>
            </a:pPr>
            <a:r>
              <a:rPr lang="cs-CZ" dirty="0"/>
              <a:t>Urči:</a:t>
            </a:r>
          </a:p>
          <a:p>
            <a:pPr marL="539750" lvl="1" indent="-274638">
              <a:spcAft>
                <a:spcPts val="300"/>
              </a:spcAft>
              <a:buFont typeface="+mj-lt"/>
              <a:buAutoNum type="alphaLcParenR"/>
            </a:pPr>
            <a:r>
              <a:rPr lang="cs-CZ" dirty="0"/>
              <a:t>Velikost 1 dílku stupnice válce A na obrázku: ..............</a:t>
            </a:r>
          </a:p>
          <a:p>
            <a:pPr marL="539750" lvl="1" indent="-274638">
              <a:spcAft>
                <a:spcPts val="300"/>
              </a:spcAft>
              <a:buFont typeface="+mj-lt"/>
              <a:buAutoNum type="alphaLcParenR"/>
            </a:pPr>
            <a:r>
              <a:rPr lang="cs-CZ" dirty="0"/>
              <a:t>Objem kapaliny ve válci A</a:t>
            </a:r>
            <a:r>
              <a:rPr lang="cs-CZ" dirty="0" smtClean="0"/>
              <a:t>: ................... </a:t>
            </a:r>
            <a:endParaRPr lang="cs-CZ" dirty="0"/>
          </a:p>
          <a:p>
            <a:pPr marL="539750" lvl="1" indent="-274638">
              <a:spcAft>
                <a:spcPts val="300"/>
              </a:spcAft>
              <a:buFont typeface="+mj-lt"/>
              <a:buAutoNum type="alphaLcParenR"/>
            </a:pPr>
            <a:r>
              <a:rPr lang="cs-CZ" dirty="0"/>
              <a:t>Objem kapaliny ve válci B: </a:t>
            </a:r>
            <a:r>
              <a:rPr lang="cs-CZ" dirty="0" smtClean="0"/>
              <a:t>................... </a:t>
            </a:r>
            <a:endParaRPr lang="cs-CZ" dirty="0"/>
          </a:p>
          <a:p>
            <a:pPr marL="539750" lvl="1" indent="-274638">
              <a:spcAft>
                <a:spcPts val="300"/>
              </a:spcAft>
              <a:buFont typeface="+mj-lt"/>
              <a:buAutoNum type="alphaLcParenR"/>
            </a:pPr>
            <a:r>
              <a:rPr lang="cs-CZ" dirty="0"/>
              <a:t>Vypočti objem tělesa ponořeného</a:t>
            </a:r>
            <a:br>
              <a:rPr lang="cs-CZ" dirty="0"/>
            </a:br>
            <a:r>
              <a:rPr lang="cs-CZ" dirty="0"/>
              <a:t>ve válci B: ...................</a:t>
            </a:r>
          </a:p>
          <a:p>
            <a:pPr marL="539750" lvl="1" indent="-274638">
              <a:spcAft>
                <a:spcPts val="300"/>
              </a:spcAft>
              <a:buFont typeface="+mj-lt"/>
              <a:buAutoNum type="alphaLcParenR"/>
            </a:pPr>
            <a:r>
              <a:rPr lang="cs-CZ" dirty="0"/>
              <a:t>Odchylku měření válce na </a:t>
            </a:r>
            <a:br>
              <a:rPr lang="cs-CZ" dirty="0"/>
            </a:br>
            <a:r>
              <a:rPr lang="cs-CZ" dirty="0"/>
              <a:t>obrázku: </a:t>
            </a:r>
            <a:r>
              <a:rPr lang="cs-CZ" dirty="0" smtClean="0"/>
              <a:t>...................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864048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1192" y="2103121"/>
            <a:ext cx="7989752" cy="3755678"/>
          </a:xfrm>
        </p:spPr>
        <p:txBody>
          <a:bodyPr/>
          <a:lstStyle/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Určit objem pravidelného tělesa je poměrně jednoduché.</a:t>
            </a:r>
          </a:p>
          <a:p>
            <a:pPr marL="712788" lvl="1" indent="-354013">
              <a:buFont typeface="+mj-lt"/>
              <a:buAutoNum type="alphaLcParenR"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změříme jednotlivé rozměry</a:t>
            </a:r>
          </a:p>
          <a:p>
            <a:pPr marL="712788" lvl="1" indent="-354013">
              <a:buFont typeface="+mj-lt"/>
              <a:buAutoNum type="alphaLcParenR"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dosadíme do vzorce a provedeme výpočet</a:t>
            </a:r>
          </a:p>
          <a:p>
            <a:pPr marL="712788" lvl="1" indent="-354013">
              <a:buFont typeface="+mj-lt"/>
              <a:buAutoNum type="alphaLcParenR"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viz. MF tabulky – geometrická tělesa – str. _____</a:t>
            </a:r>
          </a:p>
          <a:p>
            <a:pPr marL="804863" lvl="2" indent="0">
              <a:buNone/>
            </a:pPr>
            <a:r>
              <a:rPr lang="cs-CZ" dirty="0">
                <a:hlinkClick r:id="rId2"/>
              </a:rPr>
              <a:t>https://www.vypocitejto.cz/objem-povrch/</a:t>
            </a:r>
            <a:endParaRPr lang="cs-CZ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Krychle 4"/>
          <p:cNvSpPr/>
          <p:nvPr/>
        </p:nvSpPr>
        <p:spPr>
          <a:xfrm>
            <a:off x="4309136" y="5086352"/>
            <a:ext cx="1008000" cy="1008112"/>
          </a:xfrm>
          <a:prstGeom prst="cube">
            <a:avLst/>
          </a:prstGeom>
          <a:ln w="127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ývojový diagram: paměť s přímým přístupem 5"/>
          <p:cNvSpPr/>
          <p:nvPr/>
        </p:nvSpPr>
        <p:spPr>
          <a:xfrm>
            <a:off x="6316216" y="5230368"/>
            <a:ext cx="1512168" cy="864096"/>
          </a:xfrm>
          <a:prstGeom prst="flowChartMagneticDrum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 rot="5400000">
            <a:off x="1698308" y="4977658"/>
            <a:ext cx="720725" cy="1512887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33CCCC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eaLnBrk="1" hangingPunct="1">
              <a:defRPr/>
            </a:pPr>
            <a:endParaRPr lang="cs-CZ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1491742" y="6131332"/>
            <a:ext cx="1133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kvádr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009140" y="6131332"/>
            <a:ext cx="1133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krychle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6505372" y="6131332"/>
            <a:ext cx="1133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válec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793827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/>
              <a:t>Urči objem hřebíku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Jak ale určit objem nepravidelného tělesa, jakým je například kámen nebo hřebík?</a:t>
            </a:r>
          </a:p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Musím si připravit:</a:t>
            </a:r>
          </a:p>
          <a:p>
            <a:pPr lvl="1"/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odměrný válec</a:t>
            </a:r>
          </a:p>
          <a:p>
            <a:pPr lvl="1"/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odměrku se stupnicí.</a:t>
            </a:r>
          </a:p>
        </p:txBody>
      </p:sp>
      <p:grpSp>
        <p:nvGrpSpPr>
          <p:cNvPr id="3078" name="Group 6"/>
          <p:cNvGrpSpPr>
            <a:grpSpLocks/>
          </p:cNvGrpSpPr>
          <p:nvPr/>
        </p:nvGrpSpPr>
        <p:grpSpPr bwMode="auto">
          <a:xfrm>
            <a:off x="7305627" y="4532030"/>
            <a:ext cx="431800" cy="1573657"/>
            <a:chOff x="2880" y="2024"/>
            <a:chExt cx="272" cy="1134"/>
          </a:xfrm>
        </p:grpSpPr>
        <p:sp>
          <p:nvSpPr>
            <p:cNvPr id="4107" name="Rectangle 7"/>
            <p:cNvSpPr>
              <a:spLocks noChangeArrowheads="1"/>
            </p:cNvSpPr>
            <p:nvPr/>
          </p:nvSpPr>
          <p:spPr bwMode="auto">
            <a:xfrm>
              <a:off x="2971" y="2069"/>
              <a:ext cx="91" cy="830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08" name="AutoShape 8"/>
            <p:cNvSpPr>
              <a:spLocks noChangeArrowheads="1"/>
            </p:cNvSpPr>
            <p:nvPr/>
          </p:nvSpPr>
          <p:spPr bwMode="auto">
            <a:xfrm rot="10800000">
              <a:off x="2971" y="2886"/>
              <a:ext cx="91" cy="272"/>
            </a:xfrm>
            <a:prstGeom prst="triangle">
              <a:avLst>
                <a:gd name="adj" fmla="val 50000"/>
              </a:avLst>
            </a:prstGeom>
            <a:solidFill>
              <a:srgbClr val="8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09" name="Rectangle 9"/>
            <p:cNvSpPr>
              <a:spLocks noChangeArrowheads="1"/>
            </p:cNvSpPr>
            <p:nvPr/>
          </p:nvSpPr>
          <p:spPr bwMode="auto">
            <a:xfrm>
              <a:off x="2880" y="2024"/>
              <a:ext cx="272" cy="45"/>
            </a:xfrm>
            <a:prstGeom prst="rect">
              <a:avLst/>
            </a:prstGeom>
            <a:solidFill>
              <a:srgbClr val="8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cs-CZ" altLang="cs-CZ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Volný tvar 12"/>
          <p:cNvSpPr/>
          <p:nvPr/>
        </p:nvSpPr>
        <p:spPr>
          <a:xfrm rot="10800000">
            <a:off x="6126734" y="4543586"/>
            <a:ext cx="493713" cy="1562100"/>
          </a:xfrm>
          <a:custGeom>
            <a:avLst/>
            <a:gdLst>
              <a:gd name="connsiteX0" fmla="*/ 76200 w 602188"/>
              <a:gd name="connsiteY0" fmla="*/ 653361 h 713814"/>
              <a:gd name="connsiteX1" fmla="*/ 0 w 602188"/>
              <a:gd name="connsiteY1" fmla="*/ 196161 h 713814"/>
              <a:gd name="connsiteX2" fmla="*/ 342900 w 602188"/>
              <a:gd name="connsiteY2" fmla="*/ 5661 h 713814"/>
              <a:gd name="connsiteX3" fmla="*/ 381000 w 602188"/>
              <a:gd name="connsiteY3" fmla="*/ 18361 h 713814"/>
              <a:gd name="connsiteX4" fmla="*/ 495300 w 602188"/>
              <a:gd name="connsiteY4" fmla="*/ 107261 h 713814"/>
              <a:gd name="connsiteX5" fmla="*/ 520700 w 602188"/>
              <a:gd name="connsiteY5" fmla="*/ 145361 h 713814"/>
              <a:gd name="connsiteX6" fmla="*/ 584200 w 602188"/>
              <a:gd name="connsiteY6" fmla="*/ 221561 h 713814"/>
              <a:gd name="connsiteX7" fmla="*/ 558800 w 602188"/>
              <a:gd name="connsiteY7" fmla="*/ 361261 h 713814"/>
              <a:gd name="connsiteX8" fmla="*/ 546100 w 602188"/>
              <a:gd name="connsiteY8" fmla="*/ 412061 h 713814"/>
              <a:gd name="connsiteX9" fmla="*/ 520700 w 602188"/>
              <a:gd name="connsiteY9" fmla="*/ 450161 h 713814"/>
              <a:gd name="connsiteX10" fmla="*/ 495300 w 602188"/>
              <a:gd name="connsiteY10" fmla="*/ 526361 h 713814"/>
              <a:gd name="connsiteX11" fmla="*/ 381000 w 602188"/>
              <a:gd name="connsiteY11" fmla="*/ 589861 h 713814"/>
              <a:gd name="connsiteX12" fmla="*/ 304800 w 602188"/>
              <a:gd name="connsiteY12" fmla="*/ 653361 h 713814"/>
              <a:gd name="connsiteX13" fmla="*/ 190500 w 602188"/>
              <a:gd name="connsiteY13" fmla="*/ 704161 h 713814"/>
              <a:gd name="connsiteX14" fmla="*/ 127000 w 602188"/>
              <a:gd name="connsiteY14" fmla="*/ 691461 h 713814"/>
              <a:gd name="connsiteX15" fmla="*/ 88900 w 602188"/>
              <a:gd name="connsiteY15" fmla="*/ 678761 h 713814"/>
              <a:gd name="connsiteX16" fmla="*/ 76200 w 602188"/>
              <a:gd name="connsiteY16" fmla="*/ 640661 h 713814"/>
              <a:gd name="connsiteX17" fmla="*/ 50800 w 602188"/>
              <a:gd name="connsiteY17" fmla="*/ 602561 h 713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02188" h="713814">
                <a:moveTo>
                  <a:pt x="76200" y="653361"/>
                </a:moveTo>
                <a:lnTo>
                  <a:pt x="0" y="196161"/>
                </a:lnTo>
                <a:cubicBezTo>
                  <a:pt x="114300" y="132661"/>
                  <a:pt x="224412" y="60955"/>
                  <a:pt x="342900" y="5661"/>
                </a:cubicBezTo>
                <a:cubicBezTo>
                  <a:pt x="355031" y="0"/>
                  <a:pt x="369298" y="11860"/>
                  <a:pt x="381000" y="18361"/>
                </a:cubicBezTo>
                <a:cubicBezTo>
                  <a:pt x="424946" y="42776"/>
                  <a:pt x="463383" y="68961"/>
                  <a:pt x="495300" y="107261"/>
                </a:cubicBezTo>
                <a:cubicBezTo>
                  <a:pt x="505071" y="118987"/>
                  <a:pt x="510929" y="133635"/>
                  <a:pt x="520700" y="145361"/>
                </a:cubicBezTo>
                <a:cubicBezTo>
                  <a:pt x="602188" y="243147"/>
                  <a:pt x="521137" y="126966"/>
                  <a:pt x="584200" y="221561"/>
                </a:cubicBezTo>
                <a:cubicBezTo>
                  <a:pt x="563185" y="389685"/>
                  <a:pt x="584903" y="269900"/>
                  <a:pt x="558800" y="361261"/>
                </a:cubicBezTo>
                <a:cubicBezTo>
                  <a:pt x="554005" y="378044"/>
                  <a:pt x="552976" y="396018"/>
                  <a:pt x="546100" y="412061"/>
                </a:cubicBezTo>
                <a:cubicBezTo>
                  <a:pt x="540087" y="426090"/>
                  <a:pt x="526899" y="436213"/>
                  <a:pt x="520700" y="450161"/>
                </a:cubicBezTo>
                <a:cubicBezTo>
                  <a:pt x="509826" y="474627"/>
                  <a:pt x="517577" y="511509"/>
                  <a:pt x="495300" y="526361"/>
                </a:cubicBezTo>
                <a:cubicBezTo>
                  <a:pt x="407961" y="584587"/>
                  <a:pt x="448060" y="567508"/>
                  <a:pt x="381000" y="589861"/>
                </a:cubicBezTo>
                <a:cubicBezTo>
                  <a:pt x="357074" y="613787"/>
                  <a:pt x="336626" y="639216"/>
                  <a:pt x="304800" y="653361"/>
                </a:cubicBezTo>
                <a:cubicBezTo>
                  <a:pt x="168780" y="713814"/>
                  <a:pt x="276725" y="646678"/>
                  <a:pt x="190500" y="704161"/>
                </a:cubicBezTo>
                <a:cubicBezTo>
                  <a:pt x="169333" y="699928"/>
                  <a:pt x="147941" y="696696"/>
                  <a:pt x="127000" y="691461"/>
                </a:cubicBezTo>
                <a:cubicBezTo>
                  <a:pt x="114013" y="688214"/>
                  <a:pt x="98366" y="688227"/>
                  <a:pt x="88900" y="678761"/>
                </a:cubicBezTo>
                <a:cubicBezTo>
                  <a:pt x="79434" y="669295"/>
                  <a:pt x="82187" y="652635"/>
                  <a:pt x="76200" y="640661"/>
                </a:cubicBezTo>
                <a:cubicBezTo>
                  <a:pt x="69374" y="627009"/>
                  <a:pt x="50800" y="602561"/>
                  <a:pt x="50800" y="602561"/>
                </a:cubicBezTo>
              </a:path>
            </a:pathLst>
          </a:custGeom>
          <a:solidFill>
            <a:schemeClr val="bg2">
              <a:lumMod val="50000"/>
            </a:schemeClr>
          </a:solidFill>
          <a:ln w="28575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379391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Měření objemu pevného tělesa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581192" y="2228003"/>
            <a:ext cx="6459688" cy="4483693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chemeClr val="tx2">
                    <a:lumMod val="50000"/>
                  </a:schemeClr>
                </a:solidFill>
              </a:rPr>
              <a:t>Jak změříme objem kamene?</a:t>
            </a:r>
          </a:p>
          <a:p>
            <a:pPr marL="357188" indent="-357188">
              <a:buFont typeface="+mj-lt"/>
              <a:buAutoNum type="arabicParenR"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Vybereme si odměrný válec s vhodným rozsahem a stupnicí, navíc jím musí volně projít kámen.</a:t>
            </a:r>
          </a:p>
          <a:p>
            <a:pPr marL="357188" indent="-357188">
              <a:buFont typeface="+mj-lt"/>
              <a:buAutoNum type="arabicParenR"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Do odměrného válce nalijeme vodu tak, aby se nám následně dobře počítalo, odměříme například 200 ml.</a:t>
            </a:r>
          </a:p>
          <a:p>
            <a:pPr marL="358775" lvl="1" indent="0">
              <a:buNone/>
            </a:pPr>
            <a:r>
              <a:rPr lang="cs-CZ" b="1" dirty="0" smtClean="0">
                <a:solidFill>
                  <a:schemeClr val="tx2">
                    <a:lumMod val="50000"/>
                  </a:schemeClr>
                </a:solidFill>
              </a:rPr>
              <a:t>V</a:t>
            </a:r>
            <a:r>
              <a:rPr lang="cs-CZ" b="1" baseline="-25000" dirty="0" smtClean="0">
                <a:solidFill>
                  <a:schemeClr val="tx2">
                    <a:lumMod val="50000"/>
                  </a:schemeClr>
                </a:solidFill>
              </a:rPr>
              <a:t>1</a:t>
            </a:r>
            <a:r>
              <a:rPr lang="cs-CZ" b="1" dirty="0" smtClean="0">
                <a:solidFill>
                  <a:schemeClr val="tx2">
                    <a:lumMod val="50000"/>
                  </a:schemeClr>
                </a:solidFill>
              </a:rPr>
              <a:t> = 200 ml</a:t>
            </a:r>
          </a:p>
        </p:txBody>
      </p:sp>
      <p:sp>
        <p:nvSpPr>
          <p:cNvPr id="6" name="Volný tvar 5"/>
          <p:cNvSpPr/>
          <p:nvPr/>
        </p:nvSpPr>
        <p:spPr>
          <a:xfrm rot="10800000">
            <a:off x="5837873" y="5276088"/>
            <a:ext cx="444055" cy="1257904"/>
          </a:xfrm>
          <a:custGeom>
            <a:avLst/>
            <a:gdLst>
              <a:gd name="connsiteX0" fmla="*/ 76200 w 602188"/>
              <a:gd name="connsiteY0" fmla="*/ 653361 h 713814"/>
              <a:gd name="connsiteX1" fmla="*/ 0 w 602188"/>
              <a:gd name="connsiteY1" fmla="*/ 196161 h 713814"/>
              <a:gd name="connsiteX2" fmla="*/ 342900 w 602188"/>
              <a:gd name="connsiteY2" fmla="*/ 5661 h 713814"/>
              <a:gd name="connsiteX3" fmla="*/ 381000 w 602188"/>
              <a:gd name="connsiteY3" fmla="*/ 18361 h 713814"/>
              <a:gd name="connsiteX4" fmla="*/ 495300 w 602188"/>
              <a:gd name="connsiteY4" fmla="*/ 107261 h 713814"/>
              <a:gd name="connsiteX5" fmla="*/ 520700 w 602188"/>
              <a:gd name="connsiteY5" fmla="*/ 145361 h 713814"/>
              <a:gd name="connsiteX6" fmla="*/ 584200 w 602188"/>
              <a:gd name="connsiteY6" fmla="*/ 221561 h 713814"/>
              <a:gd name="connsiteX7" fmla="*/ 558800 w 602188"/>
              <a:gd name="connsiteY7" fmla="*/ 361261 h 713814"/>
              <a:gd name="connsiteX8" fmla="*/ 546100 w 602188"/>
              <a:gd name="connsiteY8" fmla="*/ 412061 h 713814"/>
              <a:gd name="connsiteX9" fmla="*/ 520700 w 602188"/>
              <a:gd name="connsiteY9" fmla="*/ 450161 h 713814"/>
              <a:gd name="connsiteX10" fmla="*/ 495300 w 602188"/>
              <a:gd name="connsiteY10" fmla="*/ 526361 h 713814"/>
              <a:gd name="connsiteX11" fmla="*/ 381000 w 602188"/>
              <a:gd name="connsiteY11" fmla="*/ 589861 h 713814"/>
              <a:gd name="connsiteX12" fmla="*/ 304800 w 602188"/>
              <a:gd name="connsiteY12" fmla="*/ 653361 h 713814"/>
              <a:gd name="connsiteX13" fmla="*/ 190500 w 602188"/>
              <a:gd name="connsiteY13" fmla="*/ 704161 h 713814"/>
              <a:gd name="connsiteX14" fmla="*/ 127000 w 602188"/>
              <a:gd name="connsiteY14" fmla="*/ 691461 h 713814"/>
              <a:gd name="connsiteX15" fmla="*/ 88900 w 602188"/>
              <a:gd name="connsiteY15" fmla="*/ 678761 h 713814"/>
              <a:gd name="connsiteX16" fmla="*/ 76200 w 602188"/>
              <a:gd name="connsiteY16" fmla="*/ 640661 h 713814"/>
              <a:gd name="connsiteX17" fmla="*/ 50800 w 602188"/>
              <a:gd name="connsiteY17" fmla="*/ 602561 h 713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02188" h="713814">
                <a:moveTo>
                  <a:pt x="76200" y="653361"/>
                </a:moveTo>
                <a:lnTo>
                  <a:pt x="0" y="196161"/>
                </a:lnTo>
                <a:cubicBezTo>
                  <a:pt x="114300" y="132661"/>
                  <a:pt x="224412" y="60955"/>
                  <a:pt x="342900" y="5661"/>
                </a:cubicBezTo>
                <a:cubicBezTo>
                  <a:pt x="355031" y="0"/>
                  <a:pt x="369298" y="11860"/>
                  <a:pt x="381000" y="18361"/>
                </a:cubicBezTo>
                <a:cubicBezTo>
                  <a:pt x="424946" y="42776"/>
                  <a:pt x="463383" y="68961"/>
                  <a:pt x="495300" y="107261"/>
                </a:cubicBezTo>
                <a:cubicBezTo>
                  <a:pt x="505071" y="118987"/>
                  <a:pt x="510929" y="133635"/>
                  <a:pt x="520700" y="145361"/>
                </a:cubicBezTo>
                <a:cubicBezTo>
                  <a:pt x="602188" y="243147"/>
                  <a:pt x="521137" y="126966"/>
                  <a:pt x="584200" y="221561"/>
                </a:cubicBezTo>
                <a:cubicBezTo>
                  <a:pt x="563185" y="389685"/>
                  <a:pt x="584903" y="269900"/>
                  <a:pt x="558800" y="361261"/>
                </a:cubicBezTo>
                <a:cubicBezTo>
                  <a:pt x="554005" y="378044"/>
                  <a:pt x="552976" y="396018"/>
                  <a:pt x="546100" y="412061"/>
                </a:cubicBezTo>
                <a:cubicBezTo>
                  <a:pt x="540087" y="426090"/>
                  <a:pt x="526899" y="436213"/>
                  <a:pt x="520700" y="450161"/>
                </a:cubicBezTo>
                <a:cubicBezTo>
                  <a:pt x="509826" y="474627"/>
                  <a:pt x="517577" y="511509"/>
                  <a:pt x="495300" y="526361"/>
                </a:cubicBezTo>
                <a:cubicBezTo>
                  <a:pt x="407961" y="584587"/>
                  <a:pt x="448060" y="567508"/>
                  <a:pt x="381000" y="589861"/>
                </a:cubicBezTo>
                <a:cubicBezTo>
                  <a:pt x="357074" y="613787"/>
                  <a:pt x="336626" y="639216"/>
                  <a:pt x="304800" y="653361"/>
                </a:cubicBezTo>
                <a:cubicBezTo>
                  <a:pt x="168780" y="713814"/>
                  <a:pt x="276725" y="646678"/>
                  <a:pt x="190500" y="704161"/>
                </a:cubicBezTo>
                <a:cubicBezTo>
                  <a:pt x="169333" y="699928"/>
                  <a:pt x="147941" y="696696"/>
                  <a:pt x="127000" y="691461"/>
                </a:cubicBezTo>
                <a:cubicBezTo>
                  <a:pt x="114013" y="688214"/>
                  <a:pt x="98366" y="688227"/>
                  <a:pt x="88900" y="678761"/>
                </a:cubicBezTo>
                <a:cubicBezTo>
                  <a:pt x="79434" y="669295"/>
                  <a:pt x="82187" y="652635"/>
                  <a:pt x="76200" y="640661"/>
                </a:cubicBezTo>
                <a:cubicBezTo>
                  <a:pt x="69374" y="627009"/>
                  <a:pt x="50800" y="602561"/>
                  <a:pt x="50800" y="602561"/>
                </a:cubicBezTo>
              </a:path>
            </a:pathLst>
          </a:custGeom>
          <a:solidFill>
            <a:schemeClr val="bg2">
              <a:lumMod val="50000"/>
            </a:schemeClr>
          </a:solidFill>
          <a:ln w="28575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488" y="1984248"/>
            <a:ext cx="1689449" cy="4873752"/>
          </a:xfrm>
          <a:prstGeom prst="rect">
            <a:avLst/>
          </a:prstGeom>
        </p:spPr>
      </p:pic>
      <p:sp>
        <p:nvSpPr>
          <p:cNvPr id="9" name="Obdélník 8"/>
          <p:cNvSpPr/>
          <p:nvPr/>
        </p:nvSpPr>
        <p:spPr>
          <a:xfrm>
            <a:off x="7440930" y="5055870"/>
            <a:ext cx="720000" cy="1478122"/>
          </a:xfrm>
          <a:prstGeom prst="rect">
            <a:avLst/>
          </a:prstGeom>
          <a:solidFill>
            <a:schemeClr val="accent6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04679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Obrázek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488" y="1984248"/>
            <a:ext cx="1689449" cy="4873752"/>
          </a:xfrm>
          <a:prstGeom prst="rect">
            <a:avLst/>
          </a:prstGeom>
        </p:spPr>
      </p:pic>
      <p:sp>
        <p:nvSpPr>
          <p:cNvPr id="10" name="Zástupný symbol pro obsah 9"/>
          <p:cNvSpPr>
            <a:spLocks noGrp="1"/>
          </p:cNvSpPr>
          <p:nvPr>
            <p:ph idx="1"/>
          </p:nvPr>
        </p:nvSpPr>
        <p:spPr>
          <a:xfrm>
            <a:off x="581192" y="2059443"/>
            <a:ext cx="6432256" cy="4474549"/>
          </a:xfrm>
        </p:spPr>
        <p:txBody>
          <a:bodyPr>
            <a:normAutofit/>
          </a:bodyPr>
          <a:lstStyle/>
          <a:p>
            <a:pPr marL="357188" indent="-357188">
              <a:buFont typeface="+mj-lt"/>
              <a:buAutoNum type="arabicParenR" startAt="3"/>
            </a:pPr>
            <a:r>
              <a:rPr lang="cs-CZ" altLang="cs-CZ" dirty="0" smtClean="0">
                <a:solidFill>
                  <a:schemeClr val="tx2">
                    <a:lumMod val="50000"/>
                  </a:schemeClr>
                </a:solidFill>
              </a:rPr>
              <a:t>Kámen zavěsíme na nit a ponoříme do kapaliny. </a:t>
            </a:r>
          </a:p>
          <a:p>
            <a:pPr marL="357188" indent="-357188">
              <a:buFont typeface="+mj-lt"/>
              <a:buAutoNum type="arabicParenR" startAt="3"/>
            </a:pPr>
            <a:r>
              <a:rPr lang="cs-CZ" altLang="cs-CZ" dirty="0" smtClean="0">
                <a:solidFill>
                  <a:schemeClr val="tx2">
                    <a:lumMod val="50000"/>
                  </a:schemeClr>
                </a:solidFill>
              </a:rPr>
              <a:t>Odečteme ze stupnice naměřený objem.</a:t>
            </a:r>
          </a:p>
          <a:p>
            <a:pPr marL="358775" lvl="1" indent="0">
              <a:buNone/>
            </a:pPr>
            <a:r>
              <a:rPr lang="cs-CZ" altLang="cs-CZ" b="1" dirty="0" smtClean="0">
                <a:solidFill>
                  <a:schemeClr val="tx2">
                    <a:lumMod val="50000"/>
                  </a:schemeClr>
                </a:solidFill>
              </a:rPr>
              <a:t>V</a:t>
            </a:r>
            <a:r>
              <a:rPr lang="cs-CZ" altLang="cs-CZ" b="1" baseline="-25000" dirty="0" smtClean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cs-CZ" altLang="cs-CZ" b="1" dirty="0" smtClean="0">
                <a:solidFill>
                  <a:schemeClr val="tx2">
                    <a:lumMod val="50000"/>
                  </a:schemeClr>
                </a:solidFill>
              </a:rPr>
              <a:t> = 315 ml</a:t>
            </a:r>
          </a:p>
          <a:p>
            <a:pPr marL="357188" indent="-357188">
              <a:buFont typeface="+mj-lt"/>
              <a:buAutoNum type="arabicParenR" startAt="3"/>
            </a:pPr>
            <a:r>
              <a:rPr lang="cs-CZ" altLang="cs-CZ" dirty="0" smtClean="0">
                <a:solidFill>
                  <a:schemeClr val="tx2">
                    <a:lumMod val="50000"/>
                  </a:schemeClr>
                </a:solidFill>
              </a:rPr>
              <a:t>Zapíšeme a spočítáme objem kamene.</a:t>
            </a:r>
          </a:p>
          <a:p>
            <a:pPr marL="358775" lvl="1" indent="0">
              <a:buNone/>
            </a:pPr>
            <a:r>
              <a:rPr lang="cs-CZ" altLang="cs-CZ" b="1" dirty="0" smtClean="0">
                <a:solidFill>
                  <a:schemeClr val="tx2">
                    <a:lumMod val="50000"/>
                  </a:schemeClr>
                </a:solidFill>
              </a:rPr>
              <a:t>V = V</a:t>
            </a:r>
            <a:r>
              <a:rPr lang="cs-CZ" altLang="cs-CZ" b="1" baseline="-25000" dirty="0" smtClean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cs-CZ" altLang="cs-CZ" b="1" dirty="0" smtClean="0">
                <a:solidFill>
                  <a:schemeClr val="tx2">
                    <a:lumMod val="50000"/>
                  </a:schemeClr>
                </a:solidFill>
              </a:rPr>
              <a:t> – V</a:t>
            </a:r>
            <a:r>
              <a:rPr lang="cs-CZ" altLang="cs-CZ" b="1" baseline="-25000" dirty="0" smtClean="0">
                <a:solidFill>
                  <a:schemeClr val="tx2">
                    <a:lumMod val="50000"/>
                  </a:schemeClr>
                </a:solidFill>
              </a:rPr>
              <a:t>1</a:t>
            </a:r>
          </a:p>
          <a:p>
            <a:pPr marL="358775" lvl="1" indent="0">
              <a:buNone/>
            </a:pPr>
            <a:r>
              <a:rPr lang="cs-CZ" altLang="cs-CZ" b="1" dirty="0" smtClean="0">
                <a:solidFill>
                  <a:schemeClr val="tx2">
                    <a:lumMod val="50000"/>
                  </a:schemeClr>
                </a:solidFill>
              </a:rPr>
              <a:t>V = 315 – 200 = 115 ml</a:t>
            </a:r>
          </a:p>
          <a:p>
            <a:pPr marL="358775" lvl="1" indent="0">
              <a:buNone/>
            </a:pPr>
            <a:r>
              <a:rPr lang="cs-CZ" altLang="cs-CZ" b="1" dirty="0" smtClean="0">
                <a:solidFill>
                  <a:schemeClr val="tx2">
                    <a:lumMod val="50000"/>
                  </a:schemeClr>
                </a:solidFill>
              </a:rPr>
              <a:t>Objem kamene je 115 ml.</a:t>
            </a:r>
          </a:p>
        </p:txBody>
      </p:sp>
      <p:sp>
        <p:nvSpPr>
          <p:cNvPr id="6" name="Volný tvar 5"/>
          <p:cNvSpPr/>
          <p:nvPr/>
        </p:nvSpPr>
        <p:spPr>
          <a:xfrm rot="10800000">
            <a:off x="5240144" y="4643438"/>
            <a:ext cx="493712" cy="1562100"/>
          </a:xfrm>
          <a:custGeom>
            <a:avLst/>
            <a:gdLst>
              <a:gd name="connsiteX0" fmla="*/ 76200 w 602188"/>
              <a:gd name="connsiteY0" fmla="*/ 653361 h 713814"/>
              <a:gd name="connsiteX1" fmla="*/ 0 w 602188"/>
              <a:gd name="connsiteY1" fmla="*/ 196161 h 713814"/>
              <a:gd name="connsiteX2" fmla="*/ 342900 w 602188"/>
              <a:gd name="connsiteY2" fmla="*/ 5661 h 713814"/>
              <a:gd name="connsiteX3" fmla="*/ 381000 w 602188"/>
              <a:gd name="connsiteY3" fmla="*/ 18361 h 713814"/>
              <a:gd name="connsiteX4" fmla="*/ 495300 w 602188"/>
              <a:gd name="connsiteY4" fmla="*/ 107261 h 713814"/>
              <a:gd name="connsiteX5" fmla="*/ 520700 w 602188"/>
              <a:gd name="connsiteY5" fmla="*/ 145361 h 713814"/>
              <a:gd name="connsiteX6" fmla="*/ 584200 w 602188"/>
              <a:gd name="connsiteY6" fmla="*/ 221561 h 713814"/>
              <a:gd name="connsiteX7" fmla="*/ 558800 w 602188"/>
              <a:gd name="connsiteY7" fmla="*/ 361261 h 713814"/>
              <a:gd name="connsiteX8" fmla="*/ 546100 w 602188"/>
              <a:gd name="connsiteY8" fmla="*/ 412061 h 713814"/>
              <a:gd name="connsiteX9" fmla="*/ 520700 w 602188"/>
              <a:gd name="connsiteY9" fmla="*/ 450161 h 713814"/>
              <a:gd name="connsiteX10" fmla="*/ 495300 w 602188"/>
              <a:gd name="connsiteY10" fmla="*/ 526361 h 713814"/>
              <a:gd name="connsiteX11" fmla="*/ 381000 w 602188"/>
              <a:gd name="connsiteY11" fmla="*/ 589861 h 713814"/>
              <a:gd name="connsiteX12" fmla="*/ 304800 w 602188"/>
              <a:gd name="connsiteY12" fmla="*/ 653361 h 713814"/>
              <a:gd name="connsiteX13" fmla="*/ 190500 w 602188"/>
              <a:gd name="connsiteY13" fmla="*/ 704161 h 713814"/>
              <a:gd name="connsiteX14" fmla="*/ 127000 w 602188"/>
              <a:gd name="connsiteY14" fmla="*/ 691461 h 713814"/>
              <a:gd name="connsiteX15" fmla="*/ 88900 w 602188"/>
              <a:gd name="connsiteY15" fmla="*/ 678761 h 713814"/>
              <a:gd name="connsiteX16" fmla="*/ 76200 w 602188"/>
              <a:gd name="connsiteY16" fmla="*/ 640661 h 713814"/>
              <a:gd name="connsiteX17" fmla="*/ 50800 w 602188"/>
              <a:gd name="connsiteY17" fmla="*/ 602561 h 713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02188" h="713814">
                <a:moveTo>
                  <a:pt x="76200" y="653361"/>
                </a:moveTo>
                <a:lnTo>
                  <a:pt x="0" y="196161"/>
                </a:lnTo>
                <a:cubicBezTo>
                  <a:pt x="114300" y="132661"/>
                  <a:pt x="224412" y="60955"/>
                  <a:pt x="342900" y="5661"/>
                </a:cubicBezTo>
                <a:cubicBezTo>
                  <a:pt x="355031" y="0"/>
                  <a:pt x="369298" y="11860"/>
                  <a:pt x="381000" y="18361"/>
                </a:cubicBezTo>
                <a:cubicBezTo>
                  <a:pt x="424946" y="42776"/>
                  <a:pt x="463383" y="68961"/>
                  <a:pt x="495300" y="107261"/>
                </a:cubicBezTo>
                <a:cubicBezTo>
                  <a:pt x="505071" y="118987"/>
                  <a:pt x="510929" y="133635"/>
                  <a:pt x="520700" y="145361"/>
                </a:cubicBezTo>
                <a:cubicBezTo>
                  <a:pt x="602188" y="243147"/>
                  <a:pt x="521137" y="126966"/>
                  <a:pt x="584200" y="221561"/>
                </a:cubicBezTo>
                <a:cubicBezTo>
                  <a:pt x="563185" y="389685"/>
                  <a:pt x="584903" y="269900"/>
                  <a:pt x="558800" y="361261"/>
                </a:cubicBezTo>
                <a:cubicBezTo>
                  <a:pt x="554005" y="378044"/>
                  <a:pt x="552976" y="396018"/>
                  <a:pt x="546100" y="412061"/>
                </a:cubicBezTo>
                <a:cubicBezTo>
                  <a:pt x="540087" y="426090"/>
                  <a:pt x="526899" y="436213"/>
                  <a:pt x="520700" y="450161"/>
                </a:cubicBezTo>
                <a:cubicBezTo>
                  <a:pt x="509826" y="474627"/>
                  <a:pt x="517577" y="511509"/>
                  <a:pt x="495300" y="526361"/>
                </a:cubicBezTo>
                <a:cubicBezTo>
                  <a:pt x="407961" y="584587"/>
                  <a:pt x="448060" y="567508"/>
                  <a:pt x="381000" y="589861"/>
                </a:cubicBezTo>
                <a:cubicBezTo>
                  <a:pt x="357074" y="613787"/>
                  <a:pt x="336626" y="639216"/>
                  <a:pt x="304800" y="653361"/>
                </a:cubicBezTo>
                <a:cubicBezTo>
                  <a:pt x="168780" y="713814"/>
                  <a:pt x="276725" y="646678"/>
                  <a:pt x="190500" y="704161"/>
                </a:cubicBezTo>
                <a:cubicBezTo>
                  <a:pt x="169333" y="699928"/>
                  <a:pt x="147941" y="696696"/>
                  <a:pt x="127000" y="691461"/>
                </a:cubicBezTo>
                <a:cubicBezTo>
                  <a:pt x="114013" y="688214"/>
                  <a:pt x="98366" y="688227"/>
                  <a:pt x="88900" y="678761"/>
                </a:cubicBezTo>
                <a:cubicBezTo>
                  <a:pt x="79434" y="669295"/>
                  <a:pt x="82187" y="652635"/>
                  <a:pt x="76200" y="640661"/>
                </a:cubicBezTo>
                <a:cubicBezTo>
                  <a:pt x="69374" y="627009"/>
                  <a:pt x="50800" y="602561"/>
                  <a:pt x="50800" y="602561"/>
                </a:cubicBezTo>
              </a:path>
            </a:pathLst>
          </a:custGeom>
          <a:solidFill>
            <a:schemeClr val="bg2">
              <a:lumMod val="50000"/>
            </a:schemeClr>
          </a:solidFill>
          <a:ln w="28575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grpSp>
        <p:nvGrpSpPr>
          <p:cNvPr id="2" name="Skupina 36"/>
          <p:cNvGrpSpPr>
            <a:grpSpLocks/>
          </p:cNvGrpSpPr>
          <p:nvPr/>
        </p:nvGrpSpPr>
        <p:grpSpPr bwMode="auto">
          <a:xfrm>
            <a:off x="5306961" y="3786188"/>
            <a:ext cx="426908" cy="2101245"/>
            <a:chOff x="5287888" y="3786189"/>
            <a:chExt cx="426635" cy="2100145"/>
          </a:xfrm>
        </p:grpSpPr>
        <p:cxnSp>
          <p:nvCxnSpPr>
            <p:cNvPr id="8" name="Přímá spojovací čára 7"/>
            <p:cNvCxnSpPr>
              <a:stCxn id="6" idx="1"/>
              <a:endCxn id="6" idx="13"/>
            </p:cNvCxnSpPr>
            <p:nvPr/>
          </p:nvCxnSpPr>
          <p:spPr>
            <a:xfrm flipH="1" flipV="1">
              <a:off x="5558439" y="4664103"/>
              <a:ext cx="156084" cy="11111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Přímá spojovací čára 8"/>
            <p:cNvCxnSpPr>
              <a:stCxn id="6" idx="5"/>
              <a:endCxn id="6" idx="13"/>
            </p:cNvCxnSpPr>
            <p:nvPr/>
          </p:nvCxnSpPr>
          <p:spPr>
            <a:xfrm flipV="1">
              <a:off x="5287892" y="4664103"/>
              <a:ext cx="270547" cy="122223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Přímá spojovací čára 12"/>
            <p:cNvCxnSpPr>
              <a:stCxn id="6" idx="13"/>
            </p:cNvCxnSpPr>
            <p:nvPr/>
          </p:nvCxnSpPr>
          <p:spPr>
            <a:xfrm rot="10800000" flipH="1">
              <a:off x="5577697" y="3786189"/>
              <a:ext cx="19038" cy="87742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Nadpis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8" name="Obdélník 37"/>
          <p:cNvSpPr/>
          <p:nvPr/>
        </p:nvSpPr>
        <p:spPr>
          <a:xfrm>
            <a:off x="7438327" y="4232910"/>
            <a:ext cx="720000" cy="2286000"/>
          </a:xfrm>
          <a:prstGeom prst="rect">
            <a:avLst/>
          </a:prstGeom>
          <a:solidFill>
            <a:schemeClr val="accent6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6" name="Obdélník 15"/>
          <p:cNvSpPr/>
          <p:nvPr/>
        </p:nvSpPr>
        <p:spPr>
          <a:xfrm>
            <a:off x="7440930" y="5055870"/>
            <a:ext cx="720000" cy="1478122"/>
          </a:xfrm>
          <a:prstGeom prst="rect">
            <a:avLst/>
          </a:prstGeom>
          <a:solidFill>
            <a:schemeClr val="accent6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683386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622 0.00139 C 0.02882 -0.06528 0.03177 -0.13217 0.0408 -0.20278 C 0.05 -0.27338 0.06563 -0.3662 0.08142 -0.42129 C 0.09722 -0.47616 0.11632 -0.50602 0.13576 -0.53264 C 0.15486 -0.55926 0.17951 -0.57037 0.1974 -0.57986 C 0.21528 -0.58935 0.23316 -0.59444 0.24253 -0.59028 C 0.25208 -0.58611 0.25208 -0.58958 0.25469 -0.55532 C 0.25712 -0.52106 0.25712 -0.45741 0.25747 -0.38403 C 0.25833 -0.31065 0.25747 -0.18727 0.25747 -0.11597 C 0.25747 -0.04491 0.25747 -0.00116 0.25747 0.04283 " pathEditMode="relative" rAng="0" ptsTypes="AAAAAAAAAA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80" y="-27593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638 -0.00763 C 0.02899 -0.07476 0.03194 -0.14189 0.04079 -0.21273 C 0.04982 -0.28379 0.0651 -0.37708 0.08055 -0.4324 C 0.09618 -0.48773 0.1151 -0.51782 0.1342 -0.54467 C 0.15277 -0.57083 0.17725 -0.58217 0.19479 -0.59189 C 0.21232 -0.60138 0.22986 -0.60648 0.23906 -0.60231 C 0.24861 -0.59814 0.24861 -0.60162 0.25121 -0.56713 C 0.25364 -0.53263 0.25347 -0.46875 0.25382 -0.3949 C 0.25468 -0.32129 0.25382 -0.19745 0.25382 -0.12523 C 0.25382 -0.05416 0.25382 -0.01018 0.25382 0.03403 " pathEditMode="relative" rAng="0" ptsTypes="AAAAAAAAAA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89" y="-27731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1192" y="2237147"/>
            <a:ext cx="6212800" cy="4410541"/>
          </a:xfrm>
        </p:spPr>
        <p:txBody>
          <a:bodyPr/>
          <a:lstStyle/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Při měření nemusí hladina kapaliny dosahovat </a:t>
            </a:r>
            <a:r>
              <a:rPr lang="cs-CZ" b="1" dirty="0" smtClean="0">
                <a:solidFill>
                  <a:schemeClr val="tx2">
                    <a:lumMod val="50000"/>
                  </a:schemeClr>
                </a:solidFill>
              </a:rPr>
              <a:t>přesně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 na určitou hodnotu.</a:t>
            </a:r>
          </a:p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Proto určujeme odchylku měření, abychom mohli měřit co nejpřesněji.</a:t>
            </a:r>
          </a:p>
          <a:p>
            <a:pPr marL="358775" lvl="1" indent="0">
              <a:buNone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1 dílek = 5 ml</a:t>
            </a:r>
          </a:p>
          <a:p>
            <a:pPr marL="358775" lvl="1" indent="0">
              <a:buNone/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odchylka = 2,5 ml</a:t>
            </a:r>
          </a:p>
          <a:p>
            <a:r>
              <a:rPr lang="cs-CZ" dirty="0">
                <a:solidFill>
                  <a:schemeClr val="tx2">
                    <a:lumMod val="50000"/>
                  </a:schemeClr>
                </a:solidFill>
              </a:rPr>
              <a:t>Kdo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 chce, může se podívat na postup?</a:t>
            </a:r>
          </a:p>
          <a:p>
            <a:pPr lvl="1"/>
            <a:r>
              <a:rPr lang="cs-CZ" dirty="0">
                <a:solidFill>
                  <a:schemeClr val="tx2">
                    <a:lumMod val="50000"/>
                  </a:schemeClr>
                </a:solidFill>
                <a:hlinkClick r:id="rId2"/>
              </a:rPr>
              <a:t>Určení objemu nepravidelného 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hlinkClick r:id="rId2"/>
              </a:rPr>
              <a:t>tělesa</a:t>
            </a:r>
            <a:endParaRPr lang="cs-CZ" dirty="0">
              <a:solidFill>
                <a:schemeClr val="tx2">
                  <a:lumMod val="50000"/>
                </a:schemeClr>
              </a:solidFill>
            </a:endParaRPr>
          </a:p>
          <a:p>
            <a:pPr lvl="1"/>
            <a:r>
              <a:rPr lang="cs-CZ" dirty="0">
                <a:hlinkClick r:id="rId3"/>
              </a:rPr>
              <a:t>Měření </a:t>
            </a:r>
            <a:r>
              <a:rPr lang="cs-CZ" dirty="0" smtClean="0">
                <a:hlinkClick r:id="rId3"/>
              </a:rPr>
              <a:t>objemu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488" y="1984248"/>
            <a:ext cx="1689449" cy="4873752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7440930" y="5034915"/>
            <a:ext cx="720000" cy="1499077"/>
          </a:xfrm>
          <a:prstGeom prst="rect">
            <a:avLst/>
          </a:prstGeom>
          <a:solidFill>
            <a:schemeClr val="accent6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pic>
        <p:nvPicPr>
          <p:cNvPr id="3074" name="Picture 2" descr="YouTube poprvé v historii změnil logo - Novinky.cz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9961" y="6066046"/>
            <a:ext cx="1034031" cy="581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0070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Procvičování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81192" y="2071019"/>
            <a:ext cx="7942294" cy="4485229"/>
          </a:xfrm>
        </p:spPr>
        <p:txBody>
          <a:bodyPr>
            <a:noAutofit/>
          </a:bodyPr>
          <a:lstStyle/>
          <a:p>
            <a:pPr marL="357188" indent="-357188">
              <a:spcAft>
                <a:spcPts val="200"/>
              </a:spcAft>
              <a:buFont typeface="+mj-lt"/>
              <a:buAutoNum type="arabicParenR" startAt="2"/>
            </a:pPr>
            <a:r>
              <a:rPr lang="cs-CZ" sz="2400" dirty="0" smtClean="0"/>
              <a:t>Kryšpín chtěl </a:t>
            </a:r>
            <a:r>
              <a:rPr lang="cs-CZ" sz="2400" dirty="0"/>
              <a:t>určit objem kamene. </a:t>
            </a:r>
            <a:r>
              <a:rPr lang="cs-CZ" sz="2400" dirty="0" smtClean="0"/>
              <a:t>Nejprve nalil </a:t>
            </a:r>
            <a:r>
              <a:rPr lang="cs-CZ" sz="2400" dirty="0"/>
              <a:t>do </a:t>
            </a:r>
            <a:r>
              <a:rPr lang="cs-CZ" sz="2400" b="1" dirty="0"/>
              <a:t>válce A</a:t>
            </a:r>
            <a:r>
              <a:rPr lang="cs-CZ" sz="2400" dirty="0"/>
              <a:t> </a:t>
            </a:r>
            <a:r>
              <a:rPr lang="cs-CZ" sz="2400" dirty="0" smtClean="0"/>
              <a:t>vodu. </a:t>
            </a:r>
          </a:p>
          <a:p>
            <a:pPr>
              <a:spcAft>
                <a:spcPts val="200"/>
              </a:spcAft>
            </a:pPr>
            <a:r>
              <a:rPr lang="cs-CZ" sz="2400" dirty="0" smtClean="0"/>
              <a:t>Podle válce </a:t>
            </a:r>
            <a:r>
              <a:rPr lang="cs-CZ" sz="2400" dirty="0"/>
              <a:t>A </a:t>
            </a:r>
            <a:r>
              <a:rPr lang="cs-CZ" sz="2400" dirty="0" smtClean="0"/>
              <a:t>urči:</a:t>
            </a:r>
            <a:endParaRPr lang="cs-CZ" sz="2400" dirty="0"/>
          </a:p>
          <a:p>
            <a:pPr lvl="1">
              <a:spcAft>
                <a:spcPts val="200"/>
              </a:spcAft>
            </a:pPr>
            <a:r>
              <a:rPr lang="cs-CZ" sz="2000" dirty="0" smtClean="0"/>
              <a:t>velikost </a:t>
            </a:r>
            <a:r>
              <a:rPr lang="cs-CZ" sz="2000" dirty="0"/>
              <a:t>1 dílku na stupnici</a:t>
            </a:r>
          </a:p>
          <a:p>
            <a:pPr lvl="1">
              <a:spcAft>
                <a:spcPts val="200"/>
              </a:spcAft>
            </a:pPr>
            <a:r>
              <a:rPr lang="cs-CZ" sz="2000" dirty="0" smtClean="0"/>
              <a:t>odchylku </a:t>
            </a:r>
            <a:r>
              <a:rPr lang="cs-CZ" sz="2000" dirty="0"/>
              <a:t>měření</a:t>
            </a:r>
          </a:p>
          <a:p>
            <a:pPr lvl="1">
              <a:spcAft>
                <a:spcPts val="200"/>
              </a:spcAft>
            </a:pPr>
            <a:r>
              <a:rPr lang="cs-CZ" sz="2000" dirty="0" smtClean="0"/>
              <a:t>objem </a:t>
            </a:r>
            <a:r>
              <a:rPr lang="cs-CZ" sz="2000" dirty="0"/>
              <a:t>vody ve válci</a:t>
            </a:r>
          </a:p>
          <a:p>
            <a:pPr>
              <a:spcAft>
                <a:spcPts val="200"/>
              </a:spcAft>
            </a:pPr>
            <a:r>
              <a:rPr lang="cs-CZ" sz="2400" dirty="0"/>
              <a:t>Potom </a:t>
            </a:r>
            <a:r>
              <a:rPr lang="cs-CZ" sz="2400" dirty="0" smtClean="0"/>
              <a:t>vhodil </a:t>
            </a:r>
            <a:r>
              <a:rPr lang="cs-CZ" sz="2400" dirty="0"/>
              <a:t>kámen. </a:t>
            </a:r>
            <a:endParaRPr lang="cs-CZ" sz="2400" dirty="0" smtClean="0"/>
          </a:p>
          <a:p>
            <a:pPr>
              <a:spcAft>
                <a:spcPts val="200"/>
              </a:spcAft>
            </a:pPr>
            <a:r>
              <a:rPr lang="cs-CZ" sz="2400" dirty="0" smtClean="0"/>
              <a:t>Urči </a:t>
            </a:r>
            <a:r>
              <a:rPr lang="cs-CZ" sz="2400" dirty="0"/>
              <a:t>podle </a:t>
            </a:r>
            <a:r>
              <a:rPr lang="cs-CZ" sz="2400" b="1" dirty="0" smtClean="0"/>
              <a:t>válce B</a:t>
            </a:r>
            <a:r>
              <a:rPr lang="cs-CZ" sz="2400" dirty="0"/>
              <a:t> </a:t>
            </a:r>
            <a:r>
              <a:rPr lang="cs-CZ" sz="2400" dirty="0" smtClean="0"/>
              <a:t>objem</a:t>
            </a:r>
            <a:br>
              <a:rPr lang="cs-CZ" sz="2400" dirty="0" smtClean="0"/>
            </a:br>
            <a:r>
              <a:rPr lang="cs-CZ" sz="2400" dirty="0" smtClean="0"/>
              <a:t>vody </a:t>
            </a:r>
            <a:r>
              <a:rPr lang="cs-CZ" sz="2400" dirty="0"/>
              <a:t>s </a:t>
            </a:r>
            <a:r>
              <a:rPr lang="cs-CZ" sz="2400" dirty="0" smtClean="0"/>
              <a:t>kamenem.</a:t>
            </a:r>
            <a:endParaRPr lang="cs-CZ" sz="2400" dirty="0"/>
          </a:p>
          <a:p>
            <a:pPr>
              <a:spcAft>
                <a:spcPts val="200"/>
              </a:spcAft>
            </a:pPr>
            <a:r>
              <a:rPr lang="cs-CZ" sz="2400" dirty="0"/>
              <a:t>Vypočítej objem </a:t>
            </a:r>
            <a:r>
              <a:rPr lang="cs-CZ" sz="2400" dirty="0" smtClean="0"/>
              <a:t>kamene.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12"/>
          <a:stretch/>
        </p:blipFill>
        <p:spPr>
          <a:xfrm>
            <a:off x="4960072" y="2869069"/>
            <a:ext cx="3931920" cy="3287069"/>
          </a:xfrm>
        </p:spPr>
      </p:pic>
      <p:sp>
        <p:nvSpPr>
          <p:cNvPr id="6" name="TextovéPole 5"/>
          <p:cNvSpPr txBox="1"/>
          <p:nvPr/>
        </p:nvSpPr>
        <p:spPr>
          <a:xfrm>
            <a:off x="5266944" y="666802"/>
            <a:ext cx="330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baseline="45000" dirty="0" smtClean="0">
                <a:solidFill>
                  <a:schemeClr val="bg1"/>
                </a:solidFill>
              </a:rPr>
              <a:t>*</a:t>
            </a:r>
            <a:r>
              <a:rPr lang="cs-CZ" sz="2000" b="1" dirty="0" smtClean="0">
                <a:solidFill>
                  <a:schemeClr val="bg1"/>
                </a:solidFill>
              </a:rPr>
              <a:t>Píšeš do pracovního listu</a:t>
            </a:r>
            <a:endParaRPr lang="cs-CZ" sz="2000" b="1" dirty="0">
              <a:solidFill>
                <a:schemeClr val="bg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4206240" y="3178853"/>
            <a:ext cx="10607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 smtClean="0">
                <a:solidFill>
                  <a:schemeClr val="accent6"/>
                </a:solidFill>
              </a:rPr>
              <a:t>20 ml</a:t>
            </a:r>
            <a:endParaRPr lang="cs-CZ" sz="2000" b="1" dirty="0">
              <a:solidFill>
                <a:schemeClr val="accent6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4206240" y="3529016"/>
            <a:ext cx="10607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 smtClean="0">
                <a:solidFill>
                  <a:schemeClr val="accent6"/>
                </a:solidFill>
              </a:rPr>
              <a:t>5 ml</a:t>
            </a:r>
            <a:endParaRPr lang="cs-CZ" sz="2000" b="1" dirty="0">
              <a:solidFill>
                <a:schemeClr val="accent6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4206240" y="3953723"/>
            <a:ext cx="10607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 smtClean="0">
                <a:solidFill>
                  <a:schemeClr val="accent6"/>
                </a:solidFill>
              </a:rPr>
              <a:t>260 ml</a:t>
            </a:r>
            <a:endParaRPr lang="cs-CZ" sz="2000" b="1" dirty="0">
              <a:solidFill>
                <a:schemeClr val="accent6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206240" y="5086907"/>
            <a:ext cx="10607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 smtClean="0">
                <a:solidFill>
                  <a:schemeClr val="accent6"/>
                </a:solidFill>
              </a:rPr>
              <a:t>340 ml</a:t>
            </a:r>
            <a:endParaRPr lang="cs-CZ" sz="2000" b="1" dirty="0">
              <a:solidFill>
                <a:schemeClr val="accent6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106424" y="6092130"/>
            <a:ext cx="2002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/>
            <a:r>
              <a:rPr lang="cs-CZ" sz="2000" b="1" dirty="0" smtClean="0">
                <a:solidFill>
                  <a:schemeClr val="accent6"/>
                </a:solidFill>
              </a:rPr>
              <a:t>V </a:t>
            </a:r>
            <a:r>
              <a:rPr lang="cs-CZ" sz="2000" b="1" dirty="0">
                <a:solidFill>
                  <a:schemeClr val="accent6"/>
                </a:solidFill>
              </a:rPr>
              <a:t>= 340 – 260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1115568" y="5756028"/>
            <a:ext cx="2002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lvl="1">
              <a:spcAft>
                <a:spcPts val="200"/>
              </a:spcAft>
              <a:buNone/>
            </a:pPr>
            <a:r>
              <a:rPr lang="cs-CZ" sz="2000" b="1" dirty="0">
                <a:solidFill>
                  <a:schemeClr val="accent6"/>
                </a:solidFill>
              </a:rPr>
              <a:t>V = V</a:t>
            </a:r>
            <a:r>
              <a:rPr lang="cs-CZ" sz="2000" b="1" baseline="-25000" dirty="0">
                <a:solidFill>
                  <a:schemeClr val="accent6"/>
                </a:solidFill>
              </a:rPr>
              <a:t>2</a:t>
            </a:r>
            <a:r>
              <a:rPr lang="cs-CZ" sz="2000" b="1" dirty="0">
                <a:solidFill>
                  <a:schemeClr val="accent6"/>
                </a:solidFill>
              </a:rPr>
              <a:t> – V</a:t>
            </a:r>
            <a:r>
              <a:rPr lang="cs-CZ" sz="2000" b="1" baseline="-25000" dirty="0">
                <a:solidFill>
                  <a:schemeClr val="accent6"/>
                </a:solidFill>
              </a:rPr>
              <a:t>1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1115568" y="6401490"/>
            <a:ext cx="2002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/>
            <a:r>
              <a:rPr lang="cs-CZ" sz="2000" b="1" dirty="0" smtClean="0">
                <a:solidFill>
                  <a:schemeClr val="accent6"/>
                </a:solidFill>
              </a:rPr>
              <a:t>V </a:t>
            </a:r>
            <a:r>
              <a:rPr lang="cs-CZ" sz="2000" b="1" dirty="0">
                <a:solidFill>
                  <a:schemeClr val="accent6"/>
                </a:solidFill>
              </a:rPr>
              <a:t>= </a:t>
            </a:r>
            <a:r>
              <a:rPr lang="cs-CZ" sz="2000" b="1" dirty="0" smtClean="0">
                <a:solidFill>
                  <a:schemeClr val="accent6"/>
                </a:solidFill>
              </a:rPr>
              <a:t>80 ml</a:t>
            </a:r>
            <a:endParaRPr lang="cs-CZ" sz="2000" b="1" dirty="0">
              <a:solidFill>
                <a:schemeClr val="accent6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4736592" y="6331220"/>
            <a:ext cx="4096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/>
            <a:r>
              <a:rPr lang="cs-CZ" sz="2000" b="1" dirty="0" smtClean="0">
                <a:solidFill>
                  <a:schemeClr val="accent6"/>
                </a:solidFill>
              </a:rPr>
              <a:t>Závěr: Objem kamene je 80 ml.</a:t>
            </a:r>
            <a:endParaRPr lang="cs-CZ" sz="20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11024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8" name="Zástupný symbol pro obsah 1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7640" y="3401569"/>
            <a:ext cx="4032794" cy="3282696"/>
          </a:xfrm>
        </p:spPr>
      </p:pic>
      <p:sp>
        <p:nvSpPr>
          <p:cNvPr id="15" name="Zástupný symbol pro obsah 14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7989752" cy="4392254"/>
          </a:xfrm>
        </p:spPr>
        <p:txBody>
          <a:bodyPr>
            <a:normAutofit/>
          </a:bodyPr>
          <a:lstStyle/>
          <a:p>
            <a:pPr marL="357188" indent="-357188">
              <a:spcAft>
                <a:spcPts val="300"/>
              </a:spcAft>
              <a:buFont typeface="+mj-lt"/>
              <a:buAutoNum type="arabicParenR" startAt="3"/>
            </a:pPr>
            <a:r>
              <a:rPr lang="cs-CZ" dirty="0" smtClean="0"/>
              <a:t>Urči</a:t>
            </a:r>
            <a:r>
              <a:rPr lang="cs-CZ" dirty="0"/>
              <a:t>:</a:t>
            </a:r>
          </a:p>
          <a:p>
            <a:pPr marL="630238" lvl="1" indent="-271463">
              <a:spcAft>
                <a:spcPts val="300"/>
              </a:spcAft>
              <a:buFont typeface="+mj-lt"/>
              <a:buAutoNum type="alphaLcParenR"/>
            </a:pPr>
            <a:r>
              <a:rPr lang="cs-CZ" dirty="0" smtClean="0"/>
              <a:t>Velikost 1 </a:t>
            </a:r>
            <a:r>
              <a:rPr lang="cs-CZ" dirty="0"/>
              <a:t>dílku stupnice válce </a:t>
            </a:r>
            <a:r>
              <a:rPr lang="cs-CZ" dirty="0" smtClean="0"/>
              <a:t>A na </a:t>
            </a:r>
            <a:r>
              <a:rPr lang="cs-CZ" dirty="0"/>
              <a:t>obrázku</a:t>
            </a:r>
            <a:r>
              <a:rPr lang="cs-CZ" dirty="0" smtClean="0"/>
              <a:t>: ..............</a:t>
            </a:r>
            <a:endParaRPr lang="cs-CZ" dirty="0"/>
          </a:p>
          <a:p>
            <a:pPr marL="630238" lvl="1" indent="-271463">
              <a:spcAft>
                <a:spcPts val="300"/>
              </a:spcAft>
              <a:buFont typeface="+mj-lt"/>
              <a:buAutoNum type="alphaLcParenR"/>
            </a:pPr>
            <a:r>
              <a:rPr lang="cs-CZ" dirty="0"/>
              <a:t>Objem kapaliny ve válci </a:t>
            </a:r>
            <a:r>
              <a:rPr lang="cs-CZ" dirty="0" smtClean="0"/>
              <a:t>A:</a:t>
            </a:r>
            <a:br>
              <a:rPr lang="cs-CZ" dirty="0" smtClean="0"/>
            </a:br>
            <a:r>
              <a:rPr lang="cs-CZ" dirty="0" smtClean="0"/>
              <a:t>................... </a:t>
            </a:r>
            <a:endParaRPr lang="cs-CZ" dirty="0"/>
          </a:p>
          <a:p>
            <a:pPr marL="630238" lvl="1" indent="-271463">
              <a:spcAft>
                <a:spcPts val="300"/>
              </a:spcAft>
              <a:buFont typeface="+mj-lt"/>
              <a:buAutoNum type="alphaLcParenR"/>
            </a:pPr>
            <a:r>
              <a:rPr lang="cs-CZ" dirty="0"/>
              <a:t>Objem kapaliny ve válci B: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................... </a:t>
            </a:r>
            <a:endParaRPr lang="cs-CZ" dirty="0"/>
          </a:p>
          <a:p>
            <a:pPr marL="630238" lvl="1" indent="-271463">
              <a:spcAft>
                <a:spcPts val="300"/>
              </a:spcAft>
              <a:buFont typeface="+mj-lt"/>
              <a:buAutoNum type="alphaLcParenR"/>
            </a:pPr>
            <a:r>
              <a:rPr lang="cs-CZ" dirty="0"/>
              <a:t>Vypočti objem tělesa </a:t>
            </a:r>
            <a:r>
              <a:rPr lang="cs-CZ" dirty="0" smtClean="0"/>
              <a:t>ponořeného</a:t>
            </a:r>
            <a:br>
              <a:rPr lang="cs-CZ" dirty="0" smtClean="0"/>
            </a:br>
            <a:r>
              <a:rPr lang="cs-CZ" dirty="0" smtClean="0"/>
              <a:t>ve </a:t>
            </a:r>
            <a:r>
              <a:rPr lang="cs-CZ" dirty="0"/>
              <a:t>válci B: ...................</a:t>
            </a:r>
          </a:p>
          <a:p>
            <a:pPr marL="630238" lvl="1" indent="-271463">
              <a:spcAft>
                <a:spcPts val="300"/>
              </a:spcAft>
              <a:buFont typeface="+mj-lt"/>
              <a:buAutoNum type="alphaLcParenR"/>
            </a:pPr>
            <a:r>
              <a:rPr lang="cs-CZ" dirty="0" smtClean="0"/>
              <a:t>Odchylku </a:t>
            </a:r>
            <a:r>
              <a:rPr lang="cs-CZ" dirty="0"/>
              <a:t>měření válce na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obrázku</a:t>
            </a:r>
            <a:r>
              <a:rPr lang="cs-CZ" dirty="0"/>
              <a:t>: </a:t>
            </a:r>
            <a:r>
              <a:rPr lang="cs-CZ" dirty="0" smtClean="0"/>
              <a:t>...................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609423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7989752" cy="4346534"/>
          </a:xfrm>
        </p:spPr>
        <p:txBody>
          <a:bodyPr>
            <a:normAutofit/>
          </a:bodyPr>
          <a:lstStyle/>
          <a:p>
            <a:pPr marL="357188" indent="-357188">
              <a:spcAft>
                <a:spcPts val="300"/>
              </a:spcAft>
              <a:buFont typeface="+mj-lt"/>
              <a:buAutoNum type="arabicParenR" startAt="4"/>
            </a:pPr>
            <a:r>
              <a:rPr lang="cs-CZ" dirty="0"/>
              <a:t>Urči:</a:t>
            </a:r>
          </a:p>
          <a:p>
            <a:pPr marL="630238" lvl="1" indent="-271463">
              <a:spcAft>
                <a:spcPts val="300"/>
              </a:spcAft>
              <a:buFont typeface="+mj-lt"/>
              <a:buAutoNum type="alphaLcParenR"/>
            </a:pPr>
            <a:r>
              <a:rPr lang="cs-CZ" dirty="0"/>
              <a:t>Velikost 1 dílku stupnice válce A na obrázku: ..............</a:t>
            </a:r>
          </a:p>
          <a:p>
            <a:pPr marL="630238" lvl="1" indent="-271463">
              <a:spcAft>
                <a:spcPts val="300"/>
              </a:spcAft>
              <a:buFont typeface="+mj-lt"/>
              <a:buAutoNum type="alphaLcParenR"/>
            </a:pPr>
            <a:r>
              <a:rPr lang="cs-CZ" dirty="0"/>
              <a:t>Objem kapaliny ve válci A</a:t>
            </a:r>
            <a:r>
              <a:rPr lang="cs-CZ" dirty="0" smtClean="0"/>
              <a:t>: ................... </a:t>
            </a:r>
            <a:endParaRPr lang="cs-CZ" dirty="0"/>
          </a:p>
          <a:p>
            <a:pPr marL="630238" lvl="1" indent="-271463">
              <a:spcAft>
                <a:spcPts val="300"/>
              </a:spcAft>
              <a:buFont typeface="+mj-lt"/>
              <a:buAutoNum type="alphaLcParenR"/>
            </a:pPr>
            <a:r>
              <a:rPr lang="cs-CZ" dirty="0"/>
              <a:t>Objem kapaliny ve válci B: </a:t>
            </a:r>
            <a:br>
              <a:rPr lang="cs-CZ" dirty="0"/>
            </a:br>
            <a:r>
              <a:rPr lang="cs-CZ" dirty="0"/>
              <a:t>................... </a:t>
            </a:r>
          </a:p>
          <a:p>
            <a:pPr marL="630238" lvl="1" indent="-271463">
              <a:spcAft>
                <a:spcPts val="300"/>
              </a:spcAft>
              <a:buFont typeface="+mj-lt"/>
              <a:buAutoNum type="alphaLcParenR"/>
            </a:pPr>
            <a:r>
              <a:rPr lang="cs-CZ" dirty="0"/>
              <a:t>Vypočti objem tělesa ponořeného</a:t>
            </a:r>
            <a:br>
              <a:rPr lang="cs-CZ" dirty="0"/>
            </a:br>
            <a:r>
              <a:rPr lang="cs-CZ" dirty="0"/>
              <a:t>ve válci B: ...................</a:t>
            </a:r>
          </a:p>
          <a:p>
            <a:pPr marL="630238" lvl="1" indent="-271463">
              <a:spcAft>
                <a:spcPts val="300"/>
              </a:spcAft>
              <a:buFont typeface="+mj-lt"/>
              <a:buAutoNum type="alphaLcParenR"/>
            </a:pPr>
            <a:r>
              <a:rPr lang="cs-CZ" dirty="0"/>
              <a:t>Odchylku měření válce na </a:t>
            </a:r>
            <a:br>
              <a:rPr lang="cs-CZ" dirty="0"/>
            </a:br>
            <a:r>
              <a:rPr lang="cs-CZ" dirty="0"/>
              <a:t>obrázku: ...................</a:t>
            </a:r>
          </a:p>
          <a:p>
            <a:endParaRPr lang="cs-CZ" dirty="0"/>
          </a:p>
        </p:txBody>
      </p:sp>
      <p:pic>
        <p:nvPicPr>
          <p:cNvPr id="9" name="Zástupný symbol pro obsah 10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7841" y="3505170"/>
            <a:ext cx="3221704" cy="3150741"/>
          </a:xfrm>
        </p:spPr>
      </p:pic>
    </p:spTree>
    <p:extLst>
      <p:ext uri="{BB962C8B-B14F-4D97-AF65-F5344CB8AC3E}">
        <p14:creationId xmlns:p14="http://schemas.microsoft.com/office/powerpoint/2010/main" val="219989063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Prezentace_6r">
  <a:themeElements>
    <a:clrScheme name="Zeleno-žlutá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Dividenda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ouřové sklo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B3263D00-CB8C-45B8-97F6-0A607091DCA0}" vid="{30954FCF-9B9A-49C1-8412-F6C5E9B23445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_sablona-PP</Template>
  <TotalTime>310</TotalTime>
  <Words>473</Words>
  <Application>Microsoft Office PowerPoint</Application>
  <PresentationFormat>Předvádění na obrazovce (4:3)</PresentationFormat>
  <Paragraphs>76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Calibri</vt:lpstr>
      <vt:lpstr>Gill Sans MT</vt:lpstr>
      <vt:lpstr>Times New Roman</vt:lpstr>
      <vt:lpstr>Wingdings</vt:lpstr>
      <vt:lpstr>Wingdings 2</vt:lpstr>
      <vt:lpstr>_Prezentace_6r</vt:lpstr>
      <vt:lpstr>Měření objemu pevných těles</vt:lpstr>
      <vt:lpstr>Prezentace aplikace PowerPoint</vt:lpstr>
      <vt:lpstr>Urči objem hřebíku</vt:lpstr>
      <vt:lpstr>Měření objemu pevného tělesa</vt:lpstr>
      <vt:lpstr>Prezentace aplikace PowerPoint</vt:lpstr>
      <vt:lpstr>Prezentace aplikace PowerPoint</vt:lpstr>
      <vt:lpstr>Procvičování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Jiří Mandys</dc:creator>
  <cp:lastModifiedBy>Jiří Mandys</cp:lastModifiedBy>
  <cp:revision>32</cp:revision>
  <dcterms:created xsi:type="dcterms:W3CDTF">2020-03-28T17:53:10Z</dcterms:created>
  <dcterms:modified xsi:type="dcterms:W3CDTF">2020-03-30T12:07:34Z</dcterms:modified>
</cp:coreProperties>
</file>