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65"/>
  </p:notesMasterIdLst>
  <p:sldIdLst>
    <p:sldId id="407" r:id="rId2"/>
    <p:sldId id="408" r:id="rId3"/>
    <p:sldId id="468" r:id="rId4"/>
    <p:sldId id="469" r:id="rId5"/>
    <p:sldId id="409" r:id="rId6"/>
    <p:sldId id="410" r:id="rId7"/>
    <p:sldId id="411" r:id="rId8"/>
    <p:sldId id="412" r:id="rId9"/>
    <p:sldId id="413" r:id="rId10"/>
    <p:sldId id="414" r:id="rId11"/>
    <p:sldId id="470" r:id="rId12"/>
    <p:sldId id="415" r:id="rId13"/>
    <p:sldId id="416" r:id="rId14"/>
    <p:sldId id="471" r:id="rId15"/>
    <p:sldId id="417" r:id="rId16"/>
    <p:sldId id="424" r:id="rId17"/>
    <p:sldId id="425" r:id="rId18"/>
    <p:sldId id="419" r:id="rId19"/>
    <p:sldId id="420" r:id="rId20"/>
    <p:sldId id="421" r:id="rId21"/>
    <p:sldId id="422" r:id="rId22"/>
    <p:sldId id="423" r:id="rId23"/>
    <p:sldId id="427" r:id="rId24"/>
    <p:sldId id="428" r:id="rId25"/>
    <p:sldId id="473" r:id="rId26"/>
    <p:sldId id="472" r:id="rId27"/>
    <p:sldId id="430" r:id="rId28"/>
    <p:sldId id="432" r:id="rId29"/>
    <p:sldId id="434" r:id="rId30"/>
    <p:sldId id="475" r:id="rId31"/>
    <p:sldId id="440" r:id="rId32"/>
    <p:sldId id="439" r:id="rId33"/>
    <p:sldId id="438" r:id="rId34"/>
    <p:sldId id="437" r:id="rId35"/>
    <p:sldId id="433" r:id="rId36"/>
    <p:sldId id="476" r:id="rId37"/>
    <p:sldId id="477" r:id="rId38"/>
    <p:sldId id="478" r:id="rId39"/>
    <p:sldId id="480" r:id="rId40"/>
    <p:sldId id="479" r:id="rId41"/>
    <p:sldId id="481" r:id="rId42"/>
    <p:sldId id="494" r:id="rId43"/>
    <p:sldId id="495" r:id="rId44"/>
    <p:sldId id="474" r:id="rId45"/>
    <p:sldId id="441" r:id="rId46"/>
    <p:sldId id="442" r:id="rId47"/>
    <p:sldId id="503" r:id="rId48"/>
    <p:sldId id="504" r:id="rId49"/>
    <p:sldId id="444" r:id="rId50"/>
    <p:sldId id="445" r:id="rId51"/>
    <p:sldId id="446" r:id="rId52"/>
    <p:sldId id="447" r:id="rId53"/>
    <p:sldId id="498" r:id="rId54"/>
    <p:sldId id="499" r:id="rId55"/>
    <p:sldId id="500" r:id="rId56"/>
    <p:sldId id="501" r:id="rId57"/>
    <p:sldId id="502" r:id="rId58"/>
    <p:sldId id="496" r:id="rId59"/>
    <p:sldId id="497" r:id="rId60"/>
    <p:sldId id="449" r:id="rId61"/>
    <p:sldId id="452" r:id="rId62"/>
    <p:sldId id="450" r:id="rId63"/>
    <p:sldId id="453" r:id="rId6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44" autoAdjust="0"/>
    <p:restoredTop sz="90786" autoAdjust="0"/>
  </p:normalViewPr>
  <p:slideViewPr>
    <p:cSldViewPr>
      <p:cViewPr varScale="1">
        <p:scale>
          <a:sx n="76" d="100"/>
          <a:sy n="76" d="100"/>
        </p:scale>
        <p:origin x="148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7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358065A-C3C0-405B-AA71-57F8A00EBC78}" type="datetimeFigureOut">
              <a:rPr lang="cs-CZ"/>
              <a:pPr>
                <a:defRPr/>
              </a:pPr>
              <a:t>31.03.2020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4C4ABDB-7069-4C02-B966-2EF8D644AB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46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vysokeskoly.cz/vysokeskoly/uploads/2016/08/3144-mraky.jp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dinarstvi.cz/produkty/barometry/barometry-2/barometr-70-mm-na-zabudovani-k1-100272.html?gclid=Cj0KCQjwsYb0BRCOARIsAHbLPhEtKn_5UNZK8CsTL3zKGYYp6SI6y-67uKSs58aBWF9WXoejHUdp_XUaAqczEALw_wcB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odinarstvi.cz/public/userfiles/produkty1935/26472.jpg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z.vwr.com/store/product/8017051/barometr-presny-traceabl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z.vwr.com/stibo/low_res/std.lang.all/02/50/16160250.jpg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arogramm.jp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meteorologyshop.eu/media/image/b4/9c/06/290_600x600.jpg" TargetMode="External"/><Relationship Id="rId5" Type="http://schemas.openxmlformats.org/officeDocument/2006/relationships/hyperlink" Target="https://www.meteorologyshop.eu/en/chart-recorders/218/barograf" TargetMode="External"/><Relationship Id="rId4" Type="http://schemas.openxmlformats.org/officeDocument/2006/relationships/hyperlink" Target="https://upload.wikimedia.org/wikipedia/commons/thumb/1/1a/Barogramm.jpg/640px-Barogramm.jpg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eoshop.cz/produkt/anemometr-pro-vantage-pro-pro-2-6410/1580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eteoshop.cz/content/images/products/davis_anemometr6410.jpg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vku.com/korouhev_velka_SJVZ.html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ovku.com/obrazy/galerie/korouhev/korouhev_velka_SJVZ.jpg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apouch.com/anemometr-pro-papago-meteo-p4918/#gallery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dn.myshoptet.com/usr/www.aviatik.cz/user/shop/big/1068_heliport.jpg?5e174ccc" TargetMode="External"/><Relationship Id="rId5" Type="http://schemas.openxmlformats.org/officeDocument/2006/relationships/hyperlink" Target="https://www.aviatik.cz/vybaveni-letist-a-hangaru/vetrny-rukav/" TargetMode="External"/><Relationship Id="rId4" Type="http://schemas.openxmlformats.org/officeDocument/2006/relationships/hyperlink" Target="https://cdn.papouch.com/images/0/edf3be098db5956b/2/anemometr-pro-papago-meteo.jpg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eoshop.cz/produkt/velka-stevensonova-meteorologicka-budka-s-kovovym-stojanem-a-schody/1011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eteoshop.cz/content/images/products/meteoplus_budka_stojan_schody_kovove_bez_zabradli.jpg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cs/photo/1393215" TargetMode="External"/><Relationship Id="rId7" Type="http://schemas.openxmlformats.org/officeDocument/2006/relationships/hyperlink" Target="https://img.cncenter.cz/img/3/full/6173297_.jpg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reflex.cz/clanek/zpravy/99681/zapadni-evropou-se-zene-orkan-cesko-bude-silny-vitr-o-rychlosti-az-110-km-h-ohrozovat-v-pondeli.html" TargetMode="External"/><Relationship Id="rId5" Type="http://schemas.openxmlformats.org/officeDocument/2006/relationships/hyperlink" Target="https://www.extra.cz/images/thumbs/8f/9d/8f9d4b4-102216-vitr-0d0000000-0d0925373-1d0000000-0d9313433-sector_740x416-crop.jpg" TargetMode="External"/><Relationship Id="rId4" Type="http://schemas.openxmlformats.org/officeDocument/2006/relationships/hyperlink" Target="https://www.extra.cz/meteorologove-vydali-vystrahu-pred-silnym-vetrem-vichrice-zasahne-cele-cesko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mg.cncenter.cz/img/12/article/3891724_snih-pocasi-v5.jpg?v=5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proxy/k97Rv0nAX0yyaDZV2G4XFdbJx75HjzLQpbiBbm3mKy098y-8Gs7BtokSXxhcVGqo7Ye2NgxlY_1EFz1MEVKrkug9sA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t24.ceskatelevize.cz/sites/default/files/styles/scale_1180/public/images/1861615-29212264112_79e405f3c9_k.jpg?itok=J6zF-tdm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ristroje.cz/destovy-srazkomer-tfa-47-1001-s-namernym-kruhem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fiedler.company/sites/default/files/imagecache/h240px/produkt/sr03.jpg" TargetMode="External"/><Relationship Id="rId5" Type="http://schemas.openxmlformats.org/officeDocument/2006/relationships/hyperlink" Target="https://www.fiedler.company/cs/produkty/snimace-meteorolog-velicin/destove-srazky/srazkomer-sr03" TargetMode="External"/><Relationship Id="rId4" Type="http://schemas.openxmlformats.org/officeDocument/2006/relationships/hyperlink" Target="https://cdn.myshoptet.com/usr/www.epristroje.cz/user/shop/big/2428_destovy-srazkomer-tfa-47-1001-s-namernym-kruhem.jpg?5cf7d40e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play-azlab.com/images/novosti-i-obshestvo/v-chem-raznica-izmoroz-i-izmoros-prosto-dlya-ponimaniya.jpg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zpravy.cz/pictures/photo/2019/06/20/photography-330-152-6e1d3bc225_660x371.jpg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unecno.cz/images/clanky/a6f2378d5772fa43ce6c1ea7a5025dd2.jpg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proxy/ZXt6MF7wIS9CKIK4ntZkAUt3FdzKnHJeTOhEhTN7_Q3qbhaS5Qn-cds4pD8bpbJStXwQdV4vi2iNl4zt8_HQFxswD0Lk6w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eopress.cz/wp-content/uploads/2019/03/hail.jpg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mg.blesk.cz/img/1/full/3392076_.jpg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aruska.ordoz.com/meteorologie/meteorologicke_stanic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maruska.ordoz.com/images/13A_0040.jpg" TargetMode="Externa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-pocasi.cz/clanky/teorie/obrazky/mlha-cesta.jpg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lujemefotografii.cz/wp-content/uploads/2018/01/jak-fotit-a-upravovat-krajinu-v-mlze.jpg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mg.kurzy.cz/zpravy/obrazky/27/535827-blaznive-pocasi-v-patek-bylo-18-c-v-nedeli-budou-2-c-predpoved-pocasi-na-vikend-a-pristi-tyden/mrazivo,-holomraz_w670h501.jpg" TargetMode="Externa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img.ceskatelevize.cz/program/porady/10963837589/foto/uni_8570.jpg?verze=1428926010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-pocasi.cz/clanky/teorie/obrazky/oblak2.jpg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sciencephoto.com/image/c0174288/800wm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pload.wikimedia.org/wikipedia/commons/7/73/Cirrus_clouds2.jpg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-pocasi.cz/clanky/teorie/maly-atlas-oblaku/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7/7f/Cirrocumulus_to_Altocumulus.JPG/1200px-Cirrocumulus_to_Altocumulus.JPG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eovcasnevarovani.cz/manualni-meteo-stanic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meteovcasnevarovani.cz/userFiles/manualni-meteo-stanice/pohled-na-teplomery-v-meteo-budce.jpg" TargetMode="Externa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1gr.cz/fotky/lidovky/11/053/lnc460/MTR3b5d21_sluncek_77003380.jpg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vetenergie.cz/data/web/powerplant/slunecni-elektrarny/shutterstock-145918109.jpg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bservatory.cz/static/akce/mae2004/mat/sluncokoule.jpg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eteovikyrovice.wbs.cz/POPIS-STANICE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meteovikyrovice.wbs.cz/minima_teplomer.jpg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i.cz/redakce/index.php?clanek=40016&amp;lanG=cs&amp;slozka=38158&amp;xsekce=38161&amp;xuser=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meteovcasnevarovani.cz/userFiles/manualni-meteo-stanice/paska-termografu-pero-zapisuje-teplotu-v-tydennim-chodu.jpg" TargetMode="External"/><Relationship Id="rId5" Type="http://schemas.openxmlformats.org/officeDocument/2006/relationships/hyperlink" Target="http://meteovikyrovice.wbs.cz/POPIS-STANICE.html" TargetMode="External"/><Relationship Id="rId4" Type="http://schemas.openxmlformats.org/officeDocument/2006/relationships/hyperlink" Target="http://www.novi.cz/galerie/obrazky/imager.php?img=796489&amp;x=500&amp;y=375&amp;hash=f9d059979cc43468c28d683dbf5d4d07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eopress.cz/vysvetleni/letni-tropicky-mrazovy-den-co-to-znamena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meteopress.cz/wp-content/uploads/2019/06/2009-02-22-Zuzana-Pe%C5%A1tov%C3%A1-Rejdice-768x576.jpg" TargetMode="External"/><Relationship Id="rId5" Type="http://schemas.openxmlformats.org/officeDocument/2006/relationships/hyperlink" Target="https://www.meteopress.cz/wp-content/uploads/2019/06/2009-12-31-Zuzana-Pe%C5%A1tov%C3%A1-Rejdice-768x576.jpg" TargetMode="External"/><Relationship Id="rId4" Type="http://schemas.openxmlformats.org/officeDocument/2006/relationships/hyperlink" Target="https://www.meteopress.cz/wp-content/uploads/2019/06/2011-03-15-Zuzana-Pe%C5%A1tov%C3%A1-Praha-768x433.jpg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eteobox.cz/zpravy/471745-vse-o-teplotni-inverzi-fenomenu-podzimniho-pocasi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img.kurzy.cz/zpravy/obrazky/45/471745-vse-o-teplotni-inverzi-fenomenu-podzimniho-pocasi/inverzeKlinovec.jpg" TargetMode="External"/><Relationship Id="rId4" Type="http://schemas.openxmlformats.org/officeDocument/2006/relationships/hyperlink" Target="https://img.kurzy.cz/zpravy/obrazky/45/471745-vse-o-teplotni-inverzi-fenomenu-podzimniho-pocasi/inverze,-mlhavo.jpg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>
                <a:hlinkClick r:id="rId3"/>
              </a:rPr>
              <a:t>https://cdn.vysokeskoly.cz/vysokeskoly/uploads/2016/08/3144-mraky.jpg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0927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kern="1200" cap="none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Barometr 70 mm na zabudování </a:t>
            </a:r>
            <a:r>
              <a:rPr lang="pl-PL" sz="1200" b="0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K1.100272, </a:t>
            </a:r>
            <a:r>
              <a:rPr lang="cs-CZ" dirty="0" smtClean="0">
                <a:hlinkClick r:id="rId3"/>
              </a:rPr>
              <a:t>https://www.hodinarstvi.cz/produkty/barometry/barometry-2/barometr-70-mm-na-zabudovani-k1-100272.html?gclid=Cj0KCQjwsYb0BRCOARIsAHbLPhEtKn_5UNZK8CsTL3zKGYYp6SI6y-67uKSs58aBWF9WXoejHUdp_XUaAqczEALw_wcB</a:t>
            </a:r>
            <a:r>
              <a:rPr lang="cs-CZ" dirty="0" smtClean="0"/>
              <a:t>,</a:t>
            </a:r>
            <a:r>
              <a:rPr lang="cs-CZ" baseline="0" dirty="0" smtClean="0"/>
              <a:t>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4"/>
              </a:rPr>
              <a:t>https://www.hodinarstvi.cz/public/userfiles//produkty1935/26472.jpg</a:t>
            </a:r>
            <a:endParaRPr lang="pl-PL" sz="12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2817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Barometr přesný,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Traceable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®,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dirty="0" smtClean="0">
                <a:hlinkClick r:id="rId3"/>
              </a:rPr>
              <a:t>https://cz.vwr.com/</a:t>
            </a:r>
            <a:r>
              <a:rPr lang="cs-CZ" dirty="0" err="1" smtClean="0">
                <a:hlinkClick r:id="rId3"/>
              </a:rPr>
              <a:t>store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product</a:t>
            </a:r>
            <a:r>
              <a:rPr lang="cs-CZ" dirty="0" smtClean="0">
                <a:hlinkClick r:id="rId3"/>
              </a:rPr>
              <a:t>/8017051/barometr-</a:t>
            </a:r>
            <a:r>
              <a:rPr lang="cs-CZ" dirty="0" err="1" smtClean="0">
                <a:hlinkClick r:id="rId3"/>
              </a:rPr>
              <a:t>presny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traceable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4"/>
              </a:rPr>
              <a:t>https://cz.vwr.com/stibo/low_res/std.lang.all/02/50/16160250.jpg</a:t>
            </a:r>
            <a:endParaRPr lang="cs-C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7867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Barogramm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dirty="0" smtClean="0">
                <a:hlinkClick r:id="rId3"/>
              </a:rPr>
              <a:t>https://commons.wikimedia.org/wiki/</a:t>
            </a:r>
            <a:r>
              <a:rPr lang="cs-CZ" dirty="0" err="1" smtClean="0">
                <a:hlinkClick r:id="rId3"/>
              </a:rPr>
              <a:t>File:Barogramm.jpg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 </a:t>
            </a:r>
            <a:r>
              <a:rPr lang="cs-CZ" dirty="0" smtClean="0">
                <a:hlinkClick r:id="rId4"/>
              </a:rPr>
              <a:t>https://upload.wikimedia.org/wikipedia/commons/thumb/1/1a/Barogramm.jpg/640px-Barogramm.jpg</a:t>
            </a:r>
            <a:endParaRPr lang="cs-C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Barograf,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dirty="0" smtClean="0">
                <a:hlinkClick r:id="rId5"/>
              </a:rPr>
              <a:t>https://www.meteorologyshop.eu/en/chart-</a:t>
            </a:r>
            <a:r>
              <a:rPr lang="cs-CZ" dirty="0" err="1" smtClean="0">
                <a:hlinkClick r:id="rId5"/>
              </a:rPr>
              <a:t>recorders</a:t>
            </a:r>
            <a:r>
              <a:rPr lang="cs-CZ" dirty="0" smtClean="0">
                <a:hlinkClick r:id="rId5"/>
              </a:rPr>
              <a:t>/218/barograf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6"/>
              </a:rPr>
              <a:t>https://www.meteorologyshop.eu/media/image/b4/9c/06/290_600x600.jpg</a:t>
            </a:r>
            <a:endParaRPr lang="cs-C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5640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9351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5079D8-E47B-4C69-918B-648F098DEE9E}" type="slidenum">
              <a:rPr lang="cs-CZ" altLang="cs-CZ"/>
              <a:pPr/>
              <a:t>19</a:t>
            </a:fld>
            <a:endParaRPr lang="cs-CZ" altLang="cs-CZ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0898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BB12EC-3F85-4776-A6B0-4513D4BE6DCF}" type="slidenum">
              <a:rPr lang="cs-CZ" altLang="cs-CZ"/>
              <a:pPr/>
              <a:t>20</a:t>
            </a:fld>
            <a:endParaRPr lang="cs-CZ" altLang="cs-CZ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9848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518E9-0F73-44F1-9AFE-86406871C714}" type="slidenum">
              <a:rPr lang="cs-CZ" altLang="cs-CZ"/>
              <a:pPr/>
              <a:t>21</a:t>
            </a:fld>
            <a:endParaRPr lang="cs-CZ" altLang="cs-CZ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00465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Anemometr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 Vantage Pro / Pro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– 6410</a:t>
            </a:r>
            <a:r>
              <a:rPr lang="cs-CZ" sz="1200" b="0" i="0" u="none" strike="noStrike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dirty="0" smtClean="0">
                <a:hlinkClick r:id="rId3"/>
              </a:rPr>
              <a:t>https://www.meteoshop.cz/produkt/anemometr-pro-vantage-pro-pro-2-6410/1580/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4"/>
              </a:rPr>
              <a:t>https://www.meteoshop.cz/content/images/products/davis_anemometr6410.jpg</a:t>
            </a:r>
            <a:endParaRPr lang="it-IT" sz="1200" b="0" i="0" u="none" strike="noStrike" kern="1200" cap="sm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2878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Velká korouhev se světovými stranami</a:t>
            </a:r>
            <a:r>
              <a:rPr lang="cs-CZ" sz="1200" b="0" i="0" u="none" strike="noStrike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dirty="0" smtClean="0">
                <a:hlinkClick r:id="rId3"/>
              </a:rPr>
              <a:t>https://www.kovku.com/korouhev_velka_SJVZ.html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4"/>
              </a:rPr>
              <a:t>https://www.kovku.com/obrazy/galerie/korouhev/korouhev_velka_SJVZ.jpg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5990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Anemometr pro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Papago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METEO</a:t>
            </a:r>
            <a:r>
              <a:rPr lang="cs-CZ" sz="1200" b="0" i="0" u="none" strike="noStrike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dirty="0" smtClean="0">
                <a:hlinkClick r:id="rId3"/>
              </a:rPr>
              <a:t>https://papouch.com/anemometr-pro-papago-meteo-p4918/#</a:t>
            </a:r>
            <a:r>
              <a:rPr lang="cs-CZ" dirty="0" err="1" smtClean="0">
                <a:hlinkClick r:id="rId3"/>
              </a:rPr>
              <a:t>gallery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4"/>
              </a:rPr>
              <a:t>https://cdn.papouch.com/images/0/edf3be098db5956b/2/anemometr-pro-papago-meteo.jpg</a:t>
            </a:r>
            <a:endParaRPr lang="cs-CZ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Větrný rukáv,</a:t>
            </a:r>
            <a:r>
              <a:rPr lang="cs-CZ" sz="1200" b="0" i="0" u="none" strike="noStrike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dirty="0" smtClean="0">
                <a:hlinkClick r:id="rId5"/>
              </a:rPr>
              <a:t>https://www.aviatik.cz/vybaveni-</a:t>
            </a:r>
            <a:r>
              <a:rPr lang="cs-CZ" dirty="0" err="1" smtClean="0">
                <a:hlinkClick r:id="rId5"/>
              </a:rPr>
              <a:t>letist</a:t>
            </a:r>
            <a:r>
              <a:rPr lang="cs-CZ" dirty="0" smtClean="0">
                <a:hlinkClick r:id="rId5"/>
              </a:rPr>
              <a:t>-a-</a:t>
            </a:r>
            <a:r>
              <a:rPr lang="cs-CZ" dirty="0" err="1" smtClean="0">
                <a:hlinkClick r:id="rId5"/>
              </a:rPr>
              <a:t>hangaru</a:t>
            </a:r>
            <a:r>
              <a:rPr lang="cs-CZ" dirty="0" smtClean="0">
                <a:hlinkClick r:id="rId5"/>
              </a:rPr>
              <a:t>/</a:t>
            </a:r>
            <a:r>
              <a:rPr lang="cs-CZ" dirty="0" err="1" smtClean="0">
                <a:hlinkClick r:id="rId5"/>
              </a:rPr>
              <a:t>vetrny-rukav</a:t>
            </a:r>
            <a:r>
              <a:rPr lang="cs-CZ" dirty="0" smtClean="0">
                <a:hlinkClick r:id="rId5"/>
              </a:rPr>
              <a:t>/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6"/>
              </a:rPr>
              <a:t>https://cdn.myshoptet.com/usr/www.aviatik.cz/user/shop/big/1068_heliport.jpg?5e174ccc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939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Velká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Stevensonova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meteorologická budka s kovovým stojanem a schody</a:t>
            </a:r>
            <a:r>
              <a:rPr lang="cs-CZ" sz="1200" b="1" i="0" u="none" strike="noStrike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dirty="0" smtClean="0">
                <a:hlinkClick r:id="rId3"/>
              </a:rPr>
              <a:t>https://www.meteoshop.cz/produkt/velka-stevensonova-meteorologicka-budka-s-kovovym-stojanem-a-schody/1011/</a:t>
            </a:r>
            <a:r>
              <a:rPr lang="cs-CZ" dirty="0" smtClean="0"/>
              <a:t>,</a:t>
            </a:r>
            <a:r>
              <a:rPr lang="cs-CZ" baseline="0" dirty="0" smtClean="0"/>
              <a:t>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4"/>
              </a:rPr>
              <a:t>https://www.meteoshop.cz/content/images/products/meteoplus_budka_stojan_schody_kovove_bez_zabradli.jpg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5043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PxHere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Free fotobanka : strom, Příroda, větev, mrak, nebe, pole, prérie, </a:t>
            </a:r>
            <a:r>
              <a:rPr lang="cs-CZ" dirty="0" smtClean="0">
                <a:hlinkClick r:id="rId3"/>
              </a:rPr>
              <a:t>https://pxhere.com/</a:t>
            </a:r>
            <a:r>
              <a:rPr lang="cs-CZ" dirty="0" err="1" smtClean="0">
                <a:hlinkClick r:id="rId3"/>
              </a:rPr>
              <a:t>cs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photo</a:t>
            </a:r>
            <a:r>
              <a:rPr lang="cs-CZ" dirty="0" smtClean="0">
                <a:hlinkClick r:id="rId3"/>
              </a:rPr>
              <a:t>/1393215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cs-CZ" dirty="0" smtClean="0"/>
              <a:t>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3"/>
              </a:rPr>
              <a:t>https://pxhere.com/cs/photo/1393215</a:t>
            </a:r>
            <a:endParaRPr lang="cs-CZ" dirty="0" smtClean="0"/>
          </a:p>
          <a:p>
            <a:endParaRPr lang="cs-CZ" dirty="0" smtClean="0"/>
          </a:p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Meteorologové vydali výstrahu před silným větrem: Vichřice zasáhne celé Česko,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Zdroj: 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https://www.extra.cz/meteorologove-vydali-vystrahu-pred-silnym-vetrem-vichrice-zasahne-cele-cesko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5"/>
              </a:rPr>
              <a:t>https://www.extra.cz/images/thumbs/8f/9d/8f9d4b4-102216-vitr-0d0000000-0d0925373-1d0000000-0d9313433-sector_740x416-crop.jpg</a:t>
            </a:r>
            <a:endParaRPr lang="cs-CZ" dirty="0" smtClean="0"/>
          </a:p>
          <a:p>
            <a:endParaRPr lang="cs-CZ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Západní Evropou se žene orkán. Česko bude silný vítr o rychlosti až 110 km/h ohrožovat </a:t>
            </a:r>
            <a:r>
              <a:rPr lang="cs-CZ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pondělí,</a:t>
            </a:r>
            <a:r>
              <a:rPr lang="cs-CZ" sz="1200" b="0" i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Zdroj: </a:t>
            </a:r>
            <a:r>
              <a:rPr lang="cs-CZ" dirty="0" smtClean="0">
                <a:hlinkClick r:id="rId6"/>
              </a:rPr>
              <a:t>https://www.reflex.cz/</a:t>
            </a:r>
            <a:r>
              <a:rPr lang="cs-CZ" dirty="0" err="1" smtClean="0">
                <a:hlinkClick r:id="rId6"/>
              </a:rPr>
              <a:t>clanek</a:t>
            </a:r>
            <a:r>
              <a:rPr lang="cs-CZ" dirty="0" smtClean="0">
                <a:hlinkClick r:id="rId6"/>
              </a:rPr>
              <a:t>/</a:t>
            </a:r>
            <a:r>
              <a:rPr lang="cs-CZ" dirty="0" err="1" smtClean="0">
                <a:hlinkClick r:id="rId6"/>
              </a:rPr>
              <a:t>zpravy</a:t>
            </a:r>
            <a:r>
              <a:rPr lang="cs-CZ" dirty="0" smtClean="0">
                <a:hlinkClick r:id="rId6"/>
              </a:rPr>
              <a:t>/99681/zapadni-evropou-se-zene-orkan-cesko-bude-silny-vitr-o-rychlosti-az-110-km-h-ohrozovat-v-pondeli.html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7"/>
              </a:rPr>
              <a:t>https://img.cncenter.cz/img/3/full/6173297_.jpg</a:t>
            </a:r>
            <a:endParaRPr lang="pl-PL" alt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923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60A94-C847-4DBD-96C5-D7EE564D353F}" type="slidenum">
              <a:rPr lang="cs-CZ" altLang="cs-CZ"/>
              <a:pPr/>
              <a:t>27</a:t>
            </a:fld>
            <a:endParaRPr lang="cs-CZ" altLang="cs-CZ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39736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hlinkClick r:id="rId3"/>
              </a:rPr>
              <a:t>https://img.cncenter.cz/img/12/article/3891724_snih-pocasi-v5.jpg?v=5</a:t>
            </a:r>
            <a:endParaRPr lang="pl-PL" altLang="cs-CZ" sz="1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cs-CZ" sz="1200" dirty="0" smtClean="0"/>
              <a:t>[online]. [cit. 31.3.2020]. Dostupný na WWW: </a:t>
            </a:r>
            <a:endParaRPr lang="cs-CZ" alt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6427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https://lh3.googleusercontent.com/proxy/k97Rv0nAX0yyaDZV2G4XFdbJx75HjzLQpbiBbm3mKy098y-8Gs7BtokSXxhcVGqo7Ye2NgxlY_1EFz1MEVKrkug9sA</a:t>
            </a:r>
            <a:endParaRPr lang="cs-CZ" dirty="0" smtClean="0"/>
          </a:p>
          <a:p>
            <a:endParaRPr lang="cs-CZ" dirty="0" smtClean="0">
              <a:hlinkClick r:id="rId4"/>
            </a:endParaRPr>
          </a:p>
          <a:p>
            <a:r>
              <a:rPr lang="cs-CZ" dirty="0" smtClean="0">
                <a:hlinkClick r:id="rId4"/>
              </a:rPr>
              <a:t>https://ct24.ceskatelevize.cz/sites/default/files/styles/scale_1180/public/images/1861615-29212264112_79e405f3c9_k.jpg?itok=J6zF-tdm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8876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Dešťový srážkoměr TFA 47.1001 s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náměrným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kruhem, zdroj: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dirty="0" smtClean="0">
                <a:hlinkClick r:id="rId3"/>
              </a:rPr>
              <a:t>https://www.epristroje.cz/destovy-srazkomer-tfa-47-1001-s-namernym-kruhem/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4"/>
              </a:rPr>
              <a:t>https://cdn.myshoptet.com/usr/www.epristroje.cz/user/shop/big/2428_destovy-srazkomer-tfa-47-1001-s-namernym-kruhem.jpg?5cf7d40e</a:t>
            </a:r>
            <a:endParaRPr lang="cs-CZ" altLang="cs-CZ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1200" b="0" i="0" kern="1200" cap="small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1200" b="0" i="0" kern="1200" cap="small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Srážkoměr SR03 500cm2, Zdroj:</a:t>
            </a:r>
            <a:r>
              <a:rPr lang="cs-CZ" sz="1200" b="0" i="0" kern="1200" cap="small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dirty="0" smtClean="0">
                <a:hlinkClick r:id="rId5"/>
              </a:rPr>
              <a:t>https://www.fiedler.company/</a:t>
            </a:r>
            <a:r>
              <a:rPr lang="cs-CZ" dirty="0" err="1" smtClean="0">
                <a:hlinkClick r:id="rId5"/>
              </a:rPr>
              <a:t>cs</a:t>
            </a:r>
            <a:r>
              <a:rPr lang="cs-CZ" dirty="0" smtClean="0">
                <a:hlinkClick r:id="rId5"/>
              </a:rPr>
              <a:t>/produkty/</a:t>
            </a:r>
            <a:r>
              <a:rPr lang="cs-CZ" dirty="0" err="1" smtClean="0">
                <a:hlinkClick r:id="rId5"/>
              </a:rPr>
              <a:t>snimace</a:t>
            </a:r>
            <a:r>
              <a:rPr lang="cs-CZ" dirty="0" smtClean="0">
                <a:hlinkClick r:id="rId5"/>
              </a:rPr>
              <a:t>-meteorolog-</a:t>
            </a:r>
            <a:r>
              <a:rPr lang="cs-CZ" dirty="0" err="1" smtClean="0">
                <a:hlinkClick r:id="rId5"/>
              </a:rPr>
              <a:t>velicin</a:t>
            </a:r>
            <a:r>
              <a:rPr lang="cs-CZ" dirty="0" smtClean="0">
                <a:hlinkClick r:id="rId5"/>
              </a:rPr>
              <a:t>/</a:t>
            </a:r>
            <a:r>
              <a:rPr lang="cs-CZ" dirty="0" err="1" smtClean="0">
                <a:hlinkClick r:id="rId5"/>
              </a:rPr>
              <a:t>destove-srazky</a:t>
            </a:r>
            <a:r>
              <a:rPr lang="cs-CZ" dirty="0" smtClean="0">
                <a:hlinkClick r:id="rId5"/>
              </a:rPr>
              <a:t>/srazkomer-sr03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6"/>
              </a:rPr>
              <a:t>https://www.fiedler.company/sites/default/files/imagecache/h240px/produkt/sr03.jpg</a:t>
            </a:r>
            <a:endParaRPr lang="cs-CZ" sz="1200" b="0" i="0" kern="1200" cap="small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9397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https://cs.play-azlab.com/images/novosti-i-obshestvo/v-chem-raznica-izmoroz-i-izmoros-prosto-dlya-ponimaniya.jpg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9593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https://eurozpravy.cz/pictures/photo/2019/06/20/photography-330-152-6e1d3bc225_660x371.jpg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39498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https://www.slunecno.cz/images/clanky/a6f2378d5772fa43ce6c1ea7a5025dd2.jpg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14668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https://lh3.googleusercontent.com/proxy/ZXt6MF7wIS9CKIK4ntZkAUt3FdzKnHJeTOhEhTN7_Q3qbhaS5Qn-cds4pD8bpbJStXwQdV4vi2iNl4zt8_HQFxswD0Lk6w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57158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https://www.meteopress.cz/wp-content/uploads/2019/03/hail.jpg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https://img.blesk.cz/img/1/full/3392076_.jpg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8894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Přístroje v meteorologické budce, </a:t>
            </a:r>
            <a:r>
              <a:rPr lang="cs-CZ" dirty="0" smtClean="0">
                <a:hlinkClick r:id="rId3"/>
              </a:rPr>
              <a:t>http://maruska.ordoz.com/meteorologie/</a:t>
            </a:r>
            <a:r>
              <a:rPr lang="cs-CZ" dirty="0" err="1" smtClean="0">
                <a:hlinkClick r:id="rId3"/>
              </a:rPr>
              <a:t>meteorologicke_stanice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4"/>
              </a:rPr>
              <a:t>http://maruska.ordoz.com/images/13A_0040.jpg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01572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https://www.in-pocasi.cz/clanky/teorie/obrazky/mlha-cesta.jpg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33546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https://pixabay.com/images/id-645797/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19247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https://www.milujemefotografii.cz/wp-content/uploads/2018/01/jak-fotit-a-upravovat-krajinu-v-mlze.jpg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https://img.kurzy.cz/zpravy/obrazky/27/535827-blaznive-pocasi-v-patek-bylo-18-c-v-nedeli-budou-2-c-predpoved-pocasi-na-vikend-a-pristi-tyden/mrazivo,-holomraz_w670h501.jpg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6734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Teploměr+a+vlhkoměr+Basetech+BT-TH140+BT-1712144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08065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https://img.ceskatelevize.cz/program/porady/10963837589/foto/uni_8570.jpg?verze=1428926010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16128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https://www.in-pocasi.cz/clanky/teorie/obrazky/oblak2.jpg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6709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https://pixabay.com/images/id-3481531/</a:t>
            </a:r>
          </a:p>
          <a:p>
            <a:r>
              <a:rPr lang="cs-CZ" dirty="0" smtClean="0">
                <a:hlinkClick r:id="rId3"/>
              </a:rPr>
              <a:t>https://media.sciencephoto.com/image/c0174288/800wm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https://upload.wikimedia.org/wikipedia/commons/7/73/Cirrus_clouds2.jpg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51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86037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52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87742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https://www.in-pocasi.cz/clanky/teorie/maly-atlas-oblaku/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53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48907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https://upload.wikimedia.org/wikipedia/commons/thumb/7/7f/Cirrocumulus_to_Altocumulus.JPG/1200px-Cirrocumulus_to_Altocumulus.JPG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57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4603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cap="none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Meteorologické přístroje,</a:t>
            </a:r>
            <a:r>
              <a:rPr lang="cs-CZ" sz="1200" b="0" i="0" kern="1200" cap="none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dirty="0" smtClean="0">
                <a:hlinkClick r:id="rId3"/>
              </a:rPr>
              <a:t>http://www.meteovcasnevarovani.cz/</a:t>
            </a:r>
            <a:r>
              <a:rPr lang="cs-CZ" dirty="0" err="1" smtClean="0">
                <a:hlinkClick r:id="rId3"/>
              </a:rPr>
              <a:t>manualni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meteo</a:t>
            </a:r>
            <a:r>
              <a:rPr lang="cs-CZ" dirty="0" smtClean="0">
                <a:hlinkClick r:id="rId3"/>
              </a:rPr>
              <a:t>-stanice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4"/>
              </a:rPr>
              <a:t>http://www.meteovcasnevarovani.cz/userFiles/manualni-meteo-stanice/pohled-na-teplomery-v-meteo-budce.jpg</a:t>
            </a:r>
            <a:endParaRPr lang="cs-CZ" sz="1200" b="0" i="0" kern="1200" cap="none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06180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https://1gr.cz/fotky/lidovky/11/053/lnc460/MTR3b5d21_sluncek_77003380.jpg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60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62176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https://www.svetenergie.cz/data/web/powerplant/slunecni-elektrarny/shutterstock-145918109.jpg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61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73508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http://www.observatory.cz/static/akce/mae2004/mat/sluncokoule.jpg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62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4034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Minima</a:t>
            </a:r>
            <a:r>
              <a:rPr lang="cs-CZ" baseline="0" dirty="0" smtClean="0"/>
              <a:t> teploměr, </a:t>
            </a:r>
            <a:r>
              <a:rPr lang="cs-CZ" dirty="0" smtClean="0">
                <a:hlinkClick r:id="rId3"/>
              </a:rPr>
              <a:t>http://meteovikyrovice.wbs.cz/POPIS-STANICE.html</a:t>
            </a:r>
            <a:r>
              <a:rPr lang="cs-CZ" dirty="0" smtClean="0"/>
              <a:t>,</a:t>
            </a:r>
            <a:r>
              <a:rPr lang="cs-CZ" baseline="0" dirty="0" smtClean="0"/>
              <a:t>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4"/>
              </a:rPr>
              <a:t>http://meteovikyrovice.wbs.cz/minima_teplomer.jpg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7914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Termograf řada 525,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dirty="0" smtClean="0">
                <a:hlinkClick r:id="rId3"/>
              </a:rPr>
              <a:t>http://www.novi.cz/redakce/</a:t>
            </a:r>
            <a:r>
              <a:rPr lang="cs-CZ" dirty="0" err="1" smtClean="0">
                <a:hlinkClick r:id="rId3"/>
              </a:rPr>
              <a:t>index.php?clanek</a:t>
            </a:r>
            <a:r>
              <a:rPr lang="cs-CZ" dirty="0" smtClean="0">
                <a:hlinkClick r:id="rId3"/>
              </a:rPr>
              <a:t>=40016&amp;lanG=</a:t>
            </a:r>
            <a:r>
              <a:rPr lang="cs-CZ" dirty="0" err="1" smtClean="0">
                <a:hlinkClick r:id="rId3"/>
              </a:rPr>
              <a:t>cs&amp;slozka</a:t>
            </a:r>
            <a:r>
              <a:rPr lang="cs-CZ" dirty="0" smtClean="0">
                <a:hlinkClick r:id="rId3"/>
              </a:rPr>
              <a:t>=38158&amp;xsekce=38161&amp;xuser=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4"/>
              </a:rPr>
              <a:t>http://www.novi.cz/galerie/obrazky/imager.php?img=796489&amp;x=500&amp;y=375&amp;hash=f9d059979cc43468c28d683dbf5d4d07</a:t>
            </a:r>
            <a:endParaRPr lang="cs-CZ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Páska termografu</a:t>
            </a:r>
            <a:r>
              <a:rPr lang="cs-CZ" baseline="0" dirty="0" smtClean="0"/>
              <a:t>, </a:t>
            </a:r>
            <a:r>
              <a:rPr lang="cs-CZ" dirty="0" smtClean="0">
                <a:hlinkClick r:id="rId5"/>
              </a:rPr>
              <a:t>http://meteovikyrovice.wbs.cz/POPIS-STANICE.html</a:t>
            </a:r>
            <a:r>
              <a:rPr lang="cs-CZ" dirty="0" smtClean="0"/>
              <a:t>,</a:t>
            </a:r>
            <a:r>
              <a:rPr lang="cs-CZ" baseline="0" dirty="0" smtClean="0"/>
              <a:t>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6"/>
              </a:rPr>
              <a:t>http://www.meteovcasnevarovani.cz/userFiles/manualni-meteo-stanice/paska-termografu-pero-zapisuje-teplotu-v-tydennim-chodu.jpg</a:t>
            </a:r>
            <a:endParaRPr lang="cs-C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3387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Letní, tropický, mrazový den… Co to znamená?, </a:t>
            </a:r>
            <a:r>
              <a:rPr lang="cs-CZ" dirty="0" smtClean="0">
                <a:hlinkClick r:id="rId3"/>
              </a:rPr>
              <a:t>https://www.meteopress.cz/</a:t>
            </a:r>
            <a:r>
              <a:rPr lang="cs-CZ" dirty="0" err="1" smtClean="0">
                <a:hlinkClick r:id="rId3"/>
              </a:rPr>
              <a:t>vysvetleni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letni</a:t>
            </a:r>
            <a:r>
              <a:rPr lang="cs-CZ" dirty="0" smtClean="0">
                <a:hlinkClick r:id="rId3"/>
              </a:rPr>
              <a:t>-tropicky-</a:t>
            </a:r>
            <a:r>
              <a:rPr lang="cs-CZ" dirty="0" err="1" smtClean="0">
                <a:hlinkClick r:id="rId3"/>
              </a:rPr>
              <a:t>mrazovy</a:t>
            </a:r>
            <a:r>
              <a:rPr lang="cs-CZ" dirty="0" smtClean="0">
                <a:hlinkClick r:id="rId3"/>
              </a:rPr>
              <a:t>-den-co-to-</a:t>
            </a:r>
            <a:r>
              <a:rPr lang="cs-CZ" dirty="0" err="1" smtClean="0">
                <a:hlinkClick r:id="rId3"/>
              </a:rPr>
              <a:t>znamena</a:t>
            </a:r>
            <a:r>
              <a:rPr lang="cs-CZ" dirty="0" smtClean="0">
                <a:hlinkClick r:id="rId3"/>
              </a:rPr>
              <a:t>/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4"/>
              </a:rPr>
              <a:t>https://www.meteopress.cz/wp-content/uploads/2019/06/2011-03-15-Zuzana-Pe%C5%A1tov%C3%A1-Praha-768x433.jpg</a:t>
            </a:r>
            <a:endParaRPr lang="cs-CZ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Letní, tropický, mrazový den… Co to znamená?, </a:t>
            </a:r>
            <a:r>
              <a:rPr lang="cs-CZ" dirty="0" smtClean="0">
                <a:hlinkClick r:id="rId3"/>
              </a:rPr>
              <a:t>https://www.meteopress.cz/</a:t>
            </a:r>
            <a:r>
              <a:rPr lang="cs-CZ" dirty="0" err="1" smtClean="0">
                <a:hlinkClick r:id="rId3"/>
              </a:rPr>
              <a:t>vysvetleni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letni</a:t>
            </a:r>
            <a:r>
              <a:rPr lang="cs-CZ" dirty="0" smtClean="0">
                <a:hlinkClick r:id="rId3"/>
              </a:rPr>
              <a:t>-tropicky-</a:t>
            </a:r>
            <a:r>
              <a:rPr lang="cs-CZ" dirty="0" err="1" smtClean="0">
                <a:hlinkClick r:id="rId3"/>
              </a:rPr>
              <a:t>mrazovy</a:t>
            </a:r>
            <a:r>
              <a:rPr lang="cs-CZ" dirty="0" smtClean="0">
                <a:hlinkClick r:id="rId3"/>
              </a:rPr>
              <a:t>-den-co-to-</a:t>
            </a:r>
            <a:r>
              <a:rPr lang="cs-CZ" dirty="0" err="1" smtClean="0">
                <a:hlinkClick r:id="rId3"/>
              </a:rPr>
              <a:t>znamena</a:t>
            </a:r>
            <a:r>
              <a:rPr lang="cs-CZ" dirty="0" smtClean="0">
                <a:hlinkClick r:id="rId3"/>
              </a:rPr>
              <a:t>/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5"/>
              </a:rPr>
              <a:t>https://www.meteopress.cz/wp-content/uploads/2019/06/2009-12-31-Zuzana-Pe%C5%A1tov%C3%A1-Rejdice-768x576.jpg</a:t>
            </a:r>
            <a:endParaRPr lang="cs-CZ" b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Letní, tropický, mrazový den… Co to znamená?, </a:t>
            </a:r>
            <a:r>
              <a:rPr lang="cs-CZ" dirty="0" smtClean="0">
                <a:hlinkClick r:id="rId3"/>
              </a:rPr>
              <a:t>https://www.meteopress.cz/</a:t>
            </a:r>
            <a:r>
              <a:rPr lang="cs-CZ" dirty="0" err="1" smtClean="0">
                <a:hlinkClick r:id="rId3"/>
              </a:rPr>
              <a:t>vysvetleni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letni</a:t>
            </a:r>
            <a:r>
              <a:rPr lang="cs-CZ" dirty="0" smtClean="0">
                <a:hlinkClick r:id="rId3"/>
              </a:rPr>
              <a:t>-tropicky-</a:t>
            </a:r>
            <a:r>
              <a:rPr lang="cs-CZ" dirty="0" err="1" smtClean="0">
                <a:hlinkClick r:id="rId3"/>
              </a:rPr>
              <a:t>mrazovy</a:t>
            </a:r>
            <a:r>
              <a:rPr lang="cs-CZ" dirty="0" smtClean="0">
                <a:hlinkClick r:id="rId3"/>
              </a:rPr>
              <a:t>-den-co-to-</a:t>
            </a:r>
            <a:r>
              <a:rPr lang="cs-CZ" dirty="0" err="1" smtClean="0">
                <a:hlinkClick r:id="rId3"/>
              </a:rPr>
              <a:t>znamena</a:t>
            </a:r>
            <a:r>
              <a:rPr lang="cs-CZ" dirty="0" smtClean="0">
                <a:hlinkClick r:id="rId3"/>
              </a:rPr>
              <a:t>/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6"/>
              </a:rPr>
              <a:t>https://www.meteopress.cz/wp-content/uploads/2019/06/2009-02-22-Zuzana-Pe%C5%A1tov%C3%A1-Rejdice-768x576.jpg</a:t>
            </a:r>
            <a:endParaRPr lang="pl-P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7150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 o teplotní inverzi, fenoménu podzimního počasí</a:t>
            </a:r>
            <a:r>
              <a:rPr lang="pl-P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dirty="0" smtClean="0">
                <a:hlinkClick r:id="rId3"/>
              </a:rPr>
              <a:t>https://meteobox.cz/</a:t>
            </a:r>
            <a:r>
              <a:rPr lang="cs-CZ" dirty="0" err="1" smtClean="0">
                <a:hlinkClick r:id="rId3"/>
              </a:rPr>
              <a:t>zpravy</a:t>
            </a:r>
            <a:r>
              <a:rPr lang="cs-CZ" dirty="0" smtClean="0">
                <a:hlinkClick r:id="rId3"/>
              </a:rPr>
              <a:t>/471745-vse-o-teplotni-inverzi-fenomenu-podzimniho-pocasi/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4"/>
              </a:rPr>
              <a:t>https://img.kurzy.cz/zpravy/obrazky/45/471745-vse-o-teplotni-inverzi-fenomenu-podzimniho-pocasi/inverze,-mlhavo.jpg</a:t>
            </a:r>
            <a:endParaRPr lang="pl-PL" altLang="cs-CZ" sz="1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 o teplotní inverzi, fenoménu podzimního počasí</a:t>
            </a:r>
            <a:r>
              <a:rPr lang="pl-P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dirty="0" smtClean="0">
                <a:hlinkClick r:id="rId3"/>
              </a:rPr>
              <a:t>https://meteobox.cz/</a:t>
            </a:r>
            <a:r>
              <a:rPr lang="cs-CZ" dirty="0" err="1" smtClean="0">
                <a:hlinkClick r:id="rId3"/>
              </a:rPr>
              <a:t>zpravy</a:t>
            </a:r>
            <a:r>
              <a:rPr lang="cs-CZ" dirty="0" smtClean="0">
                <a:hlinkClick r:id="rId3"/>
              </a:rPr>
              <a:t>/471745-vse-o-teplotni-inverzi-fenomenu-podzimniho-pocasi/</a:t>
            </a:r>
            <a:r>
              <a:rPr lang="cs-CZ" dirty="0" smtClean="0"/>
              <a:t>, </a:t>
            </a:r>
            <a:r>
              <a:rPr lang="pl-PL" altLang="cs-CZ" sz="1200" dirty="0" smtClean="0"/>
              <a:t>[online]. [cit. 31.3.2020]. Dostupný na WWW: </a:t>
            </a:r>
            <a:r>
              <a:rPr lang="cs-CZ" dirty="0" smtClean="0">
                <a:hlinkClick r:id="rId5"/>
              </a:rPr>
              <a:t>https://img.kurzy.cz/zpravy/obrazky/45/471745-vse-o-teplotni-inverzi-fenomenu-podzimniho-pocasi/inverzeKlinovec.jpg</a:t>
            </a:r>
            <a:endParaRPr lang="pl-P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C4ABDB-7069-4C02-B966-2EF8D644ABF8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3936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Horní obrázek: ukázka výstupu mobilního telefonu, který udává i pocitovou teplotu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22DA9-5383-4AB8-931D-219D01B54BB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11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5" name="Obdélník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6" name="Obdélník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7" name="Obdélník 24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Přímá spojovací čára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Elipsa 23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ipsa 24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5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38099-7DBD-4EF8-B713-C65E4D6367E6}" type="datetimeFigureOut">
              <a:rPr lang="cs-CZ"/>
              <a:pPr>
                <a:defRPr/>
              </a:pPr>
              <a:t>31.03.2020</a:t>
            </a:fld>
            <a:endParaRPr lang="cs-CZ"/>
          </a:p>
        </p:txBody>
      </p:sp>
      <p:sp>
        <p:nvSpPr>
          <p:cNvPr id="16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5E8EC-FED4-43DD-899D-63B3C5855B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7560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C5ABA-996F-47B8-A54B-E74868FF0DC3}" type="datetimeFigureOut">
              <a:rPr lang="cs-CZ"/>
              <a:pPr>
                <a:defRPr/>
              </a:pPr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6F4CB-67C7-40D6-AA88-A118528EE9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7879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5" name="Obdélník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6" name="Obdélník 23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7" name="Obdélník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Přímá spojovací čára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Elipsa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Elipsa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CAB74-E9A8-4286-ADAA-576A663623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4" name="Zástupný symbol pro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1E368-4519-43B5-BA87-BBFCD074E4E6}" type="datetimeFigureOut">
              <a:rPr lang="cs-CZ"/>
              <a:pPr>
                <a:defRPr/>
              </a:pPr>
              <a:t>31.03.2020</a:t>
            </a:fld>
            <a:endParaRPr lang="cs-CZ"/>
          </a:p>
        </p:txBody>
      </p:sp>
      <p:sp>
        <p:nvSpPr>
          <p:cNvPr id="1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0520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8F194-7FC5-4698-BA77-E7C45664B2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5629616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7694D-8DAE-4152-A6CC-63A90CD8302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3094712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4BF1D7E-7357-4D5B-90FD-82407C2B5E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4049489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4AD7C-8B6B-4DE0-9D9B-EE35864C3C81}" type="datetimeFigureOut">
              <a:rPr lang="cs-CZ"/>
              <a:pPr>
                <a:defRPr/>
              </a:pPr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72359-CCEE-4859-AC6B-509A0363945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1901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5" name="Obdélník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6" name="Obdélník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7" name="Obdélník 24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8" name="Obdélník 25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9" name="Obdélník 26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Přímá spojovací čára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Elipsa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ipsa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" name="Zástupný symbol pro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E1844-7E52-4695-8BB9-E2443F7BC01B}" type="datetimeFigureOut">
              <a:rPr lang="cs-CZ"/>
              <a:pPr>
                <a:defRPr/>
              </a:pPr>
              <a:t>31.03.2020</a:t>
            </a:fld>
            <a:endParaRPr lang="cs-CZ"/>
          </a:p>
        </p:txBody>
      </p:sp>
      <p:sp>
        <p:nvSpPr>
          <p:cNvPr id="1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C7743-F255-4FC6-A6B5-EAF2079FE2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4302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1D070-51A1-4F71-B2DE-78EACAAF0220}" type="datetimeFigureOut">
              <a:rPr lang="cs-CZ"/>
              <a:pPr>
                <a:defRPr/>
              </a:pPr>
              <a:t>31.03.2020</a:t>
            </a:fld>
            <a:endParaRPr lang="cs-CZ"/>
          </a:p>
        </p:txBody>
      </p:sp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49361-367A-4126-8C1E-7A822494C3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6621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Obdélník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9" name="Obdélník 2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10" name="Obdélník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11" name="Obdélník 2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12" name="Obdélník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Přímá spojovací čára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Elipsa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Elipsa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4" name="Zástupný symbol pro obsah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6" name="Zástupný symbol pro obsah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3" name="Nadpis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8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66E77-349B-4B5B-A5B8-5F1D97A70C8F}" type="datetimeFigureOut">
              <a:rPr lang="cs-CZ"/>
              <a:pPr>
                <a:defRPr/>
              </a:pPr>
              <a:t>31.03.2020</a:t>
            </a:fld>
            <a:endParaRPr lang="cs-CZ"/>
          </a:p>
        </p:txBody>
      </p:sp>
      <p:sp>
        <p:nvSpPr>
          <p:cNvPr id="19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4B162-C694-4E35-B1B2-603565AE958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7873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BF631-F3C4-4A77-9749-133B14C900F8}" type="datetimeFigureOut">
              <a:rPr lang="cs-CZ"/>
              <a:pPr>
                <a:defRPr/>
              </a:pPr>
              <a:t>31.03.2020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C7A40-13BF-4E24-8B3D-3F452F4A5E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4843866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3" name="Obdélník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4" name="Obdélník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5" name="Obdélník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1EFC0-7A13-4381-8540-E2CE507018A6}" type="datetimeFigureOut">
              <a:rPr lang="cs-CZ"/>
              <a:pPr>
                <a:defRPr/>
              </a:pPr>
              <a:t>31.03.2020</a:t>
            </a:fld>
            <a:endParaRPr lang="cs-CZ"/>
          </a:p>
        </p:txBody>
      </p:sp>
      <p:sp>
        <p:nvSpPr>
          <p:cNvPr id="9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DB19571-FA13-4896-B34A-432858B78B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5628674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Obdélník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7" name="Obdélník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8" name="Obdélník 24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9" name="Obdélník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10" name="Obdélník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Přímá spojovací čára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ipsa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6" name="Zástupný symbol pro číslo snímku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80B09-54C8-4BC0-8636-5EC6C1C8C1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7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E0909-C469-4079-8470-BFDACEFEF345}" type="datetimeFigureOut">
              <a:rPr lang="cs-CZ"/>
              <a:pPr>
                <a:defRPr/>
              </a:pPr>
              <a:t>31.03.2020</a:t>
            </a:fld>
            <a:endParaRPr lang="cs-CZ"/>
          </a:p>
        </p:txBody>
      </p:sp>
      <p:sp>
        <p:nvSpPr>
          <p:cNvPr id="18" name="Zástupný symbol pro zápatí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71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Obdélník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7" name="Obdélník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8" name="Obdélník 24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9" name="Obdélník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ipsa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6" name="Zástupný symbol pro číslo snímku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D546F-9C1D-402B-8123-EF753D918E8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7" name="Zástupný symbol pro datum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5F457-2D7B-4E47-8237-5A9EDEBD4D99}" type="datetimeFigureOut">
              <a:rPr lang="cs-CZ"/>
              <a:pPr>
                <a:defRPr/>
              </a:pPr>
              <a:t>31.03.2020</a:t>
            </a:fld>
            <a:endParaRPr lang="cs-CZ"/>
          </a:p>
        </p:txBody>
      </p:sp>
      <p:sp>
        <p:nvSpPr>
          <p:cNvPr id="18" name="Zástupný symbol pro zápatí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961594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bdélní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1027" name="Obdélník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102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1029" name="Obdélní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cs-CZ" smtClean="0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1D4FE3-FDD4-49D1-ACDF-2D0F1DAFEFC7}" type="datetimeFigureOut">
              <a:rPr lang="cs-CZ"/>
              <a:pPr>
                <a:defRPr/>
              </a:pPr>
              <a:t>31.03.2020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Elipsa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AB2627"/>
                </a:solidFill>
                <a:cs typeface="Arial" charset="0"/>
              </a:defRPr>
            </a:lvl1pPr>
          </a:lstStyle>
          <a:p>
            <a:pPr>
              <a:defRPr/>
            </a:pPr>
            <a:fld id="{D787F230-FB40-4EBC-87A5-29B7440116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038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  <a:endParaRPr lang="en-US" altLang="cs-CZ" smtClean="0"/>
          </a:p>
        </p:txBody>
      </p:sp>
      <p:sp>
        <p:nvSpPr>
          <p:cNvPr id="1039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5" r:id="rId1"/>
    <p:sldLayoutId id="2147484756" r:id="rId2"/>
    <p:sldLayoutId id="2147484757" r:id="rId3"/>
    <p:sldLayoutId id="2147484758" r:id="rId4"/>
    <p:sldLayoutId id="2147484759" r:id="rId5"/>
    <p:sldLayoutId id="2147484760" r:id="rId6"/>
    <p:sldLayoutId id="2147484761" r:id="rId7"/>
    <p:sldLayoutId id="2147484762" r:id="rId8"/>
    <p:sldLayoutId id="2147484763" r:id="rId9"/>
    <p:sldLayoutId id="2147484764" r:id="rId10"/>
    <p:sldLayoutId id="2147484765" r:id="rId11"/>
    <p:sldLayoutId id="2147484766" r:id="rId12"/>
    <p:sldLayoutId id="2147484767" r:id="rId13"/>
    <p:sldLayoutId id="2147484768" r:id="rId14"/>
  </p:sldLayoutIdLst>
  <p:transition spd="slow">
    <p:pu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eteobox.cz/zpravy/471745-vse-o-teplotni-inverzi-fenomenu-podzimniho-pocasi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-pocasi.cz/clanky/teorie/pocitova-teplota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portal.chmi.cz/aktualni-situace/aktualni-stav-pocasi/ceska-republika/stanice/profesionalni-stanice/mapy/tlak-vzduchu/tlak-na-stanici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chmi.cz/predpovedi/predpovedi-pocasi/evropa/synopticka-situac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meteo.amut.net/odkazy.php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Beaufortova_stupnic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Meteorologické jevy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819400"/>
            <a:ext cx="4464496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794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Průměrná denní teplota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teplotu vzduchu měříme ve stínu</a:t>
            </a:r>
          </a:p>
          <a:p>
            <a:r>
              <a:rPr lang="cs-CZ" dirty="0" smtClean="0"/>
              <a:t>měříme v 7h, ve 14h a ve 21h dvakrát </a:t>
            </a:r>
          </a:p>
          <a:p>
            <a:pPr lvl="1"/>
            <a:r>
              <a:rPr lang="cs-CZ" dirty="0" smtClean="0"/>
              <a:t>teplota v 21 h se připočte dvakrát, protože se její hodnota příliš neliší od teploty naměřené v noci</a:t>
            </a:r>
          </a:p>
          <a:p>
            <a:r>
              <a:rPr lang="cs-CZ" dirty="0" smtClean="0"/>
              <a:t>výpočet průměrné denní teploty:</a:t>
            </a:r>
          </a:p>
          <a:p>
            <a:pPr marL="355600" indent="0">
              <a:buNone/>
            </a:pPr>
            <a:r>
              <a:rPr lang="cs-CZ" dirty="0" err="1" smtClean="0"/>
              <a:t>t</a:t>
            </a:r>
            <a:r>
              <a:rPr lang="cs-CZ" baseline="-25000" dirty="0" err="1" smtClean="0"/>
              <a:t>p</a:t>
            </a:r>
            <a:r>
              <a:rPr lang="cs-CZ" dirty="0" smtClean="0"/>
              <a:t> = (6+16+9+9) : 4 </a:t>
            </a:r>
          </a:p>
          <a:p>
            <a:pPr marL="355600" indent="0">
              <a:buNone/>
            </a:pPr>
            <a:r>
              <a:rPr lang="cs-CZ" dirty="0" err="1"/>
              <a:t>t</a:t>
            </a:r>
            <a:r>
              <a:rPr lang="cs-CZ" baseline="-25000" dirty="0" err="1"/>
              <a:t>p</a:t>
            </a:r>
            <a:r>
              <a:rPr lang="cs-CZ" dirty="0"/>
              <a:t> </a:t>
            </a:r>
            <a:r>
              <a:rPr lang="cs-CZ" dirty="0" smtClean="0"/>
              <a:t>= 10 °C </a:t>
            </a:r>
          </a:p>
          <a:p>
            <a:endParaRPr lang="cs-CZ" dirty="0" smtClean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435617"/>
              </p:ext>
            </p:extLst>
          </p:nvPr>
        </p:nvGraphicFramePr>
        <p:xfrm>
          <a:off x="4779050" y="4711815"/>
          <a:ext cx="4026622" cy="1510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1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5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834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latin typeface="+mj-lt"/>
                        </a:rPr>
                        <a:t>čas měření</a:t>
                      </a:r>
                      <a:endParaRPr lang="cs-CZ" sz="18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latin typeface="+mj-lt"/>
                        </a:rPr>
                        <a:t>naměřená teplota</a:t>
                      </a:r>
                      <a:endParaRPr lang="cs-CZ" sz="18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95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latin typeface="+mj-lt"/>
                        </a:rPr>
                        <a:t>7 h</a:t>
                      </a:r>
                      <a:endParaRPr lang="cs-CZ" sz="18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latin typeface="+mj-lt"/>
                        </a:rPr>
                        <a:t>6˚C</a:t>
                      </a:r>
                      <a:endParaRPr lang="cs-CZ" sz="18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95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latin typeface="+mj-lt"/>
                        </a:rPr>
                        <a:t>14 h</a:t>
                      </a:r>
                      <a:endParaRPr lang="cs-CZ" sz="18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latin typeface="+mj-lt"/>
                        </a:rPr>
                        <a:t>16˚C</a:t>
                      </a:r>
                      <a:endParaRPr lang="cs-CZ" sz="18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95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latin typeface="+mj-lt"/>
                        </a:rPr>
                        <a:t>21 h</a:t>
                      </a:r>
                      <a:endParaRPr lang="cs-CZ" sz="18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latin typeface="+mj-lt"/>
                        </a:rPr>
                        <a:t>9 ˚C </a:t>
                      </a:r>
                      <a:endParaRPr lang="cs-CZ" sz="18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1922111" y="5467162"/>
            <a:ext cx="16561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>
                <a:latin typeface="Corbel" pitchFamily="34" charset="0"/>
              </a:rPr>
              <a:t>naměřené teploty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272681" y="5034750"/>
            <a:ext cx="12961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>
                <a:latin typeface="Corbel" pitchFamily="34" charset="0"/>
              </a:rPr>
              <a:t>počet měření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2596416" y="4221088"/>
            <a:ext cx="89981" cy="12291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3514488" y="4220868"/>
            <a:ext cx="362537" cy="7278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a 11"/>
          <p:cNvSpPr>
            <a:spLocks noChangeAspect="1"/>
          </p:cNvSpPr>
          <p:nvPr/>
        </p:nvSpPr>
        <p:spPr>
          <a:xfrm>
            <a:off x="3244488" y="3760000"/>
            <a:ext cx="540000" cy="53994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6222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Teplotní inverze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neboli </a:t>
            </a:r>
            <a:r>
              <a:rPr lang="cs-CZ" dirty="0" smtClean="0">
                <a:hlinkClick r:id="rId3"/>
              </a:rPr>
              <a:t>inverze </a:t>
            </a:r>
            <a:r>
              <a:rPr lang="cs-CZ" dirty="0">
                <a:hlinkClick r:id="rId3"/>
              </a:rPr>
              <a:t>teploty vzduchu</a:t>
            </a:r>
            <a:r>
              <a:rPr lang="cs-CZ" dirty="0"/>
              <a:t> </a:t>
            </a:r>
            <a:r>
              <a:rPr lang="cs-CZ" dirty="0" smtClean="0"/>
              <a:t>je </a:t>
            </a:r>
            <a:r>
              <a:rPr lang="cs-CZ" dirty="0"/>
              <a:t>meteorologický jev, kdy teplota vzduchu v některé vrstvě dolní atmosféry s výškou neklesá, ale </a:t>
            </a:r>
            <a:r>
              <a:rPr lang="cs-CZ" dirty="0" smtClean="0"/>
              <a:t>stoupá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717" y="3256148"/>
            <a:ext cx="4060955" cy="30426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8" y="3230529"/>
            <a:ext cx="4241497" cy="30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203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Pocitová teplota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Jinak vnímáme teplotu za bezvětří a jinak během silného větru.</a:t>
            </a:r>
          </a:p>
          <a:p>
            <a:r>
              <a:rPr lang="cs-CZ" dirty="0" smtClean="0"/>
              <a:t>Jiný pocit tepla zažíváme v suché sauně a jiný, když horké kameny zalijeme vodou.</a:t>
            </a:r>
          </a:p>
          <a:p>
            <a:pPr lvl="1"/>
            <a:r>
              <a:rPr lang="cs-CZ" dirty="0" smtClean="0">
                <a:hlinkClick r:id="rId3"/>
              </a:rPr>
              <a:t>https://www.in-pocasi.cz/clanky/teorie/pocitova-teplota/</a:t>
            </a:r>
            <a:endParaRPr lang="cs-CZ" dirty="0"/>
          </a:p>
        </p:txBody>
      </p:sp>
      <p:pic>
        <p:nvPicPr>
          <p:cNvPr id="1026" name="Picture 2" descr="Výsledek obrázku pro sauna kame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3240360" cy="224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ýsledek obrázku pro aplikace předpověď počasí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2" b="33410"/>
          <a:stretch/>
        </p:blipFill>
        <p:spPr bwMode="auto">
          <a:xfrm>
            <a:off x="827584" y="4005064"/>
            <a:ext cx="3240360" cy="224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27584" y="4005064"/>
            <a:ext cx="2016224" cy="720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07563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Tlak vzduchu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748776"/>
            <a:ext cx="3481759" cy="350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298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>
                <a:solidFill>
                  <a:schemeClr val="accent1"/>
                </a:solidFill>
              </a:rPr>
              <a:t>Atmosférický tlak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8227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cs-CZ" altLang="cs-CZ" dirty="0"/>
              <a:t>způsobený hmotností vzduchu v atmosféře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cs-CZ" altLang="cs-CZ" dirty="0" smtClean="0"/>
              <a:t>je </a:t>
            </a:r>
            <a:r>
              <a:rPr lang="cs-CZ" altLang="cs-CZ" dirty="0"/>
              <a:t>stanoven v úrovni hladiny moře při teplotě 0°C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cs-CZ" altLang="cs-CZ" dirty="0" smtClean="0"/>
              <a:t>značka </a:t>
            </a:r>
            <a:r>
              <a:rPr lang="cs-CZ" altLang="cs-CZ" b="1" dirty="0" err="1" smtClean="0"/>
              <a:t>p</a:t>
            </a:r>
            <a:r>
              <a:rPr lang="cs-CZ" altLang="cs-CZ" b="1" baseline="-25000" dirty="0" err="1" smtClean="0"/>
              <a:t>n</a:t>
            </a:r>
            <a:r>
              <a:rPr lang="cs-CZ" altLang="cs-CZ" dirty="0" smtClean="0"/>
              <a:t> a měří </a:t>
            </a:r>
            <a:r>
              <a:rPr lang="cs-CZ" altLang="cs-CZ" dirty="0"/>
              <a:t>se </a:t>
            </a:r>
            <a:r>
              <a:rPr lang="cs-CZ" dirty="0" smtClean="0"/>
              <a:t>v hektopascalech (</a:t>
            </a:r>
            <a:r>
              <a:rPr lang="cs-CZ" b="1" dirty="0" smtClean="0"/>
              <a:t>hPa</a:t>
            </a:r>
            <a:r>
              <a:rPr lang="cs-CZ" dirty="0" smtClean="0"/>
              <a:t>)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cs-CZ" altLang="cs-CZ" dirty="0"/>
              <a:t>hodnota normálního atmosférického tlaku je stanovena </a:t>
            </a:r>
            <a:r>
              <a:rPr lang="cs-CZ" altLang="cs-CZ" dirty="0" err="1"/>
              <a:t>p</a:t>
            </a:r>
            <a:r>
              <a:rPr lang="cs-CZ" altLang="cs-CZ" baseline="-25000" dirty="0" err="1"/>
              <a:t>n</a:t>
            </a:r>
            <a:r>
              <a:rPr lang="cs-CZ" altLang="cs-CZ" dirty="0"/>
              <a:t> = 101,325 </a:t>
            </a:r>
            <a:r>
              <a:rPr lang="cs-CZ" altLang="cs-CZ" dirty="0" err="1"/>
              <a:t>kPa</a:t>
            </a:r>
            <a:r>
              <a:rPr lang="cs-CZ" altLang="cs-CZ" dirty="0"/>
              <a:t> = 1013 </a:t>
            </a:r>
            <a:r>
              <a:rPr lang="cs-CZ" altLang="cs-CZ" dirty="0" smtClean="0"/>
              <a:t>hPa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cs-CZ" altLang="cs-CZ" dirty="0" smtClean="0"/>
              <a:t>mění </a:t>
            </a:r>
            <a:r>
              <a:rPr lang="cs-CZ" altLang="cs-CZ" dirty="0"/>
              <a:t>s nadmořskou výškou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cs-CZ" altLang="cs-CZ" dirty="0"/>
              <a:t>mění se během dne</a:t>
            </a:r>
            <a:endParaRPr lang="cs-CZ" altLang="cs-CZ" dirty="0" smtClean="0"/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cs-CZ" altLang="cs-CZ" dirty="0" smtClean="0"/>
              <a:t>měří se pomocí:</a:t>
            </a:r>
            <a:endParaRPr lang="cs-CZ" altLang="cs-CZ" dirty="0"/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cs-CZ" altLang="cs-CZ" dirty="0" smtClean="0"/>
              <a:t>rtuťový barometr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cs-CZ" altLang="cs-CZ" dirty="0" smtClean="0"/>
              <a:t>barograf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cs-CZ" altLang="cs-CZ" dirty="0" smtClean="0"/>
              <a:t>aneroid, letecký výškoměr</a:t>
            </a:r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60" y="3449320"/>
            <a:ext cx="28083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098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altLang="cs-CZ" b="1" dirty="0" smtClean="0"/>
              <a:t>Barograf</a:t>
            </a:r>
            <a:r>
              <a:rPr lang="cs-CZ" altLang="cs-CZ" dirty="0" smtClean="0"/>
              <a:t> je přístroj ke sledování změn tlaku vzduchu během dne na daném místě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dirty="0" smtClean="0"/>
              <a:t>Plynule zaznamenává denní, týdenní i měsíční průběh atmosférického tlaku do </a:t>
            </a:r>
            <a:r>
              <a:rPr lang="cs-CZ" altLang="cs-CZ" b="1" dirty="0" smtClean="0"/>
              <a:t>barogramu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" b="1" dirty="0" smtClean="0"/>
              <a:t>izobara</a:t>
            </a:r>
            <a:r>
              <a:rPr lang="cs" dirty="0" smtClean="0"/>
              <a:t> – čára spojující místa o stejném tlaku</a:t>
            </a:r>
            <a:endParaRPr lang="cs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757296" y="5699209"/>
            <a:ext cx="3217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dirty="0"/>
              <a:t>ručka </a:t>
            </a:r>
            <a:r>
              <a:rPr lang="cs-CZ" altLang="cs-CZ" dirty="0" smtClean="0"/>
              <a:t>připojená na několika </a:t>
            </a:r>
            <a:r>
              <a:rPr lang="cs-CZ" altLang="cs-CZ" dirty="0"/>
              <a:t>aneroidů </a:t>
            </a:r>
            <a:r>
              <a:rPr lang="cs-CZ" altLang="cs-CZ" dirty="0" smtClean="0"/>
              <a:t>a zakončená perem</a:t>
            </a:r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64" y="3552556"/>
            <a:ext cx="2980456" cy="2180700"/>
          </a:xfrm>
          <a:prstGeom prst="rect">
            <a:avLst/>
          </a:prstGeom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 flipH="1" flipV="1">
            <a:off x="6300192" y="4653135"/>
            <a:ext cx="1119716" cy="99695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4157099" y="4509119"/>
            <a:ext cx="1278998" cy="11618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171039" y="5670958"/>
            <a:ext cx="31536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dirty="0"/>
              <a:t>válec s milimetrovým </a:t>
            </a:r>
            <a:r>
              <a:rPr lang="cs-CZ" altLang="cs-CZ" dirty="0" smtClean="0"/>
              <a:t>papírem</a:t>
            </a:r>
            <a:r>
              <a:rPr lang="cs-CZ" altLang="cs-CZ" dirty="0"/>
              <a:t> </a:t>
            </a:r>
            <a:r>
              <a:rPr lang="cs-CZ" altLang="cs-CZ" dirty="0" smtClean="0"/>
              <a:t>pro záznam tlaku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66895"/>
            <a:ext cx="3033854" cy="216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166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Tlak vzduchu na stanici [hPa]</a:t>
            </a:r>
            <a:endParaRPr lang="cs-CZ" b="1" dirty="0">
              <a:solidFill>
                <a:schemeClr val="accent1"/>
              </a:solidFill>
            </a:endParaRPr>
          </a:p>
        </p:txBody>
      </p:sp>
      <p:pic>
        <p:nvPicPr>
          <p:cNvPr id="3" name="Obrázek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8" y="1556792"/>
            <a:ext cx="6146793" cy="46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084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94" y="1549771"/>
            <a:ext cx="7285062" cy="4169739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Předpovědní synoptická mapa</a:t>
            </a:r>
            <a:endParaRPr lang="cs-CZ" dirty="0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467544" y="5983864"/>
            <a:ext cx="16946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/>
              <a:t>Tlaková výše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2339752" y="5983864"/>
            <a:ext cx="16770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/>
              <a:t>Tlaková níže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4641377" y="5749726"/>
            <a:ext cx="37048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/>
              <a:t>Izobara – čára spojující místa</a:t>
            </a:r>
          </a:p>
          <a:p>
            <a:r>
              <a:rPr lang="cs-CZ" altLang="cs-CZ" b="1" dirty="0"/>
              <a:t>se stejným tlakem</a:t>
            </a:r>
          </a:p>
        </p:txBody>
      </p:sp>
      <p:cxnSp>
        <p:nvCxnSpPr>
          <p:cNvPr id="6" name="Přímá spojnice se šipkou 5"/>
          <p:cNvCxnSpPr>
            <a:stCxn id="16391" idx="0"/>
          </p:cNvCxnSpPr>
          <p:nvPr/>
        </p:nvCxnSpPr>
        <p:spPr>
          <a:xfrm flipV="1">
            <a:off x="1314892" y="2924944"/>
            <a:ext cx="1744940" cy="30589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>
            <a:stCxn id="16393" idx="0"/>
          </p:cNvCxnSpPr>
          <p:nvPr/>
        </p:nvCxnSpPr>
        <p:spPr>
          <a:xfrm flipV="1">
            <a:off x="3178283" y="5157192"/>
            <a:ext cx="97573" cy="82667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stCxn id="16395" idx="0"/>
          </p:cNvCxnSpPr>
          <p:nvPr/>
        </p:nvCxnSpPr>
        <p:spPr>
          <a:xfrm flipH="1" flipV="1">
            <a:off x="3907180" y="4581128"/>
            <a:ext cx="2586627" cy="116859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7064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Atmosférické fronty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Vznikají prouděním vzduchu v atmosféře</a:t>
            </a:r>
          </a:p>
          <a:p>
            <a:pPr>
              <a:lnSpc>
                <a:spcPct val="90000"/>
              </a:lnSpc>
            </a:pPr>
            <a:r>
              <a:rPr lang="cs-CZ" altLang="cs-CZ"/>
              <a:t>Oddělují 2 vzduchové oblasti o různé teplotě (studená a teplá fronta)</a:t>
            </a:r>
          </a:p>
          <a:p>
            <a:pPr>
              <a:lnSpc>
                <a:spcPct val="90000"/>
              </a:lnSpc>
            </a:pPr>
            <a:r>
              <a:rPr lang="cs-CZ" altLang="cs-CZ"/>
              <a:t>Při přechodu front – změna tlaku vzduchu i dalších meteorologických prvků</a:t>
            </a:r>
          </a:p>
        </p:txBody>
      </p:sp>
      <p:pic>
        <p:nvPicPr>
          <p:cNvPr id="9221" name="Picture 5" descr="schema-studena-front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860" y="3699272"/>
            <a:ext cx="4589859" cy="2132409"/>
          </a:xfrm>
          <a:solidFill>
            <a:srgbClr val="008080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3791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/>
      <p:bldP spid="9221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Atmosférické fronty</a:t>
            </a:r>
            <a:endParaRPr lang="cs-CZ" altLang="cs-CZ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714500" y="2171700"/>
            <a:ext cx="582930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550" b="1" dirty="0">
                <a:solidFill>
                  <a:srgbClr val="00FFFF"/>
                </a:solidFill>
                <a:latin typeface="Batang" pitchFamily="18" charset="-127"/>
              </a:rPr>
              <a:t>Studený vzduch vytlačuje teplý, který stoupá vzhůru, vzniká vysoká oblačnost, přeháňky, bouřky, kroupy a průtrže mračen.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200650" y="3600451"/>
            <a:ext cx="25717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>
                <a:latin typeface="Batang" pitchFamily="18" charset="-127"/>
              </a:rPr>
              <a:t>Studená fronta</a:t>
            </a:r>
            <a:r>
              <a:rPr lang="cs-CZ" altLang="cs-CZ" sz="2400" b="1">
                <a:latin typeface="Batang" pitchFamily="18" charset="-127"/>
              </a:rPr>
              <a:t> postupuje rychleji než teplá.</a:t>
            </a:r>
          </a:p>
        </p:txBody>
      </p:sp>
      <p:pic>
        <p:nvPicPr>
          <p:cNvPr id="19462" name="Picture 6" descr="studená fron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886201"/>
            <a:ext cx="3543300" cy="197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studená 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4972050"/>
            <a:ext cx="1200150" cy="38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15430"/>
      </p:ext>
    </p:extLst>
  </p:cSld>
  <p:clrMapOvr>
    <a:masterClrMapping/>
  </p:clrMapOvr>
  <p:transition spd="slow" advClick="0" advTm="1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  <p:bldP spid="19460" grpId="0" autoUpdateAnimBg="0"/>
      <p:bldP spid="1946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" dirty="0" smtClean="0">
                <a:solidFill>
                  <a:schemeClr val="accent1"/>
                </a:solidFill>
              </a:rPr>
              <a:t>Meteorologická stanice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" dirty="0" smtClean="0"/>
              <a:t>zařízení pro měření meteorologických údajů </a:t>
            </a:r>
          </a:p>
          <a:p>
            <a:r>
              <a:rPr lang="cs" dirty="0" smtClean="0"/>
              <a:t>na běžné stanici se provádějí měření teploty vzduchu, měření vlhkosti vzduchu, směru a rychlosti větru, množství srážek </a:t>
            </a:r>
          </a:p>
          <a:p>
            <a:r>
              <a:rPr lang="cs" dirty="0" smtClean="0"/>
              <a:t>určuje se množství oblačnosti a pozorují se další meteorologické jevy (bouřky, mlha, jinovatka, náledí, námraza, rosa apod.)</a:t>
            </a:r>
          </a:p>
          <a:p>
            <a:r>
              <a:rPr lang="cs" dirty="0" smtClean="0"/>
              <a:t>Nejstarší meteorologická stanice v České republice se nachází v pražském Klementinu</a:t>
            </a:r>
          </a:p>
          <a:p>
            <a:pPr lvl="1"/>
            <a:r>
              <a:rPr lang="cs" dirty="0" smtClean="0">
                <a:hlinkClick r:id="rId2"/>
              </a:rPr>
              <a:t>http://meteo.amut.net/odkazy.php</a:t>
            </a:r>
            <a:r>
              <a:rPr lang="cs" dirty="0" smtClean="0"/>
              <a:t> (přehled met.stanic - kliknutím zobrazit)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58715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428750" y="1085850"/>
            <a:ext cx="6286500" cy="2123658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/>
              <a:t>Teplá fronta</a:t>
            </a:r>
          </a:p>
          <a:p>
            <a:pPr>
              <a:spcBef>
                <a:spcPct val="50000"/>
              </a:spcBef>
            </a:pPr>
            <a:r>
              <a:rPr lang="cs-CZ" altLang="cs-CZ" sz="2400" b="1"/>
              <a:t>Teplý vzduch vytlačuje studený, vzniká souvislá rozsáhlá oblačnost, nízké mraky, často dlouhodobě prší, sněží nebo mrholí.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486400" y="2800351"/>
            <a:ext cx="2228850" cy="2677656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/>
              <a:t>Okluzní fronta</a:t>
            </a:r>
            <a:r>
              <a:rPr lang="cs-CZ" altLang="cs-CZ" sz="2400" b="1"/>
              <a:t> vzniká při střetu dvou různě studených front</a:t>
            </a:r>
          </a:p>
        </p:txBody>
      </p:sp>
      <p:pic>
        <p:nvPicPr>
          <p:cNvPr id="20486" name="Picture 6" descr="teplá fron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086100"/>
            <a:ext cx="38290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teplá 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5200651"/>
            <a:ext cx="1371600" cy="41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okluzní fron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5086350"/>
            <a:ext cx="1371600" cy="43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024948"/>
      </p:ext>
    </p:extLst>
  </p:cSld>
  <p:clrMapOvr>
    <a:masterClrMapping/>
  </p:clrMapOvr>
  <p:transition spd="slow" advClick="0" advTm="1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 autoUpdateAnimBg="0"/>
      <p:bldP spid="20484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Proměnlivé tlakové útvary</a:t>
            </a:r>
            <a:endParaRPr lang="cs-CZ" altLang="cs-CZ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mtClean="0"/>
              <a:t>Cyklona – oblast nízkého tlaku vzduchu, vzduch proudí proti pohybu hodinových ručiček</a:t>
            </a:r>
            <a:endParaRPr lang="cs-CZ" altLang="cs-CZ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altLang="cs-CZ" smtClean="0"/>
              <a:t>Anticyklona – oblast vysokého tlaku, vzduch se točí po směru hodinových ručiček</a:t>
            </a:r>
            <a:endParaRPr lang="cs-CZ" altLang="cs-CZ"/>
          </a:p>
        </p:txBody>
      </p:sp>
      <p:pic>
        <p:nvPicPr>
          <p:cNvPr id="38917" name="Picture 5" descr="níž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3"/>
          <a:stretch>
            <a:fillRect/>
          </a:stretch>
        </p:blipFill>
        <p:spPr bwMode="auto">
          <a:xfrm>
            <a:off x="1543050" y="3829051"/>
            <a:ext cx="2571750" cy="190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výš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1"/>
          <a:stretch>
            <a:fillRect/>
          </a:stretch>
        </p:blipFill>
        <p:spPr bwMode="auto">
          <a:xfrm>
            <a:off x="4800600" y="3690937"/>
            <a:ext cx="2277666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88739"/>
      </p:ext>
    </p:extLst>
  </p:cSld>
  <p:clrMapOvr>
    <a:masterClrMapping/>
  </p:clrMapOvr>
  <p:transition spd="slow" advClick="0" advTm="13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utoUpdateAnimBg="0"/>
      <p:bldP spid="38915" grpId="0" build="p" autoUpdateAnimBg="0" advAuto="0"/>
      <p:bldP spid="38916" grpId="0" build="p" autoUpdateAnimBg="0" advAuto="300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 smtClean="0"/>
              <a:t>Stoupající tlak vzduchu</a:t>
            </a:r>
            <a:endParaRPr lang="cs-CZ" alt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altLang="cs-CZ" dirty="0" smtClean="0"/>
              <a:t>Pokles tlaku vzduchu</a:t>
            </a:r>
            <a:endParaRPr lang="cs-CZ" alt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cs-CZ" altLang="cs-CZ" smtClean="0"/>
              <a:t>Počasí se obvykle zlepšuje</a:t>
            </a:r>
            <a:endParaRPr lang="cs-CZ" alt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smtClean="0"/>
              <a:t>Počasí se obvykle zhorší, vznikne více oblačnosti, můžeme očekávat déšť</a:t>
            </a:r>
          </a:p>
          <a:p>
            <a:endParaRPr lang="cs-CZ" dirty="0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Změna tlaku vzduchu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22254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Směr a rychlost větru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46" y="2735560"/>
            <a:ext cx="4490333" cy="351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310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Vítr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600" dirty="0" smtClean="0"/>
              <a:t>vzniká prouděním vzduchu v atmosféře</a:t>
            </a:r>
          </a:p>
          <a:p>
            <a:pPr lvl="1"/>
            <a:r>
              <a:rPr lang="cs-CZ" altLang="cs-CZ" dirty="0" smtClean="0"/>
              <a:t>Vzduch se přesouvá z míst s vyšším tlakem do míst s nižším tlakem vzduchu. </a:t>
            </a:r>
          </a:p>
          <a:p>
            <a:r>
              <a:rPr lang="cs-CZ" altLang="cs-CZ" dirty="0" smtClean="0"/>
              <a:t>značka </a:t>
            </a:r>
            <a:r>
              <a:rPr lang="cs-CZ" altLang="cs-CZ" b="1" dirty="0" smtClean="0"/>
              <a:t>v</a:t>
            </a:r>
            <a:r>
              <a:rPr lang="cs-CZ" altLang="cs-CZ" dirty="0" smtClean="0"/>
              <a:t> a měří se </a:t>
            </a:r>
            <a:r>
              <a:rPr lang="cs-CZ" dirty="0" smtClean="0"/>
              <a:t>v </a:t>
            </a:r>
            <a:r>
              <a:rPr lang="cs-CZ" b="1" dirty="0" smtClean="0"/>
              <a:t>m/s</a:t>
            </a:r>
            <a:r>
              <a:rPr lang="cs-CZ" dirty="0" smtClean="0"/>
              <a:t> nebo </a:t>
            </a:r>
            <a:r>
              <a:rPr lang="cs-CZ" b="1" dirty="0" smtClean="0"/>
              <a:t>km/h</a:t>
            </a:r>
          </a:p>
          <a:p>
            <a:r>
              <a:rPr lang="cs-CZ" altLang="cs-CZ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měří se pomocí</a:t>
            </a:r>
          </a:p>
          <a:p>
            <a:pPr marL="630238" lvl="1" indent="-355600">
              <a:buFont typeface="+mj-lt"/>
              <a:buAutoNum type="alphaLcParenR"/>
            </a:pPr>
            <a:r>
              <a:rPr lang="cs-CZ" altLang="cs-CZ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anemometru – rychlost a směr</a:t>
            </a:r>
          </a:p>
          <a:p>
            <a:pPr marL="630238" lvl="1" indent="-355600">
              <a:buFont typeface="+mj-lt"/>
              <a:buAutoNum type="alphaLcParenR"/>
            </a:pPr>
            <a:r>
              <a:rPr lang="cs-CZ" altLang="cs-CZ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větrné růžice, větrný rukáv – směr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86" y="3717032"/>
            <a:ext cx="3312418" cy="248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7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b="1" dirty="0"/>
              <a:t>Anemometr</a:t>
            </a:r>
            <a:r>
              <a:rPr lang="cs-CZ" dirty="0"/>
              <a:t> </a:t>
            </a:r>
            <a:r>
              <a:rPr lang="cs-CZ" dirty="0" smtClean="0"/>
              <a:t>(větroměr) </a:t>
            </a:r>
            <a:r>
              <a:rPr lang="cs-CZ" dirty="0"/>
              <a:t>je přístroj pro měření </a:t>
            </a:r>
            <a:r>
              <a:rPr lang="cs-CZ" dirty="0" smtClean="0"/>
              <a:t>rychlosti a směru. </a:t>
            </a:r>
            <a:r>
              <a:rPr lang="pl-PL" dirty="0"/>
              <a:t>M</a:t>
            </a:r>
            <a:r>
              <a:rPr lang="pl-PL" dirty="0" smtClean="0"/>
              <a:t>ěří </a:t>
            </a:r>
            <a:r>
              <a:rPr lang="pl-PL" dirty="0"/>
              <a:t>v 10 </a:t>
            </a:r>
            <a:r>
              <a:rPr lang="pl-PL" dirty="0" smtClean="0"/>
              <a:t>metrech</a:t>
            </a:r>
            <a:r>
              <a:rPr lang="pl-PL" dirty="0"/>
              <a:t> nad </a:t>
            </a:r>
            <a:r>
              <a:rPr lang="pl-PL" dirty="0" smtClean="0"/>
              <a:t>zemí</a:t>
            </a:r>
            <a:r>
              <a:rPr lang="cs-CZ" dirty="0"/>
              <a:t>.</a:t>
            </a:r>
            <a:endParaRPr lang="cs-CZ" dirty="0" smtClean="0"/>
          </a:p>
          <a:p>
            <a:r>
              <a:rPr lang="cs-CZ" i="1" u="sng" dirty="0" smtClean="0"/>
              <a:t>určujeme </a:t>
            </a:r>
            <a:r>
              <a:rPr lang="cs-CZ" i="1" u="sng" dirty="0"/>
              <a:t>u něj: </a:t>
            </a:r>
          </a:p>
          <a:p>
            <a:pPr lvl="1"/>
            <a:r>
              <a:rPr lang="cs-CZ" dirty="0" smtClean="0"/>
              <a:t>rychlost – </a:t>
            </a:r>
            <a:r>
              <a:rPr lang="cs-CZ" dirty="0"/>
              <a:t>jakou vzdálenost urazí za určitou </a:t>
            </a:r>
            <a:r>
              <a:rPr lang="cs-CZ" dirty="0" smtClean="0"/>
              <a:t>dobu</a:t>
            </a:r>
          </a:p>
          <a:p>
            <a:pPr marL="1798638" lvl="1" indent="0">
              <a:buNone/>
            </a:pPr>
            <a:r>
              <a:rPr lang="cs-CZ" sz="2400" b="1" dirty="0">
                <a:latin typeface="+mj-lt"/>
              </a:rPr>
              <a:t>1 m/s = 3,6 </a:t>
            </a:r>
            <a:r>
              <a:rPr lang="cs-CZ" sz="2400" b="1" dirty="0" smtClean="0">
                <a:latin typeface="+mj-lt"/>
              </a:rPr>
              <a:t>km/h</a:t>
            </a:r>
            <a:endParaRPr lang="cs-CZ" dirty="0" smtClean="0">
              <a:latin typeface="+mj-lt"/>
            </a:endParaRPr>
          </a:p>
          <a:p>
            <a:pPr lvl="1"/>
            <a:r>
              <a:rPr lang="cs-CZ" dirty="0" smtClean="0"/>
              <a:t>směr</a:t>
            </a:r>
            <a:r>
              <a:rPr lang="cs-CZ" dirty="0"/>
              <a:t> – </a:t>
            </a:r>
            <a:r>
              <a:rPr lang="cs-CZ" dirty="0" smtClean="0"/>
              <a:t>z </a:t>
            </a:r>
            <a:r>
              <a:rPr lang="cs-CZ" dirty="0"/>
              <a:t>které světové strany vítr </a:t>
            </a:r>
            <a:r>
              <a:rPr lang="cs-CZ" dirty="0" smtClean="0"/>
              <a:t>vane, např. severní vítr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21088"/>
            <a:ext cx="3240360" cy="20614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73" y="4182031"/>
            <a:ext cx="3224071" cy="207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954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Beaufortova stupnice síly </a:t>
            </a:r>
            <a:r>
              <a:rPr lang="cs-CZ" b="1" dirty="0" smtClean="0">
                <a:solidFill>
                  <a:schemeClr val="accent1"/>
                </a:solidFill>
              </a:rPr>
              <a:t>větru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dirty="0" smtClean="0"/>
              <a:t>slouží </a:t>
            </a:r>
            <a:r>
              <a:rPr lang="cs-CZ" dirty="0"/>
              <a:t>k odhadu </a:t>
            </a:r>
            <a:r>
              <a:rPr lang="cs-CZ" dirty="0" smtClean="0"/>
              <a:t>rychlosti větru</a:t>
            </a:r>
            <a:r>
              <a:rPr lang="cs-CZ" dirty="0"/>
              <a:t> podle jeho snadno pozorovatelných projevů na moři či </a:t>
            </a:r>
            <a:r>
              <a:rPr lang="cs-CZ" dirty="0" smtClean="0"/>
              <a:t>souši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dirty="0" smtClean="0">
                <a:hlinkClick r:id="rId3"/>
              </a:rPr>
              <a:t>Beaufortova </a:t>
            </a:r>
            <a:r>
              <a:rPr lang="cs-CZ" dirty="0">
                <a:hlinkClick r:id="rId3"/>
              </a:rPr>
              <a:t>stupnice </a:t>
            </a:r>
            <a:r>
              <a:rPr lang="cs-CZ" dirty="0"/>
              <a:t>má dvanáct stupňů.</a:t>
            </a:r>
            <a:endParaRPr lang="cs-CZ" altLang="cs-CZ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altLang="cs-CZ" dirty="0" smtClean="0"/>
              <a:t>Směr a rychlost větru ovlivňuje: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dirty="0" smtClean="0"/>
              <a:t>nerovnoměrným </a:t>
            </a:r>
            <a:r>
              <a:rPr lang="cs-CZ" altLang="cs-CZ" dirty="0"/>
              <a:t>ohřevem povrchu Země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otáčením Země   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dirty="0" smtClean="0"/>
              <a:t>překážky na povrchu Země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4509119"/>
            <a:ext cx="2736304" cy="18242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76" y="4511714"/>
            <a:ext cx="2736304" cy="18216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327" y="4509119"/>
            <a:ext cx="2736304" cy="18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025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Druhy větrů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01752" y="1527048"/>
            <a:ext cx="8503920" cy="4710264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 smtClean="0"/>
              <a:t>Bóra</a:t>
            </a:r>
          </a:p>
          <a:p>
            <a:pPr lvl="1"/>
            <a:r>
              <a:rPr lang="cs-CZ" altLang="cs-CZ" dirty="0" smtClean="0"/>
              <a:t>Studený prudký vítr vanoucí z hor – přichází ochlazení</a:t>
            </a:r>
          </a:p>
          <a:p>
            <a:r>
              <a:rPr lang="cs-CZ" altLang="cs-CZ" dirty="0" smtClean="0"/>
              <a:t>Fén – teplý a výsušný vítr</a:t>
            </a:r>
          </a:p>
          <a:p>
            <a:pPr lvl="1"/>
            <a:r>
              <a:rPr lang="cs-CZ" altLang="cs-CZ" dirty="0" smtClean="0"/>
              <a:t>Vzduch stoupá po svahu – vodní páry se vysráží </a:t>
            </a:r>
            <a:r>
              <a:rPr lang="cs-CZ" altLang="cs-CZ" dirty="0" smtClean="0">
                <a:sym typeface="Symbol" panose="05050102010706020507" pitchFamily="18" charset="2"/>
              </a:rPr>
              <a:t></a:t>
            </a:r>
            <a:r>
              <a:rPr lang="cs-CZ" altLang="cs-CZ" dirty="0" smtClean="0"/>
              <a:t> důsledek je oblast srážkového stínu (Podkrkonoší)</a:t>
            </a:r>
          </a:p>
          <a:p>
            <a:r>
              <a:rPr lang="cs-CZ" altLang="cs-CZ" dirty="0" smtClean="0"/>
              <a:t>Pobřežní vánek (</a:t>
            </a:r>
            <a:r>
              <a:rPr lang="cs-CZ" altLang="cs-CZ" dirty="0" err="1" smtClean="0"/>
              <a:t>bríza</a:t>
            </a:r>
            <a:r>
              <a:rPr lang="cs-CZ" altLang="cs-CZ" dirty="0" smtClean="0"/>
              <a:t>)</a:t>
            </a:r>
          </a:p>
          <a:p>
            <a:pPr lvl="1"/>
            <a:r>
              <a:rPr lang="cs-CZ" altLang="cs-CZ" dirty="0" smtClean="0"/>
              <a:t>Nerovnoměrné zahřívání a ochlazování pevniny a vody</a:t>
            </a:r>
          </a:p>
          <a:p>
            <a:r>
              <a:rPr lang="cs-CZ" altLang="cs-CZ" dirty="0" smtClean="0"/>
              <a:t>Cyklón</a:t>
            </a:r>
          </a:p>
          <a:p>
            <a:pPr lvl="1"/>
            <a:r>
              <a:rPr lang="cs-CZ" altLang="cs-CZ" dirty="0"/>
              <a:t>Tornádo </a:t>
            </a:r>
            <a:r>
              <a:rPr lang="cs-CZ" altLang="cs-CZ" dirty="0" smtClean="0"/>
              <a:t>– na </a:t>
            </a:r>
            <a:r>
              <a:rPr lang="cs-CZ" altLang="cs-CZ" dirty="0"/>
              <a:t>pevnině</a:t>
            </a:r>
          </a:p>
          <a:p>
            <a:pPr lvl="1"/>
            <a:r>
              <a:rPr lang="cs-CZ" altLang="cs-CZ" dirty="0"/>
              <a:t>Hurikán </a:t>
            </a:r>
            <a:r>
              <a:rPr lang="cs-CZ" altLang="cs-CZ" dirty="0" smtClean="0"/>
              <a:t>– Atlantik</a:t>
            </a:r>
            <a:endParaRPr lang="cs-CZ" altLang="cs-CZ" dirty="0"/>
          </a:p>
          <a:p>
            <a:pPr lvl="1"/>
            <a:r>
              <a:rPr lang="cs-CZ" altLang="cs-CZ" dirty="0"/>
              <a:t>Tajfun – Tichý </a:t>
            </a:r>
            <a:r>
              <a:rPr lang="cs-CZ" altLang="cs-CZ" dirty="0" smtClean="0"/>
              <a:t>a Indický oceán</a:t>
            </a:r>
            <a:endParaRPr lang="cs-CZ" altLang="cs-CZ" dirty="0"/>
          </a:p>
          <a:p>
            <a:pPr lvl="2"/>
            <a:r>
              <a:rPr lang="cs-CZ" altLang="cs-CZ" dirty="0" smtClean="0"/>
              <a:t>Vítr ve tvaru nálevky, točí se, oblast nízkého tlaku vzduchu.</a:t>
            </a:r>
          </a:p>
          <a:p>
            <a:pPr lvl="2"/>
            <a:r>
              <a:rPr lang="cs-CZ" altLang="cs-CZ" dirty="0" smtClean="0"/>
              <a:t>Rychlost až 200km/h.</a:t>
            </a:r>
          </a:p>
        </p:txBody>
      </p:sp>
    </p:spTree>
    <p:extLst>
      <p:ext uri="{BB962C8B-B14F-4D97-AF65-F5344CB8AC3E}">
        <p14:creationId xmlns:p14="http://schemas.microsoft.com/office/powerpoint/2010/main" val="606195818"/>
      </p:ext>
    </p:extLst>
  </p:cSld>
  <p:clrMapOvr>
    <a:masterClrMapping/>
  </p:clrMapOvr>
  <p:transition spd="slow" advClick="0" advTm="18000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Srážky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35" y="2743200"/>
            <a:ext cx="6213756" cy="34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247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ke vzniku srážek je nutná přítomnost  kondenzačních jader (prachové částice, ionty solí), které na sebe váží vodu</a:t>
            </a:r>
          </a:p>
          <a:p>
            <a:r>
              <a:rPr lang="cs-CZ" altLang="cs-CZ" dirty="0" smtClean="0"/>
              <a:t>množství srážek se měří </a:t>
            </a:r>
            <a:r>
              <a:rPr lang="cs-CZ" altLang="cs-CZ" b="1" dirty="0"/>
              <a:t>srážkoměrem</a:t>
            </a:r>
            <a:r>
              <a:rPr lang="cs-CZ" altLang="cs-CZ" dirty="0"/>
              <a:t> </a:t>
            </a:r>
            <a:r>
              <a:rPr lang="cs-CZ" altLang="cs-CZ" dirty="0" smtClean="0"/>
              <a:t>a </a:t>
            </a:r>
            <a:r>
              <a:rPr lang="cs-CZ" altLang="cs-CZ" dirty="0"/>
              <a:t>ú</a:t>
            </a:r>
            <a:r>
              <a:rPr lang="cs-CZ" altLang="cs-CZ" dirty="0" smtClean="0"/>
              <a:t>hrn </a:t>
            </a:r>
            <a:r>
              <a:rPr lang="cs-CZ" altLang="cs-CZ" dirty="0"/>
              <a:t>kapalných srážek se udává v </a:t>
            </a:r>
            <a:r>
              <a:rPr lang="cs-CZ" altLang="cs-CZ" b="1" dirty="0"/>
              <a:t>mm</a:t>
            </a:r>
          </a:p>
          <a:p>
            <a:endParaRPr lang="cs-CZ" altLang="cs-CZ" b="1" dirty="0" smtClean="0"/>
          </a:p>
          <a:p>
            <a:endParaRPr lang="cs-CZ" altLang="cs-CZ" dirty="0" smtClean="0"/>
          </a:p>
          <a:p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33805"/>
            <a:ext cx="3059832" cy="229487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27" y="3914320"/>
            <a:ext cx="3084813" cy="231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639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" b="1" dirty="0">
                <a:solidFill>
                  <a:schemeClr val="accent1"/>
                </a:solidFill>
              </a:rPr>
              <a:t>Meteorologická </a:t>
            </a:r>
            <a:r>
              <a:rPr lang="cs" b="1" dirty="0" smtClean="0">
                <a:solidFill>
                  <a:schemeClr val="accent1"/>
                </a:solidFill>
              </a:rPr>
              <a:t>budka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1" y="1527048"/>
            <a:ext cx="8534273" cy="4572000"/>
          </a:xfrm>
        </p:spPr>
        <p:txBody>
          <a:bodyPr/>
          <a:lstStyle/>
          <a:p>
            <a:r>
              <a:rPr lang="cs-CZ" sz="2600" dirty="0" smtClean="0"/>
              <a:t>je místo, </a:t>
            </a:r>
            <a:r>
              <a:rPr lang="cs-CZ" sz="2600" dirty="0"/>
              <a:t>kde jsou uloženy základní meteorologické </a:t>
            </a:r>
            <a:r>
              <a:rPr lang="cs-CZ" sz="2600" dirty="0" smtClean="0"/>
              <a:t>přístroje.</a:t>
            </a:r>
          </a:p>
          <a:p>
            <a:pPr lvl="1"/>
            <a:r>
              <a:rPr lang="cs-CZ" sz="2100" dirty="0"/>
              <a:t>Umístění 2 metry nad travnatým </a:t>
            </a:r>
            <a:r>
              <a:rPr lang="cs-CZ" sz="2100" dirty="0" smtClean="0"/>
              <a:t>povrchem </a:t>
            </a:r>
            <a:r>
              <a:rPr lang="cs-CZ" sz="2100" dirty="0"/>
              <a:t>v dostatečné vzdálenosti od budov. </a:t>
            </a:r>
          </a:p>
          <a:p>
            <a:pPr lvl="1"/>
            <a:r>
              <a:rPr lang="cs-CZ" sz="2100" dirty="0" smtClean="0"/>
              <a:t>Žaluziové </a:t>
            </a:r>
            <a:r>
              <a:rPr lang="cs-CZ" sz="2100" dirty="0"/>
              <a:t>stěny umožňují volné proudění vzduchu, chrání </a:t>
            </a:r>
            <a:r>
              <a:rPr lang="cs-CZ" sz="2100" dirty="0" smtClean="0"/>
              <a:t>vybavení </a:t>
            </a:r>
            <a:r>
              <a:rPr lang="cs-CZ" sz="2100" dirty="0"/>
              <a:t>před přímým slunečním </a:t>
            </a:r>
            <a:r>
              <a:rPr lang="cs-CZ" sz="2100" dirty="0" smtClean="0"/>
              <a:t>světlem, otvírá se na sever.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17" y="3813048"/>
            <a:ext cx="3744416" cy="250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057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b="1" dirty="0" smtClean="0"/>
              <a:t>Srážkoměr</a:t>
            </a:r>
            <a:r>
              <a:rPr lang="cs-CZ" dirty="0" smtClean="0"/>
              <a:t> měří výšku </a:t>
            </a:r>
            <a:r>
              <a:rPr lang="cs-CZ" dirty="0"/>
              <a:t>vody v </a:t>
            </a:r>
            <a:r>
              <a:rPr lang="cs-CZ" dirty="0" smtClean="0"/>
              <a:t>milimetrech, která  spadla </a:t>
            </a:r>
            <a:r>
              <a:rPr lang="cs-CZ" dirty="0"/>
              <a:t>na určitém území za daný </a:t>
            </a:r>
            <a:r>
              <a:rPr lang="cs-CZ" dirty="0" smtClean="0"/>
              <a:t>čas</a:t>
            </a:r>
          </a:p>
          <a:p>
            <a:pPr lvl="1"/>
            <a:r>
              <a:rPr lang="cs-CZ" dirty="0" smtClean="0"/>
              <a:t>spadlá </a:t>
            </a:r>
            <a:r>
              <a:rPr lang="cs-CZ" dirty="0"/>
              <a:t>voda neodtékala, nevsakovala se atd.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3" y="2238724"/>
            <a:ext cx="1785400" cy="386032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17" y="3140967"/>
            <a:ext cx="1889218" cy="296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269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Numerický model Aladin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11917" r="50977" b="18521"/>
          <a:stretch>
            <a:fillRect/>
          </a:stretch>
        </p:blipFill>
        <p:spPr bwMode="auto">
          <a:xfrm>
            <a:off x="1940533" y="1556792"/>
            <a:ext cx="5256584" cy="470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203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24583" r="36211" b="8333"/>
          <a:stretch>
            <a:fillRect/>
          </a:stretch>
        </p:blipFill>
        <p:spPr bwMode="auto">
          <a:xfrm>
            <a:off x="1115616" y="1700808"/>
            <a:ext cx="6858000" cy="463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Aktuální radarová data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79968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Sněhové zpravodajství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26105" r="35039" b="4916"/>
          <a:stretch>
            <a:fillRect/>
          </a:stretch>
        </p:blipFill>
        <p:spPr bwMode="auto">
          <a:xfrm>
            <a:off x="2627784" y="1443114"/>
            <a:ext cx="4294064" cy="48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6994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Aktuální mapy CHMI</a:t>
            </a:r>
          </a:p>
        </p:txBody>
      </p:sp>
      <p:pic>
        <p:nvPicPr>
          <p:cNvPr id="11269" name="Picture 5" descr="S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82403"/>
            <a:ext cx="6858000" cy="39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S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82403"/>
            <a:ext cx="6858000" cy="39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S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82403"/>
            <a:ext cx="6858000" cy="39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SRA_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82403"/>
            <a:ext cx="6858000" cy="39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6561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Srážky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01752" y="1556792"/>
            <a:ext cx="4038600" cy="4496536"/>
          </a:xfrm>
        </p:spPr>
        <p:txBody>
          <a:bodyPr>
            <a:normAutofit/>
          </a:bodyPr>
          <a:lstStyle/>
          <a:p>
            <a:r>
              <a:rPr lang="cs-CZ" altLang="cs-CZ" dirty="0"/>
              <a:t>Druh závisí na procesech probíhajících v oblaku a na teplotě vzduchu.</a:t>
            </a:r>
          </a:p>
          <a:p>
            <a:r>
              <a:rPr lang="cs" dirty="0" smtClean="0"/>
              <a:t>kapalné</a:t>
            </a:r>
          </a:p>
          <a:p>
            <a:pPr lvl="1"/>
            <a:r>
              <a:rPr lang="cs" dirty="0" smtClean="0"/>
              <a:t>mrholení</a:t>
            </a:r>
          </a:p>
          <a:p>
            <a:pPr lvl="1"/>
            <a:r>
              <a:rPr lang="cs" dirty="0" smtClean="0"/>
              <a:t>déšť</a:t>
            </a:r>
          </a:p>
          <a:p>
            <a:pPr lvl="1"/>
            <a:r>
              <a:rPr lang="cs" dirty="0" smtClean="0"/>
              <a:t>liják </a:t>
            </a:r>
          </a:p>
          <a:p>
            <a:pPr lvl="1"/>
            <a:r>
              <a:rPr lang="cs" dirty="0" smtClean="0"/>
              <a:t>průtrž mračen</a:t>
            </a:r>
          </a:p>
          <a:p>
            <a:pPr lvl="1"/>
            <a:r>
              <a:rPr lang="cs" dirty="0" smtClean="0"/>
              <a:t>déšť se sněhem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" dirty="0"/>
              <a:t>tuhé</a:t>
            </a:r>
          </a:p>
          <a:p>
            <a:pPr lvl="1"/>
            <a:r>
              <a:rPr lang="cs" dirty="0"/>
              <a:t>ledové jehličky</a:t>
            </a:r>
          </a:p>
          <a:p>
            <a:pPr lvl="1"/>
            <a:r>
              <a:rPr lang="cs" dirty="0"/>
              <a:t>sněhové hvězdice a vločky</a:t>
            </a:r>
          </a:p>
          <a:p>
            <a:pPr lvl="1"/>
            <a:r>
              <a:rPr lang="cs-CZ" dirty="0" smtClean="0"/>
              <a:t>k</a:t>
            </a:r>
            <a:r>
              <a:rPr lang="cs" dirty="0" smtClean="0"/>
              <a:t>rupice</a:t>
            </a:r>
          </a:p>
          <a:p>
            <a:pPr lvl="1"/>
            <a:r>
              <a:rPr lang="cs" dirty="0" smtClean="0"/>
              <a:t>kroupy</a:t>
            </a:r>
          </a:p>
          <a:p>
            <a:r>
              <a:rPr lang="cs" dirty="0" smtClean="0"/>
              <a:t>srážky v blízkosti země</a:t>
            </a:r>
          </a:p>
          <a:p>
            <a:pPr lvl="1"/>
            <a:r>
              <a:rPr lang="cs" dirty="0" smtClean="0"/>
              <a:t>rosa</a:t>
            </a:r>
          </a:p>
          <a:p>
            <a:pPr lvl="1"/>
            <a:r>
              <a:rPr lang="cs" dirty="0" smtClean="0"/>
              <a:t>jinovatka</a:t>
            </a:r>
          </a:p>
          <a:p>
            <a:pPr lvl="1"/>
            <a:r>
              <a:rPr lang="cs" dirty="0" smtClean="0"/>
              <a:t>mlha</a:t>
            </a:r>
          </a:p>
          <a:p>
            <a:pPr lvl="1"/>
            <a:r>
              <a:rPr lang="cs" dirty="0" smtClean="0"/>
              <a:t>námraza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7929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Mrholení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Déšť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026712"/>
            <a:ext cx="4041775" cy="2707989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26712"/>
            <a:ext cx="4038600" cy="270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7209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Liják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Průtrž mračen</a:t>
            </a:r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 descr="déšť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00600" y="3032015"/>
            <a:ext cx="4038600" cy="2700558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032015"/>
            <a:ext cx="4098249" cy="2700558"/>
          </a:xfrm>
        </p:spPr>
      </p:pic>
    </p:spTree>
    <p:extLst>
      <p:ext uri="{BB962C8B-B14F-4D97-AF65-F5344CB8AC3E}">
        <p14:creationId xmlns:p14="http://schemas.microsoft.com/office/powerpoint/2010/main" val="9829889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Déšť se sněhem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Srážkové pásy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031984"/>
            <a:ext cx="4041775" cy="2697445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71682"/>
            <a:ext cx="4038600" cy="282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8276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cs" dirty="0"/>
              <a:t>ledové </a:t>
            </a:r>
            <a:r>
              <a:rPr lang="cs" dirty="0" smtClean="0"/>
              <a:t>jehličky</a:t>
            </a:r>
            <a:endParaRPr lang="c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lvl="1"/>
            <a:r>
              <a:rPr lang="cs" dirty="0"/>
              <a:t>sněhové </a:t>
            </a:r>
            <a:r>
              <a:rPr lang="cs" dirty="0" smtClean="0"/>
              <a:t>vločky</a:t>
            </a:r>
            <a:endParaRPr lang="cs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865041"/>
            <a:ext cx="4041775" cy="3031331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Picture 8" descr="Soubor:Fresh snow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867819"/>
            <a:ext cx="4038600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28654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400" i="1" u="sng" dirty="0" smtClean="0"/>
              <a:t>Přístroje </a:t>
            </a:r>
            <a:r>
              <a:rPr lang="cs-CZ" sz="2400" i="1" u="sng" dirty="0"/>
              <a:t>v </a:t>
            </a:r>
            <a:r>
              <a:rPr lang="cs-CZ" sz="2400" i="1" u="sng" dirty="0" smtClean="0"/>
              <a:t>meteorologické </a:t>
            </a:r>
            <a:r>
              <a:rPr lang="cs-CZ" sz="2400" i="1" u="sng" dirty="0"/>
              <a:t>budce:</a:t>
            </a:r>
            <a:r>
              <a:rPr lang="cs-CZ" sz="2400" dirty="0"/>
              <a:t> zleva svisle suchý teploměr, vlhký teploměr, vlasový vlhkoměr, vodorovně maximální teploměr, pod ním minimální teploměr, vpředu vlevo termograf, vpravo </a:t>
            </a:r>
            <a:r>
              <a:rPr lang="cs-CZ" sz="2400" dirty="0" smtClean="0"/>
              <a:t>hydrograf.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068960"/>
            <a:ext cx="496855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121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krupice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kroupy</a:t>
            </a:r>
            <a:endParaRPr lang="cs-CZ" dirty="0"/>
          </a:p>
        </p:txBody>
      </p:sp>
      <p:pic>
        <p:nvPicPr>
          <p:cNvPr id="22" name="Zástupný symbol pro obsah 21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068960"/>
            <a:ext cx="4041775" cy="2664296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" name="Zástupný symbol pro obsah 2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70" y="3068960"/>
            <a:ext cx="3983994" cy="2664296"/>
          </a:xfrm>
        </p:spPr>
      </p:pic>
    </p:spTree>
    <p:extLst>
      <p:ext uri="{BB962C8B-B14F-4D97-AF65-F5344CB8AC3E}">
        <p14:creationId xmlns:p14="http://schemas.microsoft.com/office/powerpoint/2010/main" val="9766627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rosa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mlha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330" y="2792095"/>
            <a:ext cx="4038600" cy="2667100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1625" y="2796331"/>
            <a:ext cx="4040315" cy="2662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36730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jinovatka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námraza</a:t>
            </a:r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857609"/>
            <a:ext cx="4038600" cy="3049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1625" y="2870493"/>
            <a:ext cx="4041775" cy="302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31651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náledí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1625" y="2856280"/>
            <a:ext cx="4041775" cy="3048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5260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Příklad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Srážkoměr </a:t>
            </a:r>
            <a:r>
              <a:rPr lang="cs-CZ" dirty="0"/>
              <a:t>naměřil 10 mm srážek za </a:t>
            </a:r>
            <a:r>
              <a:rPr lang="cs-CZ" dirty="0" smtClean="0"/>
              <a:t>5 hodin. Kolik </a:t>
            </a:r>
            <a:r>
              <a:rPr lang="cs-CZ" dirty="0"/>
              <a:t>litrů vody spadlo na plochu 1 </a:t>
            </a:r>
            <a:r>
              <a:rPr lang="cs-CZ" dirty="0" smtClean="0"/>
              <a:t>m</a:t>
            </a:r>
            <a:r>
              <a:rPr lang="cs-CZ" baseline="30000" dirty="0" smtClean="0"/>
              <a:t>2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25" y="3284984"/>
            <a:ext cx="4200128" cy="29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869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Vlhkost vzduchu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317" y="2743200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71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altLang="cs-CZ" dirty="0" smtClean="0"/>
              <a:t>vyjadřuje množství vodních par v atmosféře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dirty="0" smtClean="0"/>
              <a:t>vodní pára se do atmosféry dostává vypařováním vody a dýcháním rostlin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dirty="0" smtClean="0"/>
              <a:t>udává se v procentech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dirty="0" smtClean="0"/>
              <a:t>	velká vlhkost vzduchu - např. při mlze 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dirty="0" smtClean="0"/>
              <a:t>	nízká vlhkost vzduchu - jasné mrazivé počasí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altLang="cs-CZ" dirty="0" smtClean="0"/>
              <a:t>měří se vlhkoměrem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489835"/>
            <a:ext cx="3173766" cy="181313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509120"/>
            <a:ext cx="3173766" cy="181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852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774304" cy="4572000"/>
          </a:xfrm>
        </p:spPr>
        <p:txBody>
          <a:bodyPr/>
          <a:lstStyle/>
          <a:p>
            <a:r>
              <a:rPr lang="cs-CZ" b="1" dirty="0" smtClean="0"/>
              <a:t>Vlhkoměr</a:t>
            </a:r>
            <a:r>
              <a:rPr lang="cs-CZ" dirty="0" smtClean="0"/>
              <a:t> (</a:t>
            </a:r>
            <a:r>
              <a:rPr lang="cs-CZ" i="1" dirty="0" smtClean="0"/>
              <a:t>hygrometr</a:t>
            </a:r>
            <a:r>
              <a:rPr lang="cs-CZ" dirty="0" smtClean="0"/>
              <a:t>) je měřicí přístroj ukazující relativní vlhkost vzduchu.</a:t>
            </a:r>
          </a:p>
          <a:p>
            <a:r>
              <a:rPr lang="cs-CZ" b="1" dirty="0" smtClean="0"/>
              <a:t>relativní vlhkost</a:t>
            </a:r>
            <a:r>
              <a:rPr lang="cs-CZ" dirty="0" smtClean="0"/>
              <a:t> – vyjádřena v </a:t>
            </a:r>
            <a:r>
              <a:rPr lang="cs-CZ" b="1" dirty="0" smtClean="0"/>
              <a:t>%</a:t>
            </a:r>
          </a:p>
          <a:p>
            <a:pPr lvl="1"/>
            <a:r>
              <a:rPr lang="cs-CZ" dirty="0" smtClean="0"/>
              <a:t>poměr  mezi skutečným obsahem vodních par ve vzduchu a maximálně možným obsahem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001" y="2564904"/>
            <a:ext cx="3645024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001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altLang="cs-CZ" dirty="0"/>
              <a:t>rosný bod – teplota, při níž je vzduch nasycen vodními parami a začíná kondenzace </a:t>
            </a:r>
            <a:r>
              <a:rPr lang="cs-CZ" altLang="cs-CZ" dirty="0" smtClean="0"/>
              <a:t>(</a:t>
            </a:r>
            <a:r>
              <a:rPr lang="cs-CZ" altLang="cs-CZ" dirty="0" smtClean="0"/>
              <a:t>kapalnění</a:t>
            </a:r>
            <a:r>
              <a:rPr lang="cs-CZ" altLang="cs-CZ" dirty="0" smtClean="0"/>
              <a:t>)</a:t>
            </a:r>
          </a:p>
          <a:p>
            <a:r>
              <a:rPr lang="cs-CZ" altLang="cs-CZ" dirty="0" smtClean="0"/>
              <a:t>vlhkost </a:t>
            </a:r>
            <a:r>
              <a:rPr lang="cs-CZ" altLang="cs-CZ" dirty="0"/>
              <a:t>závisí na teplotě</a:t>
            </a:r>
          </a:p>
          <a:p>
            <a:pPr lvl="1"/>
            <a:r>
              <a:rPr lang="cs-CZ" altLang="cs-CZ" dirty="0"/>
              <a:t>s rostoucí teplotou se voda více vypařuje a vlhkost tím stoupá</a:t>
            </a:r>
          </a:p>
          <a:p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429000"/>
            <a:ext cx="4358258" cy="290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921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Oblačnost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79" y="2743200"/>
            <a:ext cx="7141867" cy="35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227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Základní meteorologické jevy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752" y="1700808"/>
            <a:ext cx="8503920" cy="4398240"/>
          </a:xfrm>
        </p:spPr>
        <p:txBody>
          <a:bodyPr/>
          <a:lstStyle/>
          <a:p>
            <a:r>
              <a:rPr lang="cs-CZ" dirty="0" smtClean="0"/>
              <a:t>teplota vzduchu</a:t>
            </a:r>
          </a:p>
          <a:p>
            <a:r>
              <a:rPr lang="cs-CZ" dirty="0" smtClean="0"/>
              <a:t>tlak vzduchu</a:t>
            </a:r>
          </a:p>
          <a:p>
            <a:r>
              <a:rPr lang="cs-CZ" dirty="0" smtClean="0"/>
              <a:t>směr a rychlost větru</a:t>
            </a:r>
          </a:p>
          <a:p>
            <a:r>
              <a:rPr lang="cs-CZ" dirty="0" smtClean="0"/>
              <a:t>drážky</a:t>
            </a:r>
          </a:p>
          <a:p>
            <a:r>
              <a:rPr lang="cs-CZ" dirty="0" smtClean="0"/>
              <a:t>vlhkost vzduchu</a:t>
            </a:r>
          </a:p>
          <a:p>
            <a:r>
              <a:rPr lang="cs-CZ" dirty="0" smtClean="0"/>
              <a:t>oblačnost</a:t>
            </a:r>
          </a:p>
          <a:p>
            <a:r>
              <a:rPr lang="cs-CZ" dirty="0" smtClean="0"/>
              <a:t>sluneční záření (svit)</a:t>
            </a:r>
            <a:endParaRPr lang="cs-CZ" dirty="0"/>
          </a:p>
        </p:txBody>
      </p:sp>
      <p:pic>
        <p:nvPicPr>
          <p:cNvPr id="5" name="Picture 4" descr="kolobeh_vo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1843183"/>
            <a:ext cx="3903985" cy="411348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8C3D91"/>
                    </a:gs>
                    <a:gs pos="12000">
                      <a:srgbClr val="7005D4"/>
                    </a:gs>
                    <a:gs pos="30000">
                      <a:srgbClr val="181CC7"/>
                    </a:gs>
                    <a:gs pos="60001">
                      <a:srgbClr val="0A128C"/>
                    </a:gs>
                    <a:gs pos="100000">
                      <a:srgbClr val="0000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6125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6142456" cy="4572000"/>
          </a:xfrm>
        </p:spPr>
        <p:txBody>
          <a:bodyPr/>
          <a:lstStyle/>
          <a:p>
            <a:r>
              <a:rPr lang="cs-CZ" b="1" dirty="0"/>
              <a:t>Oblaka</a:t>
            </a:r>
            <a:r>
              <a:rPr lang="cs-CZ" dirty="0"/>
              <a:t> – velké množství kapiček a krystalku vodní páry (teplý vzduch má menší hustotu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dirty="0"/>
              <a:t>stoupá vzhůru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dirty="0"/>
              <a:t> ochladí se a zkapalní či zmrzne … podle teploty).</a:t>
            </a:r>
          </a:p>
          <a:p>
            <a:r>
              <a:rPr lang="cs" dirty="0" smtClean="0"/>
              <a:t>udává, jaká část oblohy je pokrytá mraky – jaké množství mraků je nad daným územím</a:t>
            </a:r>
          </a:p>
          <a:p>
            <a:endParaRPr lang="cs-CZ" dirty="0"/>
          </a:p>
        </p:txBody>
      </p:sp>
      <p:pic>
        <p:nvPicPr>
          <p:cNvPr id="9" name="Shape 91"/>
          <p:cNvPicPr preferRelativeResize="0">
            <a:picLocks noGrp="1"/>
          </p:cNvPicPr>
          <p:nvPr>
            <p:ph sz="half" idx="4294967295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44208" y="1628800"/>
            <a:ext cx="2391817" cy="4470248"/>
          </a:xfrm>
        </p:spPr>
      </p:pic>
    </p:spTree>
    <p:extLst>
      <p:ext uri="{BB962C8B-B14F-4D97-AF65-F5344CB8AC3E}">
        <p14:creationId xmlns:p14="http://schemas.microsoft.com/office/powerpoint/2010/main" val="2900860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696312" cy="4572000"/>
          </a:xfrm>
        </p:spPr>
        <p:txBody>
          <a:bodyPr/>
          <a:lstStyle/>
          <a:p>
            <a:r>
              <a:rPr lang="cs-CZ" altLang="cs-CZ" dirty="0" smtClean="0"/>
              <a:t>Mraky se třídí podle výšky:</a:t>
            </a:r>
          </a:p>
          <a:p>
            <a:pPr marL="625475" lvl="1" indent="-350838">
              <a:buSzPct val="90000"/>
              <a:buFont typeface="+mj-lt"/>
              <a:buAutoNum type="alphaLcParenR"/>
            </a:pPr>
            <a:r>
              <a:rPr lang="cs-CZ" altLang="cs-CZ" dirty="0"/>
              <a:t>Oblaka vysokého patra – předpona </a:t>
            </a:r>
            <a:r>
              <a:rPr lang="cs-CZ" altLang="cs-CZ" dirty="0" err="1"/>
              <a:t>cirro</a:t>
            </a:r>
            <a:r>
              <a:rPr lang="cs-CZ" altLang="cs-CZ" dirty="0"/>
              <a:t>-</a:t>
            </a:r>
          </a:p>
          <a:p>
            <a:pPr lvl="2">
              <a:buSzPct val="90000"/>
            </a:pPr>
            <a:r>
              <a:rPr lang="cs-CZ" altLang="cs-CZ" dirty="0"/>
              <a:t>nad 5 000 m</a:t>
            </a:r>
          </a:p>
          <a:p>
            <a:pPr marL="625475" lvl="1" indent="-350838">
              <a:buSzPct val="90000"/>
              <a:buFont typeface="+mj-lt"/>
              <a:buAutoNum type="alphaLcParenR"/>
            </a:pPr>
            <a:r>
              <a:rPr lang="cs-CZ" altLang="cs-CZ" dirty="0" smtClean="0"/>
              <a:t>Oblaka středního patra – předpona </a:t>
            </a:r>
            <a:r>
              <a:rPr lang="cs-CZ" altLang="cs-CZ" dirty="0" err="1"/>
              <a:t>alto</a:t>
            </a:r>
            <a:r>
              <a:rPr lang="cs-CZ" altLang="cs-CZ" dirty="0"/>
              <a:t>-</a:t>
            </a:r>
          </a:p>
          <a:p>
            <a:pPr lvl="2">
              <a:buSzPct val="90000"/>
            </a:pPr>
            <a:r>
              <a:rPr lang="cs-CZ" altLang="cs-CZ" dirty="0"/>
              <a:t>2 000 – 7 000 m</a:t>
            </a:r>
          </a:p>
          <a:p>
            <a:pPr marL="625475" lvl="1" indent="-350838">
              <a:buSzPct val="90000"/>
              <a:buFont typeface="+mj-lt"/>
              <a:buAutoNum type="alphaLcParenR"/>
            </a:pPr>
            <a:r>
              <a:rPr lang="cs-CZ" altLang="cs-CZ" dirty="0" smtClean="0"/>
              <a:t>Oblaka nízkého patra – </a:t>
            </a:r>
            <a:r>
              <a:rPr lang="cs-CZ" altLang="cs-CZ" dirty="0" err="1" smtClean="0"/>
              <a:t>cumulus</a:t>
            </a:r>
            <a:r>
              <a:rPr lang="cs-CZ" altLang="cs-CZ" dirty="0" smtClean="0"/>
              <a:t> a stratus</a:t>
            </a:r>
          </a:p>
          <a:p>
            <a:pPr marL="892175" lvl="2" indent="-342900">
              <a:buSzPct val="90000"/>
            </a:pPr>
            <a:r>
              <a:rPr lang="cs-CZ" altLang="cs-CZ" dirty="0" smtClean="0"/>
              <a:t>pod 2000 m</a:t>
            </a:r>
            <a:endParaRPr lang="cs-CZ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89" y="4581128"/>
            <a:ext cx="3072341" cy="172819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89" y="980728"/>
            <a:ext cx="3072342" cy="172819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89" y="2780928"/>
            <a:ext cx="307234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475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" y="1527048"/>
            <a:ext cx="7543800" cy="463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707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Stratus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err="1"/>
              <a:t>Stratocumulus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003135"/>
            <a:ext cx="4041775" cy="2755143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66383"/>
            <a:ext cx="4038600" cy="2631821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Druhy mraků</a:t>
            </a:r>
            <a:endParaRPr lang="cs-CZ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304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Cumulus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err="1" smtClean="0"/>
              <a:t>Cumulusnimbus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376999"/>
            <a:ext cx="4041775" cy="2007414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335929"/>
            <a:ext cx="4038600" cy="2092729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1243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Nimbostratus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/>
              <a:t>Altostratus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955322"/>
            <a:ext cx="4041775" cy="2853943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55322"/>
            <a:ext cx="4038600" cy="2853944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3629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Altocumulus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err="1"/>
              <a:t>Cirrus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191751"/>
            <a:ext cx="4041775" cy="237791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36094"/>
            <a:ext cx="4038600" cy="2692400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242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Cirrocumulus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err="1"/>
              <a:t>Cirrostratus</a:t>
            </a:r>
            <a:r>
              <a:rPr lang="cs-CZ" b="0" dirty="0"/>
              <a:t> 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194272"/>
            <a:ext cx="4041775" cy="2376043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194272"/>
            <a:ext cx="4038600" cy="2376043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42149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Pohled na oblohu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Typická denní </a:t>
            </a:r>
            <a:r>
              <a:rPr lang="cs-CZ" altLang="cs-CZ" dirty="0" smtClean="0"/>
              <a:t>obloha</a:t>
            </a:r>
            <a:endParaRPr lang="cs-CZ" alt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altLang="cs-CZ" dirty="0" smtClean="0"/>
              <a:t>Obloha </a:t>
            </a:r>
            <a:r>
              <a:rPr lang="cs-CZ" altLang="cs-CZ" dirty="0"/>
              <a:t>za </a:t>
            </a:r>
            <a:r>
              <a:rPr lang="cs-CZ" altLang="cs-CZ" dirty="0" smtClean="0"/>
              <a:t>větrného oblačného </a:t>
            </a:r>
            <a:r>
              <a:rPr lang="cs-CZ" altLang="cs-CZ" dirty="0"/>
              <a:t>počasí </a:t>
            </a:r>
          </a:p>
        </p:txBody>
      </p:sp>
      <p:pic>
        <p:nvPicPr>
          <p:cNvPr id="11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905193"/>
            <a:ext cx="4041775" cy="295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71682"/>
            <a:ext cx="4038600" cy="282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3682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 smtClean="0"/>
              <a:t>Dešťová a bouřková obloha</a:t>
            </a:r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altLang="cs-CZ" dirty="0" smtClean="0"/>
              <a:t>Obloha </a:t>
            </a:r>
            <a:r>
              <a:rPr lang="cs-CZ" altLang="cs-CZ" dirty="0"/>
              <a:t>při západu </a:t>
            </a:r>
            <a:r>
              <a:rPr lang="cs-CZ" altLang="cs-CZ" dirty="0" smtClean="0"/>
              <a:t>Slunce</a:t>
            </a:r>
            <a:endParaRPr lang="cs-CZ" altLang="cs-CZ" dirty="0"/>
          </a:p>
        </p:txBody>
      </p:sp>
      <p:pic>
        <p:nvPicPr>
          <p:cNvPr id="11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868220"/>
            <a:ext cx="4038600" cy="3028148"/>
          </a:xfrm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941205"/>
            <a:ext cx="4041775" cy="287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2782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Teplota vzduchu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58" y="2743200"/>
            <a:ext cx="5401109" cy="355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164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Sluneční záření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65" y="2743200"/>
            <a:ext cx="6264696" cy="358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1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>
                <a:solidFill>
                  <a:schemeClr val="accent1"/>
                </a:solidFill>
              </a:rPr>
              <a:t>Sluneční záření</a:t>
            </a:r>
            <a:endParaRPr lang="cs-CZ" altLang="cs-CZ" b="1" dirty="0">
              <a:solidFill>
                <a:schemeClr val="accent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 smtClean="0"/>
              <a:t>je hlavní zdroj tepla a energie pro Zemi.</a:t>
            </a:r>
          </a:p>
          <a:p>
            <a:pPr lvl="1"/>
            <a:r>
              <a:rPr lang="cs-CZ" altLang="cs-CZ" dirty="0" smtClean="0"/>
              <a:t>množství záření se rovnoměrně snižuje od rovníku k pólům</a:t>
            </a:r>
          </a:p>
          <a:p>
            <a:r>
              <a:rPr lang="cs-CZ" altLang="cs-CZ" dirty="0" smtClean="0"/>
              <a:t>ovlivňuje teplotu vzduchu</a:t>
            </a:r>
          </a:p>
          <a:p>
            <a:r>
              <a:rPr lang="cs-CZ" altLang="cs-CZ" dirty="0" smtClean="0"/>
              <a:t>mění </a:t>
            </a:r>
            <a:r>
              <a:rPr lang="cs-CZ" altLang="cs-CZ" dirty="0"/>
              <a:t>se v průběhu </a:t>
            </a:r>
            <a:r>
              <a:rPr lang="cs-CZ" altLang="cs-CZ" dirty="0" smtClean="0"/>
              <a:t>dne a roku </a:t>
            </a:r>
            <a:r>
              <a:rPr lang="cs-CZ" altLang="cs-CZ" dirty="0"/>
              <a:t>(délka dne, oblačnost)</a:t>
            </a:r>
          </a:p>
          <a:p>
            <a:r>
              <a:rPr lang="cs-CZ" altLang="cs-CZ" dirty="0" smtClean="0"/>
              <a:t>měříme pomocí </a:t>
            </a:r>
            <a:r>
              <a:rPr lang="cs-CZ" altLang="cs-CZ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heliografu</a:t>
            </a:r>
            <a:r>
              <a:rPr lang="cs-CZ" altLang="cs-CZ" dirty="0" smtClean="0"/>
              <a:t>:</a:t>
            </a:r>
          </a:p>
          <a:p>
            <a:pPr marL="731838" lvl="1" indent="-457200">
              <a:buFont typeface="+mj-lt"/>
              <a:buAutoNum type="alphaLcParenR"/>
            </a:pPr>
            <a:r>
              <a:rPr lang="cs-CZ" altLang="cs-CZ" b="1" i="1" dirty="0" smtClean="0"/>
              <a:t>délku slunečního svitu </a:t>
            </a:r>
            <a:r>
              <a:rPr lang="cs-CZ" altLang="cs-CZ" dirty="0" smtClean="0"/>
              <a:t>– počet</a:t>
            </a:r>
            <a:br>
              <a:rPr lang="cs-CZ" altLang="cs-CZ" dirty="0" smtClean="0"/>
            </a:br>
            <a:r>
              <a:rPr lang="cs-CZ" altLang="cs-CZ" dirty="0" smtClean="0"/>
              <a:t>hodin</a:t>
            </a:r>
            <a:r>
              <a:rPr lang="cs-CZ" altLang="cs-CZ" dirty="0"/>
              <a:t>, kdy na povrch svítí Slunce</a:t>
            </a:r>
          </a:p>
          <a:p>
            <a:pPr lvl="2"/>
            <a:r>
              <a:rPr lang="cs-CZ" altLang="cs-CZ" dirty="0" smtClean="0"/>
              <a:t>nejvíce </a:t>
            </a:r>
            <a:r>
              <a:rPr lang="cs-CZ" altLang="cs-CZ" dirty="0"/>
              <a:t>– léto (červen – 200 hod.)</a:t>
            </a:r>
          </a:p>
          <a:p>
            <a:pPr lvl="2"/>
            <a:r>
              <a:rPr lang="cs-CZ" altLang="cs-CZ" dirty="0" smtClean="0"/>
              <a:t>nejméně </a:t>
            </a:r>
            <a:r>
              <a:rPr lang="cs-CZ" altLang="cs-CZ" dirty="0"/>
              <a:t>– zima (prosinec – 50 hod</a:t>
            </a:r>
            <a:r>
              <a:rPr lang="cs-CZ" altLang="cs-CZ" dirty="0" smtClean="0"/>
              <a:t>.)</a:t>
            </a:r>
          </a:p>
          <a:p>
            <a:pPr marL="731838" lvl="1" indent="-457200">
              <a:buFont typeface="+mj-lt"/>
              <a:buAutoNum type="alphaLcParenR"/>
            </a:pPr>
            <a:r>
              <a:rPr lang="cs-CZ" altLang="cs-CZ" b="1" dirty="0" smtClean="0"/>
              <a:t>intenzitu záření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64" y="3789040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660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752" y="1527048"/>
            <a:ext cx="5566392" cy="4572000"/>
          </a:xfrm>
        </p:spPr>
        <p:txBody>
          <a:bodyPr/>
          <a:lstStyle/>
          <a:p>
            <a:r>
              <a:rPr lang="cs-CZ" b="1" dirty="0" smtClean="0"/>
              <a:t>Heliograf</a:t>
            </a:r>
            <a:r>
              <a:rPr lang="cs-CZ" dirty="0"/>
              <a:t> je jednoduchý přístroj, </a:t>
            </a:r>
            <a:r>
              <a:rPr lang="cs-CZ" dirty="0" smtClean="0"/>
              <a:t>jehož </a:t>
            </a:r>
            <a:r>
              <a:rPr lang="cs-CZ" dirty="0"/>
              <a:t>hlavní součástí je </a:t>
            </a:r>
            <a:r>
              <a:rPr lang="cs-CZ" dirty="0" smtClean="0"/>
              <a:t>skleněná</a:t>
            </a:r>
            <a:r>
              <a:rPr lang="cs-CZ" dirty="0"/>
              <a:t> koule, působící jako </a:t>
            </a:r>
            <a:r>
              <a:rPr lang="cs-CZ" b="1" dirty="0" smtClean="0"/>
              <a:t>čočka</a:t>
            </a:r>
            <a:r>
              <a:rPr lang="cs-CZ" dirty="0"/>
              <a:t> - spojka, která soustřeďuje paprsky do jednoho místa, takže dochází k propálení stopy na měrnou pásku umístěnou za čočkou.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28" y="1988840"/>
            <a:ext cx="2920541" cy="42557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70"/>
          <a:stretch/>
        </p:blipFill>
        <p:spPr>
          <a:xfrm>
            <a:off x="2699792" y="4816761"/>
            <a:ext cx="3154328" cy="142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073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56" y="1628800"/>
            <a:ext cx="6624736" cy="467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478876" y="1556792"/>
            <a:ext cx="61798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dirty="0" smtClean="0"/>
              <a:t>Mapa </a:t>
            </a:r>
            <a:r>
              <a:rPr lang="cs-CZ" altLang="cs-CZ" sz="2000" dirty="0"/>
              <a:t>intenzity slunečního záření dopadající na Zemi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31191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Teplota vzduchu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udávaná teplota měří ve výšce 2 m nad povrchem</a:t>
            </a:r>
          </a:p>
          <a:p>
            <a:r>
              <a:rPr lang="cs-CZ" altLang="cs-CZ" dirty="0" smtClean="0"/>
              <a:t>značka </a:t>
            </a:r>
            <a:r>
              <a:rPr lang="cs-CZ" altLang="cs-CZ" b="1" dirty="0" smtClean="0"/>
              <a:t>t</a:t>
            </a:r>
            <a:r>
              <a:rPr lang="cs-CZ" altLang="cs-CZ" dirty="0" smtClean="0"/>
              <a:t> a měří se </a:t>
            </a:r>
            <a:r>
              <a:rPr lang="cs-CZ" dirty="0" smtClean="0"/>
              <a:t>ve </a:t>
            </a:r>
            <a:r>
              <a:rPr lang="cs-CZ" b="1" dirty="0" smtClean="0"/>
              <a:t>°C</a:t>
            </a:r>
            <a:r>
              <a:rPr lang="cs-CZ" dirty="0" smtClean="0"/>
              <a:t> nebo Fahrenheita (F)</a:t>
            </a:r>
            <a:endParaRPr lang="cs-CZ" altLang="cs-CZ" dirty="0" smtClean="0"/>
          </a:p>
          <a:p>
            <a:pPr marL="731838" lvl="1" indent="-457200">
              <a:buFont typeface="+mj-lt"/>
              <a:buAutoNum type="alphaLcParenR"/>
            </a:pPr>
            <a:r>
              <a:rPr lang="cs-CZ" altLang="cs-CZ" dirty="0" smtClean="0"/>
              <a:t>teploměrem</a:t>
            </a:r>
            <a:endParaRPr lang="cs-CZ" dirty="0" smtClean="0"/>
          </a:p>
          <a:p>
            <a:pPr marL="731838" lvl="1" indent="-457200">
              <a:buFont typeface="+mj-lt"/>
              <a:buAutoNum type="alphaLcParenR"/>
            </a:pPr>
            <a:r>
              <a:rPr lang="cs-CZ" dirty="0" smtClean="0"/>
              <a:t>termografem</a:t>
            </a:r>
          </a:p>
          <a:p>
            <a:r>
              <a:rPr lang="cs-CZ" b="1" dirty="0" smtClean="0"/>
              <a:t>izoterma</a:t>
            </a:r>
            <a:r>
              <a:rPr lang="cs-CZ" dirty="0" smtClean="0"/>
              <a:t> </a:t>
            </a:r>
            <a:r>
              <a:rPr lang="cs-CZ" dirty="0"/>
              <a:t>– spojnice bodů o stejné </a:t>
            </a:r>
            <a:r>
              <a:rPr lang="cs-CZ" dirty="0" smtClean="0"/>
              <a:t>teplotě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933056"/>
            <a:ext cx="7020272" cy="232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932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36217" y="1556792"/>
            <a:ext cx="8469455" cy="4542256"/>
          </a:xfrm>
        </p:spPr>
        <p:txBody>
          <a:bodyPr/>
          <a:lstStyle/>
          <a:p>
            <a:r>
              <a:rPr lang="cs-CZ" altLang="cs-CZ" b="1" dirty="0" smtClean="0"/>
              <a:t>Termograf</a:t>
            </a:r>
            <a:r>
              <a:rPr lang="cs-CZ" altLang="cs-CZ" dirty="0" smtClean="0"/>
              <a:t> </a:t>
            </a:r>
            <a:r>
              <a:rPr lang="cs-CZ" altLang="cs-CZ" dirty="0"/>
              <a:t>se užívá </a:t>
            </a:r>
            <a:r>
              <a:rPr lang="cs-CZ" altLang="cs-CZ" dirty="0" smtClean="0"/>
              <a:t>k plynulému měření teploty</a:t>
            </a:r>
          </a:p>
          <a:p>
            <a:r>
              <a:rPr lang="cs-CZ" altLang="cs-CZ" dirty="0" smtClean="0"/>
              <a:t>měří teplotu a rovnou ji zaznamenává do grafu</a:t>
            </a:r>
          </a:p>
          <a:p>
            <a:endParaRPr lang="cs-CZ" altLang="cs-CZ" dirty="0" smtClean="0"/>
          </a:p>
          <a:p>
            <a:endParaRPr lang="cs-CZ" dirty="0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466519" y="5662564"/>
            <a:ext cx="3217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dirty="0"/>
              <a:t>ručka bimetalového </a:t>
            </a:r>
            <a:r>
              <a:rPr lang="cs-CZ" altLang="cs-CZ" dirty="0" smtClean="0"/>
              <a:t>teploměru </a:t>
            </a:r>
            <a:r>
              <a:rPr lang="cs-CZ" altLang="cs-CZ" dirty="0"/>
              <a:t>zakončená </a:t>
            </a:r>
            <a:r>
              <a:rPr lang="cs-CZ" altLang="cs-CZ" dirty="0" smtClean="0"/>
              <a:t>perem</a:t>
            </a:r>
            <a:endParaRPr lang="cs-CZ" alt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"/>
          <a:stretch/>
        </p:blipFill>
        <p:spPr>
          <a:xfrm>
            <a:off x="4568825" y="3072711"/>
            <a:ext cx="3580325" cy="2513754"/>
          </a:xfrm>
          <a:prstGeom prst="rect">
            <a:avLst/>
          </a:prstGeom>
        </p:spPr>
      </p:pic>
      <p:sp>
        <p:nvSpPr>
          <p:cNvPr id="15" name="Line 9"/>
          <p:cNvSpPr>
            <a:spLocks noChangeShapeType="1"/>
          </p:cNvSpPr>
          <p:nvPr/>
        </p:nvSpPr>
        <p:spPr bwMode="auto">
          <a:xfrm flipH="1" flipV="1">
            <a:off x="6300192" y="4365103"/>
            <a:ext cx="1119716" cy="128498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V="1">
            <a:off x="4157098" y="4221087"/>
            <a:ext cx="1396553" cy="14498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066437" y="5670959"/>
            <a:ext cx="32768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/>
              <a:t>válec s milimetrovým papírem</a:t>
            </a:r>
          </a:p>
          <a:p>
            <a:r>
              <a:rPr lang="cs-CZ" altLang="cs-CZ" dirty="0"/>
              <a:t>otočí se kolem dokola za </a:t>
            </a:r>
            <a:r>
              <a:rPr lang="cs-CZ" altLang="cs-CZ" dirty="0">
                <a:solidFill>
                  <a:srgbClr val="FF0000"/>
                </a:solidFill>
              </a:rPr>
              <a:t>1</a:t>
            </a:r>
            <a:r>
              <a:rPr lang="cs-CZ" altLang="cs-CZ" dirty="0"/>
              <a:t> den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3" y="3068960"/>
            <a:ext cx="3356673" cy="251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547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" grpId="0"/>
      <p:bldP spid="61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cs-CZ" dirty="0" smtClean="0"/>
              <a:t>V rámci meteorologických měření se mluví o:</a:t>
            </a:r>
          </a:p>
          <a:p>
            <a:pPr lvl="1"/>
            <a:r>
              <a:rPr lang="cs-CZ" b="1" i="1" dirty="0" smtClean="0"/>
              <a:t>Tropický den </a:t>
            </a:r>
            <a:r>
              <a:rPr lang="cs-CZ" dirty="0" smtClean="0"/>
              <a:t>– teplota vystoupá nad 30 °C</a:t>
            </a:r>
          </a:p>
          <a:p>
            <a:pPr lvl="1"/>
            <a:r>
              <a:rPr lang="cs-CZ" b="1" i="1" dirty="0" smtClean="0"/>
              <a:t>Letní den</a:t>
            </a:r>
            <a:r>
              <a:rPr lang="cs-CZ" dirty="0" smtClean="0"/>
              <a:t> – teplota vystoupá nad 25 °C</a:t>
            </a:r>
          </a:p>
          <a:p>
            <a:pPr lvl="1"/>
            <a:r>
              <a:rPr lang="cs-CZ" b="1" i="1" dirty="0" smtClean="0"/>
              <a:t>Mrazový den</a:t>
            </a:r>
            <a:r>
              <a:rPr lang="cs-CZ" dirty="0" smtClean="0"/>
              <a:t> – kdy </a:t>
            </a:r>
            <a:r>
              <a:rPr lang="cs-CZ" dirty="0"/>
              <a:t>minimální teplota klesla pod bod </a:t>
            </a:r>
            <a:r>
              <a:rPr lang="cs-CZ" dirty="0" smtClean="0"/>
              <a:t>mrazu, nemusí </a:t>
            </a:r>
            <a:r>
              <a:rPr lang="cs-CZ" dirty="0"/>
              <a:t>mrznout celý </a:t>
            </a:r>
            <a:r>
              <a:rPr lang="cs-CZ" dirty="0" smtClean="0"/>
              <a:t>den</a:t>
            </a:r>
          </a:p>
          <a:p>
            <a:pPr lvl="1"/>
            <a:r>
              <a:rPr lang="cs-CZ" b="1" i="1" dirty="0" smtClean="0"/>
              <a:t>Ledový </a:t>
            </a:r>
            <a:r>
              <a:rPr lang="cs-CZ" b="1" i="1" dirty="0"/>
              <a:t>den </a:t>
            </a:r>
            <a:r>
              <a:rPr lang="cs-CZ" dirty="0"/>
              <a:t>– teplota celý den pod bodem </a:t>
            </a:r>
            <a:r>
              <a:rPr lang="cs-CZ" dirty="0" smtClean="0"/>
              <a:t>mrazu</a:t>
            </a:r>
          </a:p>
          <a:p>
            <a:pPr lvl="1"/>
            <a:r>
              <a:rPr lang="cs-CZ" b="1" i="1" dirty="0" smtClean="0"/>
              <a:t>Arktický den</a:t>
            </a:r>
            <a:r>
              <a:rPr lang="cs-CZ" dirty="0" smtClean="0"/>
              <a:t> –  teplota se </a:t>
            </a:r>
            <a:r>
              <a:rPr lang="cs-CZ" dirty="0"/>
              <a:t>celý den </a:t>
            </a:r>
            <a:r>
              <a:rPr lang="cs-CZ" dirty="0" smtClean="0"/>
              <a:t>pohybuje </a:t>
            </a:r>
            <a:r>
              <a:rPr lang="cs-CZ" dirty="0"/>
              <a:t>pod -10 °</a:t>
            </a:r>
            <a:r>
              <a:rPr lang="cs-CZ" dirty="0" smtClean="0"/>
              <a:t>C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71" y="4596472"/>
            <a:ext cx="2685801" cy="16689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03" y="4596472"/>
            <a:ext cx="2685801" cy="16689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9" y="4581128"/>
            <a:ext cx="2685801" cy="166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133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ivní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2948</TotalTime>
  <Words>2230</Words>
  <Application>Microsoft Office PowerPoint</Application>
  <PresentationFormat>Předvádění na obrazovce (4:3)</PresentationFormat>
  <Paragraphs>336</Paragraphs>
  <Slides>63</Slides>
  <Notes>42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72" baseType="lpstr">
      <vt:lpstr>Arial</vt:lpstr>
      <vt:lpstr>Batang</vt:lpstr>
      <vt:lpstr>Calibri</vt:lpstr>
      <vt:lpstr>Corbel</vt:lpstr>
      <vt:lpstr>Georgia</vt:lpstr>
      <vt:lpstr>Symbol</vt:lpstr>
      <vt:lpstr>Wingdings</vt:lpstr>
      <vt:lpstr>Wingdings 2</vt:lpstr>
      <vt:lpstr>Administrativní</vt:lpstr>
      <vt:lpstr>Meteorologické jevy</vt:lpstr>
      <vt:lpstr>Meteorologická stanice</vt:lpstr>
      <vt:lpstr>Meteorologická budka</vt:lpstr>
      <vt:lpstr>Prezentace aplikace PowerPoint</vt:lpstr>
      <vt:lpstr>Základní meteorologické jevy</vt:lpstr>
      <vt:lpstr>Teplota vzduchu</vt:lpstr>
      <vt:lpstr>Teplota vzduchu</vt:lpstr>
      <vt:lpstr>Prezentace aplikace PowerPoint</vt:lpstr>
      <vt:lpstr>Prezentace aplikace PowerPoint</vt:lpstr>
      <vt:lpstr>Průměrná denní teplota</vt:lpstr>
      <vt:lpstr>Teplotní inverze</vt:lpstr>
      <vt:lpstr>Pocitová teplota</vt:lpstr>
      <vt:lpstr>Tlak vzduchu</vt:lpstr>
      <vt:lpstr>Atmosférický tlak</vt:lpstr>
      <vt:lpstr>Prezentace aplikace PowerPoint</vt:lpstr>
      <vt:lpstr>Tlak vzduchu na stanici [hPa]</vt:lpstr>
      <vt:lpstr>Předpovědní synoptická mapa</vt:lpstr>
      <vt:lpstr>Atmosférické fronty</vt:lpstr>
      <vt:lpstr>Atmosférické fronty</vt:lpstr>
      <vt:lpstr>Prezentace aplikace PowerPoint</vt:lpstr>
      <vt:lpstr>Proměnlivé tlakové útvary</vt:lpstr>
      <vt:lpstr>Změna tlaku vzduchu</vt:lpstr>
      <vt:lpstr>Směr a rychlost větru</vt:lpstr>
      <vt:lpstr>Vítr</vt:lpstr>
      <vt:lpstr>Prezentace aplikace PowerPoint</vt:lpstr>
      <vt:lpstr>Beaufortova stupnice síly větru</vt:lpstr>
      <vt:lpstr>Druhy větrů</vt:lpstr>
      <vt:lpstr>Srážky</vt:lpstr>
      <vt:lpstr>Prezentace aplikace PowerPoint</vt:lpstr>
      <vt:lpstr>Prezentace aplikace PowerPoint</vt:lpstr>
      <vt:lpstr>Numerický model Aladin</vt:lpstr>
      <vt:lpstr>Aktuální radarová data</vt:lpstr>
      <vt:lpstr>Sněhové zpravodajství</vt:lpstr>
      <vt:lpstr>Aktuální mapy CHMI</vt:lpstr>
      <vt:lpstr>Srážky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Příklad</vt:lpstr>
      <vt:lpstr>Vlhkost vzduchu</vt:lpstr>
      <vt:lpstr>Prezentace aplikace PowerPoint</vt:lpstr>
      <vt:lpstr>Prezentace aplikace PowerPoint</vt:lpstr>
      <vt:lpstr>Prezentace aplikace PowerPoint</vt:lpstr>
      <vt:lpstr>Oblačnost</vt:lpstr>
      <vt:lpstr>Prezentace aplikace PowerPoint</vt:lpstr>
      <vt:lpstr>Prezentace aplikace PowerPoint</vt:lpstr>
      <vt:lpstr>Prezentace aplikace PowerPoint</vt:lpstr>
      <vt:lpstr>Druhy mraků</vt:lpstr>
      <vt:lpstr>Prezentace aplikace PowerPoint</vt:lpstr>
      <vt:lpstr>Prezentace aplikace PowerPoint</vt:lpstr>
      <vt:lpstr>Prezentace aplikace PowerPoint</vt:lpstr>
      <vt:lpstr>Prezentace aplikace PowerPoint</vt:lpstr>
      <vt:lpstr>Pohled na oblohu</vt:lpstr>
      <vt:lpstr>Prezentace aplikace PowerPoint</vt:lpstr>
      <vt:lpstr>Sluneční záření</vt:lpstr>
      <vt:lpstr>Sluneční záření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Elektromagnetické vlny a záření</dc:title>
  <dc:creator>ucitel</dc:creator>
  <cp:lastModifiedBy>Jiří Mandys</cp:lastModifiedBy>
  <cp:revision>312</cp:revision>
  <dcterms:created xsi:type="dcterms:W3CDTF">2014-02-23T10:05:56Z</dcterms:created>
  <dcterms:modified xsi:type="dcterms:W3CDTF">2020-03-31T13:17:51Z</dcterms:modified>
</cp:coreProperties>
</file>