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13"/>
  </p:notes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1A0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93" autoAdjust="0"/>
    <p:restoredTop sz="94103" autoAdjust="0"/>
  </p:normalViewPr>
  <p:slideViewPr>
    <p:cSldViewPr>
      <p:cViewPr varScale="1">
        <p:scale>
          <a:sx n="117" d="100"/>
          <a:sy n="117" d="100"/>
        </p:scale>
        <p:origin x="1032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Calibri" pitchFamily="32" charset="0"/>
              </a:defRPr>
            </a:lvl1pPr>
          </a:lstStyle>
          <a:p>
            <a:endParaRPr lang="cs-CZ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Calibri" pitchFamily="32" charset="0"/>
              </a:defRPr>
            </a:lvl1pPr>
          </a:lstStyle>
          <a:p>
            <a:fld id="{22C6D4C0-3DF1-43C1-8C1A-CE66703FE7D0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3D5A69-7FAE-4592-B93C-D863AB10C572}" type="slidenum">
              <a:rPr lang="cs-CZ"/>
              <a:pPr/>
              <a:t>1</a:t>
            </a:fld>
            <a:endParaRPr lang="cs-CZ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A2A294-9D90-4C7D-B756-EDD4D924F284}" type="slidenum">
              <a:rPr lang="cs-CZ"/>
              <a:pPr/>
              <a:t>3</a:t>
            </a:fld>
            <a:endParaRPr lang="cs-CZ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FD4A6A3-E5F7-49A4-8723-582A5226901B}" type="slidenum">
              <a:rPr lang="cs-CZ"/>
              <a:pPr/>
              <a:t>4</a:t>
            </a:fld>
            <a:endParaRPr lang="cs-CZ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AF6D2D2-E5D0-48C1-A854-682264F3F4E9}" type="slidenum">
              <a:rPr lang="cs-CZ"/>
              <a:pPr/>
              <a:t>5</a:t>
            </a:fld>
            <a:endParaRPr lang="cs-CZ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3D4EDE6-80BC-4285-B577-F3E366B0BE7B}" type="slidenum">
              <a:rPr lang="cs-CZ"/>
              <a:pPr/>
              <a:t>6</a:t>
            </a:fld>
            <a:endParaRPr lang="cs-CZ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B5EA534-54A0-4F30-B35E-63A86B2AA2A5}" type="slidenum">
              <a:rPr lang="cs-CZ"/>
              <a:pPr/>
              <a:t>7</a:t>
            </a:fld>
            <a:endParaRPr lang="cs-CZ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DC58583-4586-4B51-987A-AFABAA9E1725}" type="slidenum">
              <a:rPr lang="cs-CZ"/>
              <a:pPr/>
              <a:t>8</a:t>
            </a:fld>
            <a:endParaRPr lang="cs-CZ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5282F61-4006-4D0C-8855-DA61F03C7D12}" type="slidenum">
              <a:rPr lang="cs-CZ"/>
              <a:pPr/>
              <a:t>9</a:t>
            </a:fld>
            <a:endParaRPr lang="cs-CZ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69066D4-B64D-42A6-A336-60F6294A5474}" type="slidenum">
              <a:rPr lang="cs-CZ"/>
              <a:pPr/>
              <a:t>10</a:t>
            </a:fld>
            <a:endParaRPr lang="cs-CZ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r>
              <a:rPr lang="cs-CZ"/>
              <a:t>19.5.2009</a:t>
            </a: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E67AE20-DC64-4374-AD0E-8247668BC0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19.5.2009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897D9-7B98-4C42-A2A0-E76682A306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19.5.2009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4225-BFBC-44CC-AF36-CEB6109603C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cs-CZ"/>
              <a:t>19.5.2009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6A7A2E-34F1-47A6-A777-463AA8AE0A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r>
              <a:rPr lang="cs-CZ"/>
              <a:t>19.5.2009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803875C-00B8-4EFE-A26A-13BD7924551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19.5.2009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B2D64-65BF-4944-A72C-4337D9F3AF0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19.5.2009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F51A-6754-4C9D-B96F-E614AF5DCB1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cs-CZ"/>
              <a:t>19.5.2009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261E756-9CF0-4FDE-A8E1-CCB12E1095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19.5.2009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0126-BBD0-4586-8998-6C091B849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cs-CZ"/>
              <a:t>19.5.2009</a:t>
            </a: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6D331C-8CB5-43F0-85DA-27CECB074EA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cs-CZ"/>
              <a:t>19.5.2009</a:t>
            </a: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CEC6522-6830-468E-8045-B7C84FC2EA1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cs-CZ"/>
              <a:t>19.5.2009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3DA57A0-95B6-4DCC-893C-DF6413C39A1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tIns="73440" anchor="ctr"/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4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Předmět (</a:t>
            </a:r>
            <a:r>
              <a:rPr lang="cs-CZ" sz="4400" b="1" dirty="0" err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Pt</a:t>
            </a:r>
            <a:r>
              <a:rPr lang="cs-CZ" sz="4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)</a:t>
            </a:r>
          </a:p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16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Objekt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42938" y="6356350"/>
            <a:ext cx="7572375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1200" i="1" dirty="0">
              <a:solidFill>
                <a:srgbClr val="898989"/>
              </a:solidFill>
              <a:latin typeface="Calibri" pitchFamily="32" charset="0"/>
              <a:cs typeface="Arial Unicode MS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642938" y="6356350"/>
            <a:ext cx="7572375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1200" i="1" dirty="0">
              <a:solidFill>
                <a:srgbClr val="898989"/>
              </a:solidFill>
              <a:latin typeface="Calibri" pitchFamily="32" charset="0"/>
              <a:cs typeface="Arial Unicode MS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827088" y="333375"/>
            <a:ext cx="7772400" cy="893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11188" y="260350"/>
            <a:ext cx="7273925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40" rIns="90000" bIns="46800" anchor="ctr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4) Spojte uvedená rčení s tím, co znamenají,</a:t>
            </a:r>
            <a:br>
              <a:rPr lang="cs-CZ" sz="28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8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    ve rčeních podtrhněte předměty: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3568" y="1556792"/>
            <a:ext cx="5040312" cy="4248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má pěkně nabroušený jazyk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chytat lelky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malovat čerta na zeď	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mít kliku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vytrhnout trn z paty	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z komára dělat velblouda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111750" y="1196975"/>
            <a:ext cx="4032250" cy="4608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0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nic nedělat, být duchem nepřítomný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je hádavý, hašteřivý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	mít štěstí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strašit, přivolávat neštěstí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přehánět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pomoci</a:t>
            </a:r>
          </a:p>
        </p:txBody>
      </p:sp>
      <p:sp>
        <p:nvSpPr>
          <p:cNvPr id="11270" name="Freeform 6"/>
          <p:cNvSpPr>
            <a:spLocks/>
          </p:cNvSpPr>
          <p:nvPr/>
        </p:nvSpPr>
        <p:spPr bwMode="auto">
          <a:xfrm>
            <a:off x="4283968" y="2060848"/>
            <a:ext cx="792857" cy="50455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01" y="2002"/>
              </a:cxn>
            </a:cxnLst>
            <a:rect l="0" t="0" r="r" b="b"/>
            <a:pathLst>
              <a:path w="3202" h="2003">
                <a:moveTo>
                  <a:pt x="0" y="0"/>
                </a:moveTo>
                <a:lnTo>
                  <a:pt x="3201" y="2002"/>
                </a:lnTo>
              </a:path>
            </a:pathLst>
          </a:custGeom>
          <a:noFill/>
          <a:ln w="57240">
            <a:solidFill>
              <a:srgbClr val="00FF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71" name="Freeform 7"/>
          <p:cNvSpPr>
            <a:spLocks/>
          </p:cNvSpPr>
          <p:nvPr/>
        </p:nvSpPr>
        <p:spPr bwMode="auto">
          <a:xfrm>
            <a:off x="4140200" y="4868863"/>
            <a:ext cx="1008063" cy="647700"/>
          </a:xfrm>
          <a:custGeom>
            <a:avLst/>
            <a:gdLst/>
            <a:ahLst/>
            <a:cxnLst>
              <a:cxn ang="0">
                <a:pos x="0" y="1799"/>
              </a:cxn>
              <a:cxn ang="0">
                <a:pos x="2800" y="0"/>
              </a:cxn>
            </a:cxnLst>
            <a:rect l="0" t="0" r="r" b="b"/>
            <a:pathLst>
              <a:path w="2801" h="1800">
                <a:moveTo>
                  <a:pt x="0" y="1799"/>
                </a:moveTo>
                <a:lnTo>
                  <a:pt x="2800" y="0"/>
                </a:lnTo>
              </a:path>
            </a:pathLst>
          </a:custGeom>
          <a:noFill/>
          <a:ln w="57240">
            <a:solidFill>
              <a:srgbClr val="00FF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2411760" y="1989138"/>
            <a:ext cx="2736503" cy="647774"/>
          </a:xfrm>
          <a:custGeom>
            <a:avLst/>
            <a:gdLst/>
            <a:ahLst/>
            <a:cxnLst>
              <a:cxn ang="0">
                <a:pos x="0" y="1800"/>
              </a:cxn>
              <a:cxn ang="0">
                <a:pos x="6602" y="0"/>
              </a:cxn>
            </a:cxnLst>
            <a:rect l="0" t="0" r="r" b="b"/>
            <a:pathLst>
              <a:path w="6603" h="1801">
                <a:moveTo>
                  <a:pt x="0" y="1800"/>
                </a:moveTo>
                <a:lnTo>
                  <a:pt x="6602" y="0"/>
                </a:lnTo>
              </a:path>
            </a:pathLst>
          </a:custGeom>
          <a:noFill/>
          <a:ln w="57240">
            <a:solidFill>
              <a:srgbClr val="00FF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73" name="Freeform 9"/>
          <p:cNvSpPr>
            <a:spLocks/>
          </p:cNvSpPr>
          <p:nvPr/>
        </p:nvSpPr>
        <p:spPr bwMode="auto">
          <a:xfrm>
            <a:off x="3347863" y="3501008"/>
            <a:ext cx="1800399" cy="57569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403" y="1997"/>
              </a:cxn>
            </a:cxnLst>
            <a:rect l="0" t="0" r="r" b="b"/>
            <a:pathLst>
              <a:path w="6404" h="1998">
                <a:moveTo>
                  <a:pt x="0" y="0"/>
                </a:moveTo>
                <a:lnTo>
                  <a:pt x="6403" y="1997"/>
                </a:lnTo>
              </a:path>
            </a:pathLst>
          </a:custGeom>
          <a:noFill/>
          <a:ln w="57240">
            <a:solidFill>
              <a:srgbClr val="00FF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74" name="Freeform 10"/>
          <p:cNvSpPr>
            <a:spLocks/>
          </p:cNvSpPr>
          <p:nvPr/>
        </p:nvSpPr>
        <p:spPr bwMode="auto">
          <a:xfrm>
            <a:off x="2051720" y="3212976"/>
            <a:ext cx="3168352" cy="863525"/>
          </a:xfrm>
          <a:custGeom>
            <a:avLst/>
            <a:gdLst/>
            <a:ahLst/>
            <a:cxnLst>
              <a:cxn ang="0">
                <a:pos x="0" y="1997"/>
              </a:cxn>
              <a:cxn ang="0">
                <a:pos x="6601" y="0"/>
              </a:cxn>
            </a:cxnLst>
            <a:rect l="0" t="0" r="r" b="b"/>
            <a:pathLst>
              <a:path w="6602" h="1998">
                <a:moveTo>
                  <a:pt x="0" y="1997"/>
                </a:moveTo>
                <a:lnTo>
                  <a:pt x="6601" y="0"/>
                </a:lnTo>
              </a:path>
            </a:pathLst>
          </a:custGeom>
          <a:noFill/>
          <a:ln w="57240">
            <a:solidFill>
              <a:srgbClr val="00FF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75" name="Freeform 11"/>
          <p:cNvSpPr>
            <a:spLocks/>
          </p:cNvSpPr>
          <p:nvPr/>
        </p:nvSpPr>
        <p:spPr bwMode="auto">
          <a:xfrm>
            <a:off x="3275856" y="4797152"/>
            <a:ext cx="1873250" cy="7207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03" y="2002"/>
              </a:cxn>
            </a:cxnLst>
            <a:rect l="0" t="0" r="r" b="b"/>
            <a:pathLst>
              <a:path w="5204" h="2003">
                <a:moveTo>
                  <a:pt x="0" y="0"/>
                </a:moveTo>
                <a:lnTo>
                  <a:pt x="5203" y="2002"/>
                </a:lnTo>
              </a:path>
            </a:pathLst>
          </a:custGeom>
          <a:noFill/>
          <a:ln w="57240">
            <a:solidFill>
              <a:srgbClr val="00FF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76" name="Freeform 12"/>
          <p:cNvSpPr>
            <a:spLocks noChangeArrowheads="1"/>
          </p:cNvSpPr>
          <p:nvPr/>
        </p:nvSpPr>
        <p:spPr bwMode="auto">
          <a:xfrm>
            <a:off x="3491880" y="2132856"/>
            <a:ext cx="792163" cy="153978"/>
          </a:xfrm>
          <a:custGeom>
            <a:avLst/>
            <a:gdLst/>
            <a:ahLst/>
            <a:cxnLst>
              <a:cxn ang="0">
                <a:pos x="2200" y="0"/>
              </a:cxn>
              <a:cxn ang="0">
                <a:pos x="0" y="0"/>
              </a:cxn>
            </a:cxnLst>
            <a:rect l="0" t="0" r="r" b="b"/>
            <a:pathLst>
              <a:path w="2201" h="1">
                <a:moveTo>
                  <a:pt x="2200" y="0"/>
                </a:moveTo>
                <a:lnTo>
                  <a:pt x="0" y="0"/>
                </a:lnTo>
              </a:path>
            </a:pathLst>
          </a:custGeom>
          <a:noFill/>
          <a:ln w="3816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77" name="Freeform 13"/>
          <p:cNvSpPr>
            <a:spLocks noChangeArrowheads="1"/>
          </p:cNvSpPr>
          <p:nvPr/>
        </p:nvSpPr>
        <p:spPr bwMode="auto">
          <a:xfrm>
            <a:off x="1547664" y="2852936"/>
            <a:ext cx="647700" cy="1588"/>
          </a:xfrm>
          <a:custGeom>
            <a:avLst/>
            <a:gdLst/>
            <a:ahLst/>
            <a:cxnLst>
              <a:cxn ang="0">
                <a:pos x="1799" y="0"/>
              </a:cxn>
              <a:cxn ang="0">
                <a:pos x="0" y="0"/>
              </a:cxn>
            </a:cxnLst>
            <a:rect l="0" t="0" r="r" b="b"/>
            <a:pathLst>
              <a:path w="1800" h="1">
                <a:moveTo>
                  <a:pt x="1799" y="0"/>
                </a:moveTo>
                <a:lnTo>
                  <a:pt x="0" y="0"/>
                </a:lnTo>
              </a:path>
            </a:pathLst>
          </a:custGeom>
          <a:noFill/>
          <a:ln w="3816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78" name="Freeform 14"/>
          <p:cNvSpPr>
            <a:spLocks noChangeArrowheads="1"/>
          </p:cNvSpPr>
          <p:nvPr/>
        </p:nvSpPr>
        <p:spPr bwMode="auto">
          <a:xfrm flipV="1">
            <a:off x="1763689" y="3501008"/>
            <a:ext cx="720080" cy="72008"/>
          </a:xfrm>
          <a:custGeom>
            <a:avLst/>
            <a:gdLst/>
            <a:ahLst/>
            <a:cxnLst>
              <a:cxn ang="0">
                <a:pos x="2201" y="0"/>
              </a:cxn>
              <a:cxn ang="0">
                <a:pos x="0" y="0"/>
              </a:cxn>
            </a:cxnLst>
            <a:rect l="0" t="0" r="r" b="b"/>
            <a:pathLst>
              <a:path w="2202" h="1">
                <a:moveTo>
                  <a:pt x="2201" y="0"/>
                </a:moveTo>
                <a:lnTo>
                  <a:pt x="0" y="0"/>
                </a:lnTo>
              </a:path>
            </a:pathLst>
          </a:custGeom>
          <a:noFill/>
          <a:ln w="3816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79" name="Freeform 15"/>
          <p:cNvSpPr>
            <a:spLocks noChangeArrowheads="1"/>
          </p:cNvSpPr>
          <p:nvPr/>
        </p:nvSpPr>
        <p:spPr bwMode="auto">
          <a:xfrm>
            <a:off x="1187624" y="4221088"/>
            <a:ext cx="720080" cy="72008"/>
          </a:xfrm>
          <a:custGeom>
            <a:avLst/>
            <a:gdLst/>
            <a:ahLst/>
            <a:cxnLst>
              <a:cxn ang="0">
                <a:pos x="2601" y="0"/>
              </a:cxn>
              <a:cxn ang="0">
                <a:pos x="0" y="0"/>
              </a:cxn>
            </a:cxnLst>
            <a:rect l="0" t="0" r="r" b="b"/>
            <a:pathLst>
              <a:path w="2602" h="1">
                <a:moveTo>
                  <a:pt x="2601" y="0"/>
                </a:moveTo>
                <a:lnTo>
                  <a:pt x="0" y="0"/>
                </a:lnTo>
              </a:path>
            </a:pathLst>
          </a:custGeom>
          <a:noFill/>
          <a:ln w="3816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80" name="Freeform 16"/>
          <p:cNvSpPr>
            <a:spLocks noChangeArrowheads="1"/>
          </p:cNvSpPr>
          <p:nvPr/>
        </p:nvSpPr>
        <p:spPr bwMode="auto">
          <a:xfrm>
            <a:off x="2051720" y="4897756"/>
            <a:ext cx="360040" cy="45719"/>
          </a:xfrm>
          <a:custGeom>
            <a:avLst/>
            <a:gdLst/>
            <a:ahLst/>
            <a:cxnLst>
              <a:cxn ang="0">
                <a:pos x="4401" y="0"/>
              </a:cxn>
              <a:cxn ang="0">
                <a:pos x="0" y="0"/>
              </a:cxn>
            </a:cxnLst>
            <a:rect l="0" t="0" r="r" b="b"/>
            <a:pathLst>
              <a:path w="4402" h="1">
                <a:moveTo>
                  <a:pt x="4401" y="0"/>
                </a:moveTo>
                <a:lnTo>
                  <a:pt x="0" y="0"/>
                </a:lnTo>
              </a:path>
            </a:pathLst>
          </a:custGeom>
          <a:noFill/>
          <a:ln w="3816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81" name="Freeform 17"/>
          <p:cNvSpPr>
            <a:spLocks noChangeArrowheads="1"/>
          </p:cNvSpPr>
          <p:nvPr/>
        </p:nvSpPr>
        <p:spPr bwMode="auto">
          <a:xfrm>
            <a:off x="755576" y="5661248"/>
            <a:ext cx="1224136" cy="72008"/>
          </a:xfrm>
          <a:custGeom>
            <a:avLst/>
            <a:gdLst/>
            <a:ahLst/>
            <a:cxnLst>
              <a:cxn ang="0">
                <a:pos x="1398" y="0"/>
              </a:cxn>
              <a:cxn ang="0">
                <a:pos x="0" y="0"/>
              </a:cxn>
            </a:cxnLst>
            <a:rect l="0" t="0" r="r" b="b"/>
            <a:pathLst>
              <a:path w="1399" h="1">
                <a:moveTo>
                  <a:pt x="1398" y="0"/>
                </a:moveTo>
                <a:lnTo>
                  <a:pt x="0" y="0"/>
                </a:lnTo>
              </a:path>
            </a:pathLst>
          </a:custGeom>
          <a:noFill/>
          <a:ln w="3816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1" name="Freeform 17"/>
          <p:cNvSpPr>
            <a:spLocks noChangeArrowheads="1"/>
          </p:cNvSpPr>
          <p:nvPr/>
        </p:nvSpPr>
        <p:spPr bwMode="auto">
          <a:xfrm flipV="1">
            <a:off x="2627784" y="5589240"/>
            <a:ext cx="1224136" cy="72008"/>
          </a:xfrm>
          <a:custGeom>
            <a:avLst/>
            <a:gdLst/>
            <a:ahLst/>
            <a:cxnLst>
              <a:cxn ang="0">
                <a:pos x="1398" y="0"/>
              </a:cxn>
              <a:cxn ang="0">
                <a:pos x="0" y="0"/>
              </a:cxn>
            </a:cxnLst>
            <a:rect l="0" t="0" r="r" b="b"/>
            <a:pathLst>
              <a:path w="1399" h="1">
                <a:moveTo>
                  <a:pt x="1398" y="0"/>
                </a:moveTo>
                <a:lnTo>
                  <a:pt x="0" y="0"/>
                </a:lnTo>
              </a:path>
            </a:pathLst>
          </a:custGeom>
          <a:noFill/>
          <a:ln w="3816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25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30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35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40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45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50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3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3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11271" grpId="0" animBg="1"/>
      <p:bldP spid="11272" grpId="0" animBg="1"/>
      <p:bldP spid="11273" grpId="0" animBg="1"/>
      <p:bldP spid="11274" grpId="0" animBg="1"/>
      <p:bldP spid="11275" grpId="0" animBg="1"/>
      <p:bldP spid="11276" grpId="0" animBg="1"/>
      <p:bldP spid="11277" grpId="0" animBg="1"/>
      <p:bldP spid="11278" grpId="0" animBg="1"/>
      <p:bldP spid="11279" grpId="0" animBg="1"/>
      <p:bldP spid="11280" grpId="0" animBg="1"/>
      <p:bldP spid="11281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323528" y="3789040"/>
          <a:ext cx="4104454" cy="2593062"/>
        </p:xfrm>
        <a:graphic>
          <a:graphicData uri="http://schemas.openxmlformats.org/drawingml/2006/table">
            <a:tbl>
              <a:tblPr/>
              <a:tblGrid>
                <a:gridCol w="373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5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04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31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1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31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31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313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313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32177"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177"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177"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177"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177"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177"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11560" y="280158"/>
            <a:ext cx="7200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cs-CZ" sz="24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Vyhledejte 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holé </a:t>
            </a:r>
            <a:r>
              <a:rPr kumimoji="0" lang="cs-CZ" sz="24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předměty a</a:t>
            </a:r>
            <a:r>
              <a:rPr kumimoji="0" lang="cs-CZ" sz="2400" b="1" i="1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doplňte do křížovky.</a:t>
            </a:r>
            <a:endParaRPr kumimoji="0" lang="cs-CZ" sz="2400" b="1" i="1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To ještě nikdo neviděl.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Rád poslouchám hudbu.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Myslivec zastřelil jelena.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Je podobná své matce.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Tvým trikům nikdo nerozumí.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Má zakázáno pít.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923928" y="3068960"/>
            <a:ext cx="43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graphicFrame>
        <p:nvGraphicFramePr>
          <p:cNvPr id="13" name="Tabulka 12"/>
          <p:cNvGraphicFramePr>
            <a:graphicFrameLocks noGrp="1"/>
          </p:cNvGraphicFramePr>
          <p:nvPr/>
        </p:nvGraphicFramePr>
        <p:xfrm>
          <a:off x="4860032" y="3717032"/>
          <a:ext cx="3960442" cy="2808312"/>
        </p:xfrm>
        <a:graphic>
          <a:graphicData uri="http://schemas.openxmlformats.org/drawingml/2006/table">
            <a:tbl>
              <a:tblPr/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16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84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 zopakování ( stačí ústně)</a:t>
            </a:r>
            <a:br>
              <a:rPr lang="cs-CZ" dirty="0"/>
            </a:br>
            <a:r>
              <a:rPr lang="cs-CZ" dirty="0"/>
              <a:t>Doplňte i, y, a: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Děti si hrál___ na písku. Hříbátka se pásl___ na </a:t>
            </a:r>
          </a:p>
          <a:p>
            <a:pPr>
              <a:buNone/>
            </a:pPr>
            <a:r>
              <a:rPr lang="cs-CZ" dirty="0"/>
              <a:t>louce poblíž svých matek. Všichni jsme s radostí </a:t>
            </a:r>
          </a:p>
          <a:p>
            <a:pPr>
              <a:buNone/>
            </a:pPr>
            <a:r>
              <a:rPr lang="cs-CZ" dirty="0"/>
              <a:t>podíval___ na ten film, co jste nám doporučil___.</a:t>
            </a:r>
          </a:p>
          <a:p>
            <a:pPr>
              <a:buNone/>
            </a:pPr>
            <a:r>
              <a:rPr lang="cs-CZ" dirty="0"/>
              <a:t>Rodiče mi koupil___ nový notebook. Holky,  </a:t>
            </a:r>
          </a:p>
          <a:p>
            <a:pPr>
              <a:buNone/>
            </a:pPr>
            <a:r>
              <a:rPr lang="cs-CZ" dirty="0"/>
              <a:t>viděl___ jste ta koťátka, jak si krásně hrál___ s </a:t>
            </a:r>
          </a:p>
          <a:p>
            <a:pPr>
              <a:buNone/>
            </a:pPr>
            <a:r>
              <a:rPr lang="cs-CZ" dirty="0"/>
              <a:t>klubíčky? Davy lidí se tlačil___ na náměstí, aby </a:t>
            </a:r>
          </a:p>
          <a:p>
            <a:pPr>
              <a:buNone/>
            </a:pPr>
            <a:r>
              <a:rPr lang="cs-CZ" dirty="0"/>
              <a:t>alespoň na chvíli uviděl___ prezidenta. Kluci </a:t>
            </a:r>
          </a:p>
          <a:p>
            <a:pPr>
              <a:buNone/>
            </a:pPr>
            <a:r>
              <a:rPr lang="cs-CZ" dirty="0"/>
              <a:t>společně vyrazil___ hrát tenis. Miminka v porodnici </a:t>
            </a:r>
          </a:p>
          <a:p>
            <a:pPr>
              <a:buNone/>
            </a:pPr>
            <a:r>
              <a:rPr lang="cs-CZ" dirty="0"/>
              <a:t>plakal___.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195736" y="155679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444208" y="155679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619672" y="2420888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876256" y="2420888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2987824" y="2852936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1403648" y="328498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6516216" y="328498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499992" y="371703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3923928" y="414908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2843808" y="4581128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1475656" y="501317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>
                <a:solidFill>
                  <a:srgbClr val="FF0000"/>
                </a:solidFill>
              </a:rPr>
              <a:t>a</a:t>
            </a:r>
            <a:endParaRPr lang="cs-CZ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827088" y="333375"/>
            <a:ext cx="7772400" cy="893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tIns="73440" anchor="ctr"/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44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Předmět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714348" y="5715016"/>
            <a:ext cx="7572375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1200" i="1" dirty="0">
              <a:solidFill>
                <a:srgbClr val="898989"/>
              </a:solidFill>
              <a:latin typeface="Calibri" pitchFamily="32" charset="0"/>
              <a:cs typeface="Arial Unicode MS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714348" y="1340768"/>
            <a:ext cx="7715304" cy="453650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96192" rIns="90000" bIns="46800"/>
          <a:lstStyle/>
          <a:p>
            <a:pPr marL="341313" indent="-341313">
              <a:lnSpc>
                <a:spcPct val="86000"/>
              </a:lnSpc>
              <a:spcBef>
                <a:spcPts val="700"/>
              </a:spcBef>
              <a:buFont typeface="Wingdings" charset="2"/>
              <a:buChar char="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Větný člen, který </a:t>
            </a:r>
            <a:r>
              <a:rPr lang="cs-CZ" sz="2800" u="sng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je závislý na slovese nebo přídavném jménu,</a:t>
            </a: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označuje osobu, věc nebo jev, které jsou slovesným dějem zasaženy. Nejčastěji rozvíjí přísudek.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28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Font typeface="Wingdings" charset="2"/>
              <a:buChar char="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Ptáme se na něj </a:t>
            </a:r>
            <a:r>
              <a:rPr lang="cs-CZ" sz="2800" u="sng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všemi pádovými otázkami kromě 1. a 5. pádu </a:t>
            </a: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a slovesem (přídavným jménem), na kterém je závislý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28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Font typeface="Wingdings" charset="2"/>
              <a:buChar char="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Bývá nejčastěji vyjádřen podstatným jménem, zájmenem, přídavným jménem a infinitivem.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28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0" y="333375"/>
            <a:ext cx="8964613" cy="893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tIns="73440" anchor="ctr"/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42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Předmět se vyskytuje v těchto pádech: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55576" y="6492875"/>
            <a:ext cx="7572375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1200" i="1" dirty="0">
              <a:solidFill>
                <a:srgbClr val="898989"/>
              </a:solidFill>
              <a:latin typeface="Calibri" pitchFamily="32" charset="0"/>
              <a:cs typeface="Arial Unicode MS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755650" y="1268412"/>
            <a:ext cx="7920806" cy="48968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96192" rIns="90000" bIns="46800"/>
          <a:lstStyle/>
          <a:p>
            <a:pPr marL="341313" indent="-341313">
              <a:lnSpc>
                <a:spcPct val="86000"/>
              </a:lnSpc>
              <a:spcBef>
                <a:spcPts val="700"/>
              </a:spcBef>
              <a:buFont typeface="Wingdings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2. pád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   Do kina jsme šli </a:t>
            </a:r>
            <a:r>
              <a:rPr lang="cs-CZ" sz="28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bez Martina</a:t>
            </a:r>
            <a:r>
              <a:rPr lang="cs-CZ" sz="16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.(bez </a:t>
            </a:r>
            <a:r>
              <a:rPr lang="cs-CZ" sz="1600" dirty="0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koho (čeho) </a:t>
            </a:r>
            <a:r>
              <a:rPr lang="cs-CZ" sz="1600" dirty="0">
                <a:solidFill>
                  <a:srgbClr val="92D050"/>
                </a:solidFill>
                <a:latin typeface="Times New Roman" pitchFamily="16" charset="0"/>
                <a:cs typeface="Times New Roman" pitchFamily="16" charset="0"/>
              </a:rPr>
              <a:t>jsme šli </a:t>
            </a:r>
            <a:r>
              <a:rPr lang="cs-CZ" sz="16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?)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Font typeface="Wingdings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3. pád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ClrTx/>
              <a:buSzTx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	Musíš </a:t>
            </a:r>
            <a:r>
              <a:rPr lang="cs-CZ" sz="28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mi</a:t>
            </a: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to zítra konečně přinést</a:t>
            </a:r>
            <a:r>
              <a:rPr lang="cs-CZ" sz="16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.(</a:t>
            </a:r>
            <a:r>
              <a:rPr lang="cs-CZ" sz="1600" dirty="0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komu (čemu) </a:t>
            </a:r>
            <a:r>
              <a:rPr lang="cs-CZ" sz="16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to </a:t>
            </a:r>
            <a:r>
              <a:rPr lang="cs-CZ" sz="1600" dirty="0">
                <a:solidFill>
                  <a:srgbClr val="92D050"/>
                </a:solidFill>
                <a:latin typeface="Times New Roman" pitchFamily="16" charset="0"/>
                <a:cs typeface="Times New Roman" pitchFamily="16" charset="0"/>
              </a:rPr>
              <a:t>musíš přinést</a:t>
            </a:r>
            <a:r>
              <a:rPr lang="cs-CZ" sz="16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?)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Font typeface="Wingdings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4. pád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ClrTx/>
              <a:buSzTx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	V dálce vidím </a:t>
            </a:r>
            <a:r>
              <a:rPr lang="cs-CZ" sz="28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postavu</a:t>
            </a:r>
            <a:r>
              <a:rPr lang="cs-CZ" sz="16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.(</a:t>
            </a:r>
            <a:r>
              <a:rPr lang="cs-CZ" sz="1600" dirty="0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koho (co) </a:t>
            </a:r>
            <a:r>
              <a:rPr lang="cs-CZ" sz="1600" dirty="0">
                <a:solidFill>
                  <a:srgbClr val="92D050"/>
                </a:solidFill>
                <a:latin typeface="Times New Roman" pitchFamily="16" charset="0"/>
                <a:cs typeface="Times New Roman" pitchFamily="16" charset="0"/>
              </a:rPr>
              <a:t>vidím</a:t>
            </a:r>
            <a:r>
              <a:rPr lang="cs-CZ" sz="16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?)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Font typeface="Wingdings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6. pád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ClrTx/>
              <a:buSzTx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	Mluvil pořád </a:t>
            </a:r>
            <a:r>
              <a:rPr lang="cs-CZ" sz="28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o zvířatech</a:t>
            </a:r>
            <a:r>
              <a:rPr lang="cs-CZ" sz="16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.(</a:t>
            </a:r>
            <a:r>
              <a:rPr lang="cs-CZ" sz="1600" dirty="0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o kom (o čem) </a:t>
            </a:r>
            <a:r>
              <a:rPr lang="cs-CZ" sz="1600" dirty="0">
                <a:solidFill>
                  <a:srgbClr val="92D050"/>
                </a:solidFill>
                <a:latin typeface="Times New Roman" pitchFamily="16" charset="0"/>
                <a:cs typeface="Times New Roman" pitchFamily="16" charset="0"/>
              </a:rPr>
              <a:t>mluvil</a:t>
            </a:r>
            <a:r>
              <a:rPr lang="cs-CZ" sz="1600" dirty="0"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rPr>
              <a:t>?)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Font typeface="Wingdings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7. pád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ClrTx/>
              <a:buSzTx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	</a:t>
            </a:r>
            <a:r>
              <a:rPr lang="cs-CZ" sz="28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S tebou </a:t>
            </a: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nechci mít nic společného.</a:t>
            </a:r>
            <a:r>
              <a:rPr lang="cs-CZ" sz="16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(</a:t>
            </a:r>
            <a:r>
              <a:rPr lang="cs-CZ" sz="1600" dirty="0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s kým s čím </a:t>
            </a:r>
            <a:r>
              <a:rPr lang="cs-CZ" sz="1600" dirty="0">
                <a:solidFill>
                  <a:srgbClr val="92D050"/>
                </a:solidFill>
                <a:latin typeface="Times New Roman" pitchFamily="16" charset="0"/>
                <a:cs typeface="Times New Roman" pitchFamily="16" charset="0"/>
              </a:rPr>
              <a:t>nechci mít </a:t>
            </a:r>
            <a:r>
              <a:rPr lang="cs-CZ" sz="16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nic?)</a:t>
            </a: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28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marL="341313" indent="-341313">
              <a:lnSpc>
                <a:spcPct val="8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28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642938" y="6356350"/>
            <a:ext cx="7572375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1200" i="1" dirty="0">
              <a:solidFill>
                <a:srgbClr val="898989"/>
              </a:solidFill>
              <a:latin typeface="Calibri" pitchFamily="32" charset="0"/>
              <a:cs typeface="Arial Unicode MS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900113" y="333375"/>
            <a:ext cx="6870700" cy="908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4520" rIns="90000" bIns="46800" anchor="b"/>
          <a:lstStyle/>
          <a:p>
            <a: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sz="44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Předmět bývá vyjádřen: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14348" y="1285860"/>
            <a:ext cx="7696200" cy="466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9136" rIns="90000" bIns="46800"/>
          <a:lstStyle/>
          <a:p>
            <a:pPr marL="341313" indent="-341313">
              <a:lnSpc>
                <a:spcPct val="86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podstatným jménem (nejčastěji)</a:t>
            </a:r>
          </a:p>
          <a:p>
            <a:pPr marL="341313" indent="-341313">
              <a:lnSpc>
                <a:spcPct val="86000"/>
              </a:lnSpc>
              <a:spcBef>
                <a:spcPts val="600"/>
              </a:spcBef>
              <a:buClrTx/>
              <a:buSzTx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	Sbírali jsme </a:t>
            </a:r>
            <a:r>
              <a:rPr lang="cs-CZ" sz="24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známky.</a:t>
            </a: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</a:t>
            </a:r>
          </a:p>
          <a:p>
            <a:pPr marL="341313" indent="-341313">
              <a:lnSpc>
                <a:spcPct val="86000"/>
              </a:lnSpc>
              <a:spcBef>
                <a:spcPts val="600"/>
              </a:spcBef>
              <a:buClrTx/>
              <a:buSzTx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	Pes štěkal </a:t>
            </a:r>
            <a:r>
              <a:rPr lang="cs-CZ" sz="24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sousedovi</a:t>
            </a: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pod okny.</a:t>
            </a:r>
          </a:p>
          <a:p>
            <a:pPr marL="341313" indent="-341313">
              <a:lnSpc>
                <a:spcPct val="86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přídavným jménem</a:t>
            </a:r>
          </a:p>
          <a:p>
            <a:pPr marL="341313" indent="-341313">
              <a:lnSpc>
                <a:spcPct val="86000"/>
              </a:lnSpc>
              <a:spcBef>
                <a:spcPts val="600"/>
              </a:spcBef>
              <a:buClrTx/>
              <a:buSzTx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	Popřáli jsme </a:t>
            </a:r>
            <a:r>
              <a:rPr lang="cs-CZ" sz="24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nemocnému</a:t>
            </a:r>
            <a:r>
              <a:rPr lang="cs-CZ" sz="2400" dirty="0"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rPr>
              <a:t> hodně zdraví</a:t>
            </a: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.</a:t>
            </a:r>
          </a:p>
          <a:p>
            <a:pPr marL="341313" indent="-341313">
              <a:lnSpc>
                <a:spcPct val="86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zájmenem</a:t>
            </a:r>
          </a:p>
          <a:p>
            <a:pPr marL="341313" indent="-341313">
              <a:lnSpc>
                <a:spcPct val="86000"/>
              </a:lnSpc>
              <a:spcBef>
                <a:spcPts val="600"/>
              </a:spcBef>
              <a:buClrTx/>
              <a:buSzTx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	Napíšeme </a:t>
            </a:r>
            <a:r>
              <a:rPr lang="cs-CZ" sz="24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jí</a:t>
            </a: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.</a:t>
            </a:r>
          </a:p>
          <a:p>
            <a:pPr marL="341313" indent="-341313">
              <a:lnSpc>
                <a:spcPct val="86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infinitivem slovesa</a:t>
            </a:r>
          </a:p>
          <a:p>
            <a:pPr marL="341313" indent="-341313">
              <a:lnSpc>
                <a:spcPct val="86000"/>
              </a:lnSpc>
              <a:spcBef>
                <a:spcPts val="600"/>
              </a:spcBef>
              <a:buClrTx/>
              <a:buSzTx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	Umíš </a:t>
            </a:r>
            <a:r>
              <a:rPr lang="cs-CZ" sz="24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kreslit</a:t>
            </a: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?</a:t>
            </a:r>
          </a:p>
          <a:p>
            <a:pPr marL="341313" indent="-341313">
              <a:lnSpc>
                <a:spcPct val="86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částicí</a:t>
            </a:r>
          </a:p>
          <a:p>
            <a:pPr marL="341313" indent="-341313">
              <a:lnSpc>
                <a:spcPct val="86000"/>
              </a:lnSpc>
              <a:spcBef>
                <a:spcPts val="600"/>
              </a:spcBef>
              <a:buClrTx/>
              <a:buSzTx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	Řekla mi své </a:t>
            </a:r>
            <a:r>
              <a:rPr lang="cs-CZ" sz="24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ano</a:t>
            </a: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.</a:t>
            </a:r>
          </a:p>
          <a:p>
            <a:pPr marL="341313" indent="-341313">
              <a:lnSpc>
                <a:spcPct val="86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24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642938" y="6356350"/>
            <a:ext cx="7572375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1200" i="1" dirty="0">
              <a:solidFill>
                <a:srgbClr val="898989"/>
              </a:solidFill>
              <a:latin typeface="Calibri" pitchFamily="32" charset="0"/>
              <a:cs typeface="Arial Unicode MS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827088" y="404813"/>
            <a:ext cx="6870700" cy="844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4520" rIns="90000" bIns="46800" anchor="b"/>
          <a:lstStyle/>
          <a:p>
            <a: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sz="44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Předmět může být: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84213" y="1484313"/>
            <a:ext cx="7696200" cy="365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131472" rIns="90000" bIns="46800"/>
          <a:lstStyle/>
          <a:p>
            <a:pPr marL="608013" indent="-608013">
              <a:lnSpc>
                <a:spcPct val="76000"/>
              </a:lnSpc>
              <a:spcBef>
                <a:spcPts val="700"/>
              </a:spcBef>
              <a:buFont typeface="Times New Roman" pitchFamily="16" charset="0"/>
              <a:buAutoNum type="alphaLcParenR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holý           </a:t>
            </a:r>
          </a:p>
          <a:p>
            <a:pPr marL="608013" indent="-608013">
              <a:lnSpc>
                <a:spcPct val="7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                         Marcela sbírala </a:t>
            </a:r>
            <a:r>
              <a:rPr lang="cs-CZ" sz="28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jahody</a:t>
            </a: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.</a:t>
            </a:r>
          </a:p>
          <a:p>
            <a:pPr marL="608013" indent="-608013">
              <a:lnSpc>
                <a:spcPct val="7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28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marL="608013" indent="-608013">
              <a:lnSpc>
                <a:spcPct val="7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b)   rozvitý        </a:t>
            </a:r>
          </a:p>
          <a:p>
            <a:pPr marL="608013" indent="-608013">
              <a:lnSpc>
                <a:spcPct val="7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                         Marcela sbírala </a:t>
            </a:r>
            <a:r>
              <a:rPr lang="cs-CZ" sz="28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zralé jahody</a:t>
            </a: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. </a:t>
            </a:r>
          </a:p>
          <a:p>
            <a:pPr marL="608013" indent="-608013">
              <a:lnSpc>
                <a:spcPct val="7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28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marL="608013" indent="-608013">
              <a:lnSpc>
                <a:spcPct val="7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c)   několikanásobný                                 </a:t>
            </a:r>
          </a:p>
          <a:p>
            <a:pPr marL="608013" indent="-608013">
              <a:lnSpc>
                <a:spcPct val="76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                         Marcela sbírala </a:t>
            </a:r>
            <a:r>
              <a:rPr lang="cs-CZ" sz="28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jahody</a:t>
            </a: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a </a:t>
            </a:r>
            <a:r>
              <a:rPr lang="cs-CZ" sz="2800" dirty="0">
                <a:solidFill>
                  <a:srgbClr val="1A02CE"/>
                </a:solidFill>
                <a:latin typeface="Times New Roman" pitchFamily="16" charset="0"/>
                <a:cs typeface="Times New Roman" pitchFamily="16" charset="0"/>
              </a:rPr>
              <a:t>borůvky</a:t>
            </a:r>
            <a:r>
              <a:rPr lang="cs-CZ" sz="28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.</a:t>
            </a:r>
            <a:r>
              <a:rPr lang="cs-CZ" sz="2800" dirty="0">
                <a:solidFill>
                  <a:srgbClr val="000000"/>
                </a:solidFill>
                <a:latin typeface="Calibri" pitchFamily="32" charset="0"/>
                <a:cs typeface="Arial Unicode MS" charset="0"/>
              </a:rPr>
              <a:t>                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0"/>
            <a:ext cx="9144000" cy="1008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z="2400" b="1" i="1" dirty="0">
              <a:solidFill>
                <a:srgbClr val="000000"/>
              </a:solidFill>
              <a:latin typeface="Times New Roman" pitchFamily="16" charset="0"/>
              <a:cs typeface="Arial Unicode MS" charset="0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391025" y="620713"/>
            <a:ext cx="4752975" cy="1584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cs-CZ" sz="2400" b="1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85720" y="785794"/>
            <a:ext cx="8429684" cy="26432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cs-CZ" sz="32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1) Použijte podstatná jména spolu se slovesy ve větách tak, aby byla podstatná jména předměty (stačí ústně):</a:t>
            </a:r>
            <a:br>
              <a:rPr lang="cs-CZ" sz="24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    </a:t>
            </a:r>
          </a:p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cs-CZ" sz="2400" dirty="0">
              <a:solidFill>
                <a:srgbClr val="000000"/>
              </a:solidFill>
              <a:latin typeface="Times New Roman" pitchFamily="16" charset="0"/>
              <a:cs typeface="Arial Unicode MS" charset="0"/>
            </a:endParaRPr>
          </a:p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žížalu, motýlovi, o berušce, s ulitou, značku 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      </a:t>
            </a:r>
            <a:br>
              <a:rPr lang="cs-CZ" sz="24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prohlíží si, ulovil, směje se, neví, tahá se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endParaRPr lang="cs-CZ" sz="2400" dirty="0">
              <a:solidFill>
                <a:srgbClr val="000000"/>
              </a:solidFill>
              <a:latin typeface="Times New Roman" pitchFamily="16" charset="0"/>
              <a:cs typeface="Arial Unicode MS" charset="0"/>
            </a:endParaRPr>
          </a:p>
        </p:txBody>
      </p:sp>
      <p:pic>
        <p:nvPicPr>
          <p:cNvPr id="1026" name="Picture 2" descr="C:\Documents and Settings\OEM\Local Settings\Temporary Internet Files\Content.IE5\WNG5I7C9\MC900433911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2857496"/>
            <a:ext cx="1704975" cy="17049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95288" y="188913"/>
            <a:ext cx="7772400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2) Doplňte do vět předměty a určete jejich pády (rovněž ústně): 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23850" y="1557338"/>
            <a:ext cx="8569325" cy="4103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Včera jsem četla pěknou	           .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Malý zajíček okusoval                .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Mluvili jsme o 	       .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Požádal mě o           .	                 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Potřebuji nové dioptrické            .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Pověz 	   o Petrovi a Táně. 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Na účet přišlo málo		.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Tatínek není spokojen s mými                      .	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Ráda se dívám na dobrodružné             .	</a:t>
            </a:r>
            <a:br>
              <a:rPr lang="cs-CZ" sz="2400" u="sng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Kamila si stále povídala s mým                          .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Mluvil o druhé světové	      . </a:t>
            </a:r>
            <a:b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K svátku si přál nový           .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084167" y="1484312"/>
            <a:ext cx="1008113" cy="360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knihu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236296" y="1773238"/>
            <a:ext cx="1367954" cy="2876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  <a:tab pos="14478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stromky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7884368" y="928670"/>
            <a:ext cx="1058040" cy="4120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válce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7740650" y="4581525"/>
            <a:ext cx="11525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ruku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804248" y="2708274"/>
            <a:ext cx="936402" cy="3606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brýle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7884368" y="4076700"/>
            <a:ext cx="648445" cy="360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jí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5436095" y="2420938"/>
            <a:ext cx="1007567" cy="35999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peněz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7524328" y="3357563"/>
            <a:ext cx="1440285" cy="4314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  <a:tab pos="14478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výsledky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5940152" y="3500439"/>
            <a:ext cx="863873" cy="2886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filmy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6588224" y="5445125"/>
            <a:ext cx="1439764" cy="4321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  <a:tab pos="14478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bratrem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4929190" y="5929330"/>
            <a:ext cx="1643074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tobě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7380312" y="5013325"/>
            <a:ext cx="1152501" cy="3598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</a:tabLst>
            </a:pPr>
            <a:r>
              <a:rPr lang="cs-CZ" sz="2400" b="1" dirty="0">
                <a:solidFill>
                  <a:srgbClr val="800080"/>
                </a:solidFill>
                <a:latin typeface="Times New Roman" pitchFamily="16" charset="0"/>
                <a:cs typeface="Times New Roman" pitchFamily="16" charset="0"/>
              </a:rPr>
              <a:t>mobil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642938" y="6356350"/>
            <a:ext cx="7572375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cs-CZ" sz="1200" i="1" dirty="0">
              <a:solidFill>
                <a:srgbClr val="898989"/>
              </a:solidFill>
              <a:latin typeface="Calibri" pitchFamily="32" charset="0"/>
              <a:cs typeface="Arial Unicode MS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23850" y="260350"/>
            <a:ext cx="7921625" cy="1366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1920" rIns="90000" bIns="46800" anchor="ctr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cs-CZ" sz="24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3) Rozlište předměty holé, rozvité a několikanásobné,</a:t>
            </a:r>
            <a:br>
              <a:rPr lang="cs-CZ" sz="24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    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holé podtrhněte modře, rozvité zeleně a několikanásobné    </a:t>
            </a:r>
            <a:br>
              <a:rPr lang="cs-CZ" sz="24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sz="2400" b="1" i="1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    žlutě .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95536" y="1700808"/>
            <a:ext cx="8353425" cy="417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58140" rIns="90000" bIns="46800" anchor="ctr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Na Pražském hradě vystavovali také obrazy od Picassa.</a:t>
            </a: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Můj bratr Tomáš má blankytně modré oči. </a:t>
            </a: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Učili jsme se o Africe. </a:t>
            </a: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Zahlédl Honzu i Andreu. </a:t>
            </a: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Často jsme na ní vzpomínali. </a:t>
            </a: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Adam slaví Štědrý den i svátek dohromady. </a:t>
            </a: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Karel odevzdal velmi zajímavou práci z matematiky. </a:t>
            </a: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b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</a:br>
            <a:r>
              <a:rPr lang="cs-CZ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Finále hokejového zápasu v Naganu se zúčastnili hokejisté českého a ruského národního týmu.</a:t>
            </a:r>
            <a:r>
              <a:rPr lang="cs-CZ" sz="2400" dirty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t>. </a:t>
            </a:r>
          </a:p>
        </p:txBody>
      </p:sp>
      <p:cxnSp>
        <p:nvCxnSpPr>
          <p:cNvPr id="14" name="Přímá spojovací čára 13"/>
          <p:cNvCxnSpPr/>
          <p:nvPr/>
        </p:nvCxnSpPr>
        <p:spPr>
          <a:xfrm>
            <a:off x="3851920" y="1916832"/>
            <a:ext cx="648072" cy="0"/>
          </a:xfrm>
          <a:prstGeom prst="line">
            <a:avLst/>
          </a:prstGeom>
          <a:ln w="412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>
            <a:off x="3995936" y="2492896"/>
            <a:ext cx="360040" cy="0"/>
          </a:xfrm>
          <a:prstGeom prst="line">
            <a:avLst/>
          </a:prstGeom>
          <a:ln w="412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čára 21"/>
          <p:cNvCxnSpPr/>
          <p:nvPr/>
        </p:nvCxnSpPr>
        <p:spPr>
          <a:xfrm>
            <a:off x="1691680" y="2996952"/>
            <a:ext cx="792088" cy="0"/>
          </a:xfrm>
          <a:prstGeom prst="line">
            <a:avLst/>
          </a:prstGeom>
          <a:ln w="4127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>
            <a:off x="1187624" y="3501008"/>
            <a:ext cx="1584176" cy="0"/>
          </a:xfrm>
          <a:prstGeom prst="line">
            <a:avLst/>
          </a:prstGeom>
          <a:ln w="412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ovací čára 25"/>
          <p:cNvCxnSpPr/>
          <p:nvPr/>
        </p:nvCxnSpPr>
        <p:spPr>
          <a:xfrm>
            <a:off x="1547664" y="4005064"/>
            <a:ext cx="504056" cy="0"/>
          </a:xfrm>
          <a:prstGeom prst="line">
            <a:avLst/>
          </a:prstGeom>
          <a:ln w="4127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/>
          <p:nvPr/>
        </p:nvCxnSpPr>
        <p:spPr>
          <a:xfrm>
            <a:off x="2195736" y="4581128"/>
            <a:ext cx="1152128" cy="0"/>
          </a:xfrm>
          <a:prstGeom prst="line">
            <a:avLst/>
          </a:prstGeom>
          <a:ln w="412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>
            <a:off x="3491880" y="5085184"/>
            <a:ext cx="504056" cy="0"/>
          </a:xfrm>
          <a:prstGeom prst="line">
            <a:avLst/>
          </a:prstGeom>
          <a:ln w="412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/>
          <p:nvPr/>
        </p:nvCxnSpPr>
        <p:spPr>
          <a:xfrm>
            <a:off x="467544" y="5589240"/>
            <a:ext cx="576064" cy="0"/>
          </a:xfrm>
          <a:prstGeom prst="line">
            <a:avLst/>
          </a:prstGeom>
          <a:ln w="412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479</TotalTime>
  <Words>774</Words>
  <Application>Microsoft Office PowerPoint</Application>
  <PresentationFormat>Předvádění na obrazovce (4:3)</PresentationFormat>
  <Paragraphs>127</Paragraphs>
  <Slides>11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Schoolbook</vt:lpstr>
      <vt:lpstr>Times New Roman</vt:lpstr>
      <vt:lpstr>Wingdings</vt:lpstr>
      <vt:lpstr>Wingdings 2</vt:lpstr>
      <vt:lpstr>Arkýř</vt:lpstr>
      <vt:lpstr>Prezentace aplikace PowerPoint</vt:lpstr>
      <vt:lpstr>Pro zopakování ( stačí ústně) Doplňte i, y, a: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Předmět</dc:title>
  <dc:creator>Radek Štěpán</dc:creator>
  <dc:description>Dostupné z Metodického portálu www.rvp.cz, ISSN: 1802-4785, financovaného z ESF a státního rozpočtu ČR. Provozováno Výzkumným ústavem pedagogickým v Praze.</dc:description>
  <cp:lastModifiedBy>Michal Jílek</cp:lastModifiedBy>
  <cp:revision>47</cp:revision>
  <cp:lastPrinted>1601-01-01T00:00:00Z</cp:lastPrinted>
  <dcterms:created xsi:type="dcterms:W3CDTF">2009-04-15T14:34:03Z</dcterms:created>
  <dcterms:modified xsi:type="dcterms:W3CDTF">2020-03-23T10:25:48Z</dcterms:modified>
</cp:coreProperties>
</file>