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81" r:id="rId19"/>
    <p:sldId id="280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81" autoAdjust="0"/>
  </p:normalViewPr>
  <p:slideViewPr>
    <p:cSldViewPr snapToGrid="0">
      <p:cViewPr varScale="1">
        <p:scale>
          <a:sx n="75" d="100"/>
          <a:sy n="75" d="100"/>
        </p:scale>
        <p:origin x="16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7FEEB-568F-4E1B-BB9C-F8744B7260C9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DF89-5642-4609-8B45-CFE0C3DEF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3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1800" smtClean="0"/>
              <a:t>Prezentace</a:t>
            </a:r>
            <a:r>
              <a:rPr lang="cs-CZ" altLang="cs-CZ" smtClean="0"/>
              <a:t> je určena pro žáky 6. ročníku. Žákům jsou uvedeny jednotky hmotnosti a jejich převody. Grafickou formou jsou ukázány měřidla hmotnosti. Na pracovním listu si prakticky procvičí převody jednotek hmotnosti. Pracovní list lze použít i v tištěné podobě. Učební materiál je určen pro práci na interaktivní tabuli.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Autor: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Jazyk: čeština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Očekávaný výstup: žáci se seznámí s měřidly hmotnosti používanými v minulosti a v současnosti,   procvičí si převody jednotek hmotnosti.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Speciální potřeby: žádné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Druh učebního materiálu: prezentace a pracovní list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Cílová skupina: žák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Stupeň a typ vzdělávání: základní vzdělávání 2. stupeň 1.období, věková skupina: 12- 13 let</a:t>
            </a:r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716E3A-FEA4-4D3F-9EE6-BEF7173893EC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732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 kg, 220</a:t>
            </a:r>
            <a:r>
              <a:rPr lang="cs-CZ" baseline="0" dirty="0" smtClean="0"/>
              <a:t> g, 50 g, 125 g, 840 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DF89-5642-4609-8B45-CFE0C3DEFF8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68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089212"/>
          </a:xfrm>
          <a:effectLst/>
        </p:spPr>
        <p:txBody>
          <a:bodyPr anchor="ctr">
            <a:normAutofit/>
          </a:bodyPr>
          <a:lstStyle>
            <a:lvl1pPr>
              <a:defRPr sz="4000" b="1" cap="none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253396"/>
            <a:ext cx="7989752" cy="59032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 i="1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102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42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814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86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946923"/>
            <a:ext cx="7989751" cy="1504844"/>
          </a:xfrm>
        </p:spPr>
        <p:txBody>
          <a:bodyPr anchor="ctr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451767"/>
            <a:ext cx="7989751" cy="60055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i="1" cap="none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4492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869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659670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lang="cs-CZ" sz="2400" b="1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139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000" b="1" kern="1200" cap="none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28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93006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 marL="358775" marR="0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717550" marR="0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" panose="05000000000000000000" pitchFamily="2" charset="2"/>
              <a:buChar char="q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00000" marR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3A537"/>
              </a:buClr>
              <a:buSzPct val="92000"/>
              <a:buFont typeface="Wingdings" panose="05000000000000000000" pitchFamily="2" charset="2"/>
              <a:buChar char="Ø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242000" marR="0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3A537"/>
              </a:buClr>
              <a:buSzPct val="92000"/>
              <a:buFont typeface="Wingdings" panose="05000000000000000000" pitchFamily="2" charset="2"/>
              <a:buChar char="Ø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1602000" marR="0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3A537"/>
              </a:buClr>
              <a:buSzPct val="92000"/>
              <a:buFont typeface="Wingdings" panose="05000000000000000000" pitchFamily="2" charset="2"/>
              <a:buChar char="Ø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Upravte styly předlohy textu.</a:t>
            </a:r>
          </a:p>
          <a:p>
            <a:pPr marL="358775" marR="0" lvl="1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Druhá úroveň</a:t>
            </a:r>
          </a:p>
          <a:p>
            <a:pPr marL="358775" marR="0" lvl="2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Třetí úroveň</a:t>
            </a:r>
          </a:p>
          <a:p>
            <a:pPr marL="358775" marR="0" lvl="3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Čtvrtá úroveň</a:t>
            </a:r>
          </a:p>
          <a:p>
            <a:pPr marL="358775" marR="0" lvl="4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Pátá úroveň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24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8323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480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push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8775" indent="-358775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80000"/>
        <a:buFont typeface="Wingdings 2" charset="2"/>
        <a:buChar char="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17550" indent="-358775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1/17/2_peson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Hmotnost tělesa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Jednotky hmotnosti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622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Nákladní váhy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275777"/>
            <a:ext cx="2170113" cy="639762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Jeřábové</a:t>
            </a:r>
          </a:p>
        </p:txBody>
      </p:sp>
      <p:sp>
        <p:nvSpPr>
          <p:cNvPr id="13316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618582" y="2275777"/>
            <a:ext cx="2735262" cy="856804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Silniční (nápravové)</a:t>
            </a:r>
          </a:p>
        </p:txBody>
      </p:sp>
      <p:pic>
        <p:nvPicPr>
          <p:cNvPr id="1331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060509"/>
            <a:ext cx="1852613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http://www.hepnar.cz/img/zatizeni-naprav-r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473354"/>
            <a:ext cx="2843212" cy="2198497"/>
          </a:xfrm>
          <a:noFill/>
        </p:spPr>
      </p:pic>
      <p:pic>
        <p:nvPicPr>
          <p:cNvPr id="13319" name="Picture 7" descr="http://www.am.all.biz/img/am/catalog/15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473354"/>
            <a:ext cx="28432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text 4"/>
          <p:cNvSpPr txBox="1">
            <a:spLocks/>
          </p:cNvSpPr>
          <p:nvPr/>
        </p:nvSpPr>
        <p:spPr>
          <a:xfrm>
            <a:off x="5795963" y="2304351"/>
            <a:ext cx="2735262" cy="8282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Kolejové (železniční)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310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Pružinové a závěsné váhy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192" y="2152766"/>
            <a:ext cx="2061424" cy="576262"/>
          </a:xfrm>
        </p:spPr>
        <p:txBody>
          <a:bodyPr anchor="ctr"/>
          <a:lstStyle/>
          <a:p>
            <a:pPr algn="ctr"/>
            <a:r>
              <a:rPr lang="cs-CZ" altLang="cs-CZ" dirty="0" smtClean="0"/>
              <a:t>Mincíř</a:t>
            </a:r>
          </a:p>
        </p:txBody>
      </p:sp>
      <p:pic>
        <p:nvPicPr>
          <p:cNvPr id="14341" name="Picture 10" descr="Soubor:2 pesons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192" y="2828035"/>
            <a:ext cx="1779588" cy="3478213"/>
          </a:xfrm>
        </p:spPr>
      </p:pic>
      <p:sp>
        <p:nvSpPr>
          <p:cNvPr id="14340" name="Zástupný symbol pro text 2"/>
          <p:cNvSpPr>
            <a:spLocks noGrp="1"/>
          </p:cNvSpPr>
          <p:nvPr>
            <p:ph type="body" sz="quarter" idx="3"/>
          </p:nvPr>
        </p:nvSpPr>
        <p:spPr>
          <a:xfrm>
            <a:off x="3143647" y="2152766"/>
            <a:ext cx="2550676" cy="576262"/>
          </a:xfrm>
        </p:spPr>
        <p:txBody>
          <a:bodyPr anchor="ctr"/>
          <a:lstStyle/>
          <a:p>
            <a:pPr algn="ctr"/>
            <a:r>
              <a:rPr lang="cs-CZ" altLang="cs-CZ" dirty="0" smtClean="0"/>
              <a:t>Přezmen</a:t>
            </a:r>
          </a:p>
        </p:txBody>
      </p:sp>
      <p:pic>
        <p:nvPicPr>
          <p:cNvPr id="14342" name="Picture 7" descr="http://www.kovokonice.cz/images/prezme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073" y="3376344"/>
            <a:ext cx="3329247" cy="2381596"/>
          </a:xfrm>
        </p:spPr>
      </p:pic>
      <p:sp>
        <p:nvSpPr>
          <p:cNvPr id="11" name="Zástupný symbol pro text 3"/>
          <p:cNvSpPr txBox="1">
            <a:spLocks/>
          </p:cNvSpPr>
          <p:nvPr/>
        </p:nvSpPr>
        <p:spPr bwMode="auto">
          <a:xfrm>
            <a:off x="6338919" y="2089266"/>
            <a:ext cx="22320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Závěsné váhy</a:t>
            </a:r>
          </a:p>
        </p:txBody>
      </p:sp>
      <p:pic>
        <p:nvPicPr>
          <p:cNvPr id="14344" name="Picture 8" descr="minc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13" y="2828035"/>
            <a:ext cx="177958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0182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</a:t>
            </a:r>
            <a:endParaRPr lang="cs-CZ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Decimálka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Hmotnost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váženého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tělesa je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desetkrát větší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než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hodnota závaží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na misce, jinými slovy mezi hmotností závaží a váženého předmětu je poměr 1:10. </a:t>
            </a:r>
          </a:p>
        </p:txBody>
      </p:sp>
      <p:pic>
        <p:nvPicPr>
          <p:cNvPr id="15364" name="Picture 5" descr="vah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>
            <a:fillRect/>
          </a:stretch>
        </p:blipFill>
        <p:spPr bwMode="auto">
          <a:xfrm>
            <a:off x="924116" y="4055571"/>
            <a:ext cx="3492436" cy="24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76" y="4425300"/>
            <a:ext cx="3695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03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Hmotnost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5417"/>
            <a:ext cx="7989752" cy="4407408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určuje množství látky v tělese</a:t>
            </a:r>
          </a:p>
          <a:p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fyzikální veličina</a:t>
            </a:r>
          </a:p>
          <a:p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značíme – </a:t>
            </a:r>
            <a:r>
              <a:rPr lang="cs-CZ" altLang="cs-CZ" sz="3000" b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cs-CZ" altLang="cs-CZ" sz="3000" dirty="0" err="1" smtClean="0">
                <a:solidFill>
                  <a:schemeClr val="tx2">
                    <a:lumMod val="50000"/>
                  </a:schemeClr>
                </a:solidFill>
              </a:rPr>
              <a:t>mass</a:t>
            </a:r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jednotky – </a:t>
            </a:r>
            <a:r>
              <a:rPr lang="cs-CZ" altLang="cs-CZ" sz="3000" b="1" dirty="0" smtClean="0">
                <a:solidFill>
                  <a:schemeClr val="tx2">
                    <a:lumMod val="50000"/>
                  </a:schemeClr>
                </a:solidFill>
              </a:rPr>
              <a:t>t, kg, g, mg…</a:t>
            </a:r>
          </a:p>
          <a:p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Měření hmotnosti se nazývá </a:t>
            </a:r>
            <a:r>
              <a:rPr lang="cs-CZ" altLang="cs-CZ" sz="3000" b="1" dirty="0" smtClean="0">
                <a:solidFill>
                  <a:schemeClr val="tx2">
                    <a:lumMod val="50000"/>
                  </a:schemeClr>
                </a:solidFill>
              </a:rPr>
              <a:t>vážení.</a:t>
            </a:r>
          </a:p>
          <a:p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Měřící zařízení – </a:t>
            </a:r>
            <a:r>
              <a:rPr lang="cs-CZ" altLang="cs-CZ" sz="3000" b="1" dirty="0" smtClean="0">
                <a:solidFill>
                  <a:schemeClr val="tx2">
                    <a:lumMod val="50000"/>
                  </a:schemeClr>
                </a:solidFill>
              </a:rPr>
              <a:t>váhy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laboratorní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kuchyňské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osobní…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!Mezi měřidla patří i závaží!</a:t>
            </a:r>
          </a:p>
        </p:txBody>
      </p:sp>
      <p:pic>
        <p:nvPicPr>
          <p:cNvPr id="4" name="Picture 12" descr="http://de.all.biz/img/de/catalog/917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2"/>
          <a:stretch>
            <a:fillRect/>
          </a:stretch>
        </p:blipFill>
        <p:spPr bwMode="auto">
          <a:xfrm>
            <a:off x="6531007" y="4389121"/>
            <a:ext cx="20399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97" y="564930"/>
            <a:ext cx="1247466" cy="1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65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Převody jednotek</a:t>
            </a:r>
            <a:endParaRPr lang="cs-CZ" dirty="0"/>
          </a:p>
        </p:txBody>
      </p:sp>
      <p:graphicFrame>
        <p:nvGraphicFramePr>
          <p:cNvPr id="9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33387"/>
              </p:ext>
            </p:extLst>
          </p:nvPr>
        </p:nvGraphicFramePr>
        <p:xfrm>
          <a:off x="560428" y="1950890"/>
          <a:ext cx="8008898" cy="1008000"/>
        </p:xfrm>
        <a:graphic>
          <a:graphicData uri="http://schemas.openxmlformats.org/drawingml/2006/table">
            <a:tbl>
              <a:tblPr/>
              <a:tblGrid>
                <a:gridCol w="309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Fyzikální veličina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označení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základní jednotka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Hmotnost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 (kilogram)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04626"/>
              </p:ext>
            </p:extLst>
          </p:nvPr>
        </p:nvGraphicFramePr>
        <p:xfrm>
          <a:off x="581191" y="3036824"/>
          <a:ext cx="7988134" cy="13353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6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* </a:t>
                      </a:r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* </a:t>
                      </a:r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* </a:t>
                      </a:r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t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kg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g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mg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: 1000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cs-CZ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cs-CZ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543154" y="3430524"/>
            <a:ext cx="1368425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6301717" y="3446399"/>
            <a:ext cx="1368425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880664" y="3430524"/>
            <a:ext cx="1368425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6301717" y="3997198"/>
            <a:ext cx="1368425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3987206" y="4016819"/>
            <a:ext cx="1368425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"/>
          <p:cNvSpPr>
            <a:spLocks noChangeShapeType="1"/>
          </p:cNvSpPr>
          <p:nvPr/>
        </p:nvSpPr>
        <p:spPr bwMode="auto">
          <a:xfrm>
            <a:off x="1582067" y="4016819"/>
            <a:ext cx="1368425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71" name="Zástupný symbol pro obsah 4"/>
          <p:cNvSpPr txBox="1">
            <a:spLocks/>
          </p:cNvSpPr>
          <p:nvPr/>
        </p:nvSpPr>
        <p:spPr bwMode="auto">
          <a:xfrm>
            <a:off x="581191" y="4349747"/>
            <a:ext cx="7988134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Převeď na jednotky uvedené na konci řádku:</a:t>
            </a:r>
          </a:p>
        </p:txBody>
      </p:sp>
      <p:sp>
        <p:nvSpPr>
          <p:cNvPr id="17472" name="Zástupný symbol pro obsah 4"/>
          <p:cNvSpPr txBox="1">
            <a:spLocks/>
          </p:cNvSpPr>
          <p:nvPr/>
        </p:nvSpPr>
        <p:spPr bwMode="auto">
          <a:xfrm>
            <a:off x="581191" y="4875213"/>
            <a:ext cx="3703472" cy="18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AutoNum type="alphaLcParenR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35 g = 	 kg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AutoNum type="alphaLcParenR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450 g = 	 kg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AutoNum type="alphaLcParenR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4 565 g = 	 kg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AutoNum type="alphaLcParenR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6 mg = 	 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g</a:t>
            </a:r>
            <a:endParaRPr lang="cs-CZ" altLang="cs-CZ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473" name="Zástupný symbol pro obsah 4"/>
          <p:cNvSpPr txBox="1">
            <a:spLocks/>
          </p:cNvSpPr>
          <p:nvPr/>
        </p:nvSpPr>
        <p:spPr bwMode="auto">
          <a:xfrm>
            <a:off x="4857318" y="4801258"/>
            <a:ext cx="3712007" cy="184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7188" indent="-357188">
              <a:spcBef>
                <a:spcPts val="0"/>
              </a:spcBef>
              <a:spcAft>
                <a:spcPts val="300"/>
              </a:spcAft>
              <a:buFont typeface="+mj-lt"/>
              <a:buAutoNum type="alphaLcParenR" startAt="5"/>
            </a:pPr>
            <a:r>
              <a:rPr lang="cs-CZ" altLang="cs-CZ" sz="2500" dirty="0">
                <a:latin typeface="+mj-lt"/>
                <a:cs typeface="Times New Roman" panose="02020603050405020304" pitchFamily="18" charset="0"/>
              </a:rPr>
              <a:t>7,65 kg = 	 </a:t>
            </a:r>
            <a:r>
              <a:rPr lang="cs-CZ" altLang="cs-CZ" sz="2500" dirty="0" smtClean="0">
                <a:latin typeface="+mj-lt"/>
                <a:cs typeface="Times New Roman" panose="02020603050405020304" pitchFamily="18" charset="0"/>
              </a:rPr>
              <a:t>g</a:t>
            </a:r>
            <a:endParaRPr lang="cs-CZ" altLang="cs-CZ" sz="25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AutoNum type="alphaLcParenR" startAt="5"/>
            </a:pPr>
            <a:r>
              <a:rPr lang="cs-CZ" altLang="cs-CZ" sz="2500" dirty="0" smtClean="0">
                <a:latin typeface="+mj-lt"/>
                <a:cs typeface="Times New Roman" panose="02020603050405020304" pitchFamily="18" charset="0"/>
              </a:rPr>
              <a:t>8</a:t>
            </a:r>
            <a:r>
              <a:rPr lang="de-DE" altLang="cs-CZ" sz="2500" dirty="0" smtClean="0">
                <a:latin typeface="+mj-lt"/>
                <a:cs typeface="Times New Roman" panose="02020603050405020304" pitchFamily="18" charset="0"/>
              </a:rPr>
              <a:t>38 </a:t>
            </a:r>
            <a:r>
              <a:rPr lang="de-DE" altLang="cs-CZ" sz="2500" dirty="0">
                <a:latin typeface="+mj-lt"/>
                <a:cs typeface="Times New Roman" panose="02020603050405020304" pitchFamily="18" charset="0"/>
              </a:rPr>
              <a:t>mg = 	 g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AutoNum type="alphaLcParenR" startAt="5"/>
            </a:pPr>
            <a:r>
              <a:rPr lang="de-DE" altLang="cs-CZ" sz="2500" dirty="0">
                <a:latin typeface="+mj-lt"/>
                <a:cs typeface="Times New Roman" panose="02020603050405020304" pitchFamily="18" charset="0"/>
              </a:rPr>
              <a:t>5,3 t = 	 kg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AutoNum type="alphaLcParenR" startAt="5"/>
            </a:pPr>
            <a:r>
              <a:rPr lang="de-DE" altLang="cs-CZ" sz="2500" dirty="0">
                <a:latin typeface="+mj-lt"/>
                <a:cs typeface="Times New Roman" panose="02020603050405020304" pitchFamily="18" charset="0"/>
              </a:rPr>
              <a:t>8 g = 	 </a:t>
            </a:r>
            <a:r>
              <a:rPr lang="de-DE" altLang="cs-CZ" sz="2500" dirty="0" smtClean="0">
                <a:latin typeface="+mj-lt"/>
                <a:cs typeface="Times New Roman" panose="02020603050405020304" pitchFamily="18" charset="0"/>
              </a:rPr>
              <a:t>mg</a:t>
            </a:r>
            <a:endParaRPr lang="de-DE" altLang="cs-CZ" sz="25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86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8435" name="Zástupný symbol pro obsah 5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834469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 obchodě s potravinami používáme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dekagram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dag (častěji zastaralé dkg): 1kg = 100dag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pro určování hmotnosti stavebních hmot nebo zemědělských surovin používáme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metrický cent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tzv. „metrák“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1q = 100kg</a:t>
            </a:r>
          </a:p>
          <a:p>
            <a:pPr eaLnBrk="1" hangingPunct="1"/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2" descr="C:\Users\ucitel\AppData\Local\Microsoft\Windows\Temporary Internet Files\Content.IE5\KXX86HUA\MC9004078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49" y="5089500"/>
            <a:ext cx="1530095" cy="16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ucitel\AppData\Local\Microsoft\Windows\Temporary Internet Files\Content.IE5\MANLAIOL\MC90019919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94" y="3105379"/>
            <a:ext cx="1493250" cy="11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915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Převeďte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103120"/>
            <a:ext cx="3734776" cy="45537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150 mg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g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82 kg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t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60 kg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g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3 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mg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13 000 kg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t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37,7 t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kg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30 600 kg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t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3 700 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kg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2 500 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kg</a:t>
            </a:r>
          </a:p>
          <a:p>
            <a:pPr marL="0" indent="0" eaLnBrk="1" fontAlgn="auto" hangingPunct="1">
              <a:spcAft>
                <a:spcPts val="200"/>
              </a:spcAft>
              <a:buFont typeface="Arial" panose="020B0604020202020204" pitchFamily="34" charset="0"/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0,057 kg = </a:t>
            </a:r>
            <a:r>
              <a:rPr lang="cs-CZ" sz="2600" u="dotted" dirty="0" smtClean="0">
                <a:latin typeface="+mj-lt"/>
                <a:cs typeface="Times New Roman" pitchFamily="18" charset="0"/>
              </a:rPr>
              <a:t>	</a:t>
            </a:r>
            <a:r>
              <a:rPr lang="cs-CZ" sz="2600" dirty="0" smtClean="0">
                <a:latin typeface="+mj-lt"/>
                <a:cs typeface="Times New Roman" pitchFamily="18" charset="0"/>
              </a:rPr>
              <a:t> g</a:t>
            </a:r>
            <a:endParaRPr lang="cs-CZ" sz="2600" dirty="0">
              <a:latin typeface="+mj-lt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06970" y="2103120"/>
            <a:ext cx="3633184" cy="4553712"/>
          </a:xfrm>
        </p:spPr>
        <p:txBody>
          <a:bodyPr rtlCol="0">
            <a:noAutofit/>
          </a:bodyPr>
          <a:lstStyle/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>
                <a:latin typeface="+mj-lt"/>
                <a:cs typeface="Times New Roman" pitchFamily="18" charset="0"/>
              </a:rPr>
              <a:t>0,7 t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kg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12,5 </a:t>
            </a:r>
            <a:r>
              <a:rPr lang="cs-CZ" sz="2600" dirty="0">
                <a:latin typeface="+mj-lt"/>
                <a:cs typeface="Times New Roman" pitchFamily="18" charset="0"/>
              </a:rPr>
              <a:t>kg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g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36 t 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cs typeface="Times New Roman" pitchFamily="18" charset="0"/>
              </a:rPr>
              <a:t>k</a:t>
            </a:r>
            <a:r>
              <a:rPr lang="cs-CZ" sz="2600" dirty="0" smtClean="0">
                <a:latin typeface="+mj-lt"/>
                <a:cs typeface="Times New Roman" pitchFamily="18" charset="0"/>
              </a:rPr>
              <a:t>g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20 </a:t>
            </a:r>
            <a:r>
              <a:rPr lang="cs-CZ" sz="2600" dirty="0">
                <a:latin typeface="+mj-lt"/>
                <a:cs typeface="Times New Roman" pitchFamily="18" charset="0"/>
              </a:rPr>
              <a:t>kg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t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820 </a:t>
            </a:r>
            <a:r>
              <a:rPr lang="cs-CZ" sz="2600" dirty="0">
                <a:latin typeface="+mj-lt"/>
                <a:cs typeface="Times New Roman" pitchFamily="18" charset="0"/>
              </a:rPr>
              <a:t>kg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t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72 </a:t>
            </a:r>
            <a:r>
              <a:rPr lang="cs-CZ" sz="2600" dirty="0">
                <a:latin typeface="+mj-lt"/>
                <a:cs typeface="Times New Roman" pitchFamily="18" charset="0"/>
              </a:rPr>
              <a:t>kg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>
                <a:latin typeface="+mj-lt"/>
                <a:cs typeface="Times New Roman" pitchFamily="18" charset="0"/>
              </a:rPr>
              <a:t>t</a:t>
            </a: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8,06 </a:t>
            </a:r>
            <a:r>
              <a:rPr lang="cs-CZ" sz="2600" dirty="0">
                <a:latin typeface="+mj-lt"/>
                <a:cs typeface="Times New Roman" pitchFamily="18" charset="0"/>
              </a:rPr>
              <a:t>kg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g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2,52 </a:t>
            </a:r>
            <a:r>
              <a:rPr lang="cs-CZ" sz="2600" dirty="0">
                <a:latin typeface="+mj-lt"/>
                <a:cs typeface="Times New Roman" pitchFamily="18" charset="0"/>
              </a:rPr>
              <a:t>kg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g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 smtClean="0">
                <a:latin typeface="+mj-lt"/>
                <a:cs typeface="Times New Roman" pitchFamily="18" charset="0"/>
              </a:rPr>
              <a:t>50 </a:t>
            </a:r>
            <a:r>
              <a:rPr lang="cs-CZ" sz="2600" dirty="0">
                <a:latin typeface="+mj-lt"/>
                <a:cs typeface="Times New Roman" pitchFamily="18" charset="0"/>
              </a:rPr>
              <a:t>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mg</a:t>
            </a:r>
            <a:endParaRPr lang="cs-CZ" sz="2600" dirty="0">
              <a:latin typeface="+mj-lt"/>
              <a:cs typeface="Times New Roman" pitchFamily="18" charset="0"/>
            </a:endParaRPr>
          </a:p>
          <a:p>
            <a:pPr marL="0" indent="0">
              <a:spcAft>
                <a:spcPts val="200"/>
              </a:spcAft>
              <a:buNone/>
              <a:tabLst>
                <a:tab pos="2871788" algn="l"/>
              </a:tabLst>
              <a:defRPr/>
            </a:pPr>
            <a:r>
              <a:rPr lang="cs-CZ" sz="2600" dirty="0">
                <a:latin typeface="+mj-lt"/>
                <a:cs typeface="Times New Roman" pitchFamily="18" charset="0"/>
              </a:rPr>
              <a:t>0,03 kg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=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u="dotted" dirty="0">
                <a:cs typeface="Times New Roman" pitchFamily="18" charset="0"/>
              </a:rPr>
              <a:t>	</a:t>
            </a:r>
            <a:r>
              <a:rPr lang="cs-CZ" sz="2600" dirty="0">
                <a:cs typeface="Times New Roman" pitchFamily="18" charset="0"/>
              </a:rPr>
              <a:t> </a:t>
            </a:r>
            <a:r>
              <a:rPr lang="cs-CZ" sz="2600" dirty="0" smtClean="0">
                <a:latin typeface="+mj-lt"/>
                <a:cs typeface="Times New Roman" pitchFamily="18" charset="0"/>
              </a:rPr>
              <a:t>g</a:t>
            </a:r>
            <a:endParaRPr lang="cs-CZ" sz="2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784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Doplň: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Doplň vhodné jednotky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hmotnosti. Použij tyto jednotky: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mg, g, kg, q, t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Plejtvák obrovský váží okolo 160 ____.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Sáček těstovin vážil 0,5 </a:t>
            </a:r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____.</a:t>
            </a:r>
            <a:endParaRPr lang="cs-CZ" alt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Jeden trojúhelník sýra váží 17 </a:t>
            </a:r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____.</a:t>
            </a:r>
            <a:endParaRPr lang="cs-CZ" alt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Hmotnost dešťové kapky je asi 100 ____.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Pytel cementu váží 0,5 </a:t>
            </a:r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____.</a:t>
            </a:r>
            <a:endParaRPr lang="cs-CZ" alt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cs-CZ" altLang="cs-CZ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992793" y="695586"/>
            <a:ext cx="146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baseline="30000" dirty="0">
                <a:solidFill>
                  <a:schemeClr val="bg1"/>
                </a:solidFill>
              </a:rPr>
              <a:t>* </a:t>
            </a:r>
            <a:r>
              <a:rPr lang="cs-CZ" altLang="cs-CZ" b="1" i="1" u="sng" dirty="0">
                <a:solidFill>
                  <a:schemeClr val="bg1"/>
                </a:solidFill>
              </a:rPr>
              <a:t>Dobrovolné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68" y="4544568"/>
            <a:ext cx="1753476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60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Hmotnosti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60545"/>
            <a:ext cx="7989752" cy="363079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Prohlédni si obaly různých výrobků, vypiš si do pracovního listu údaje o jejich hmotnosti.</a:t>
            </a:r>
          </a:p>
          <a:p>
            <a:pPr marL="712788" lvl="1" indent="-354013">
              <a:buFont typeface="+mj-lt"/>
              <a:buAutoNum type="alphaLcParenR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Vyjádři všechny údaje o hmotnostech v kg, g, (mg). </a:t>
            </a:r>
          </a:p>
          <a:p>
            <a:pPr marL="712788" lvl="1" indent="-354013">
              <a:buFont typeface="+mj-lt"/>
              <a:buAutoNum type="alphaLcParenR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Výrobky seřaď podle vzrůstající hmotnosti. 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92793" y="695586"/>
            <a:ext cx="146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baseline="30000" dirty="0">
                <a:solidFill>
                  <a:schemeClr val="bg1"/>
                </a:solidFill>
              </a:rPr>
              <a:t>* </a:t>
            </a:r>
            <a:r>
              <a:rPr lang="cs-CZ" altLang="cs-CZ" b="1" i="1" u="sng" dirty="0">
                <a:solidFill>
                  <a:schemeClr val="bg1"/>
                </a:solidFill>
              </a:rPr>
              <a:t>Dobrovolné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1" y="4153523"/>
            <a:ext cx="1325678" cy="24266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54" y="5202492"/>
            <a:ext cx="1645920" cy="13776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55" y="4713288"/>
            <a:ext cx="895350" cy="1866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3" y="4153523"/>
            <a:ext cx="1059644" cy="242666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28" y="4370831"/>
            <a:ext cx="1579778" cy="22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9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Problémové úlohy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7188" indent="-357188">
              <a:buFont typeface="+mj-lt"/>
              <a:buAutoNum type="arabicParenR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Do výtahu o nosnosti 250 kg nastoupili: tatínek (85 kg), maminka (65 kg),  Agáta (24 kg) a Filip (40 kg).</a:t>
            </a:r>
          </a:p>
          <a:p>
            <a:pPr marL="357188" indent="0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Rozhodni, zda mohou jet všichni najednou. Zda výtah</a:t>
            </a:r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bude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nebo nebude přetížen.</a:t>
            </a:r>
          </a:p>
          <a:p>
            <a:pPr marL="357188" indent="-357188">
              <a:buFont typeface="+mj-lt"/>
              <a:buAutoNum type="arabicParenR" startAt="2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Hmotnost auta včetně nákladu je 7 500 kg. Může toto auto přejet přes most, před nímž je tato dopravní značka?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81" y="5113716"/>
            <a:ext cx="1490163" cy="149016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992793" y="695586"/>
            <a:ext cx="146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baseline="30000" dirty="0">
                <a:solidFill>
                  <a:schemeClr val="bg1"/>
                </a:solidFill>
              </a:rPr>
              <a:t>* </a:t>
            </a:r>
            <a:r>
              <a:rPr lang="cs-CZ" altLang="cs-CZ" b="1" i="1" u="sng" dirty="0">
                <a:solidFill>
                  <a:schemeClr val="bg1"/>
                </a:solidFill>
              </a:rPr>
              <a:t>Dobrovolné</a:t>
            </a:r>
          </a:p>
        </p:txBody>
      </p:sp>
    </p:spTree>
    <p:extLst>
      <p:ext uri="{BB962C8B-B14F-4D97-AF65-F5344CB8AC3E}">
        <p14:creationId xmlns:p14="http://schemas.microsoft.com/office/powerpoint/2010/main" val="143906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Kde se setkáme s hmotností?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Sport: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Doprava: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Stavebnictví: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Domácnost: 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Obchod: 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Lékař: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Zvířata:</a:t>
            </a:r>
            <a:r>
              <a:rPr lang="cs-CZ" altLang="cs-CZ" dirty="0" smtClean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011681" y="2225131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vzpírání, koule, kladivo…</a:t>
            </a:r>
            <a:endParaRPr lang="cs-CZ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20113" y="2726632"/>
            <a:ext cx="42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auta, nákladní auta, vlaky…</a:t>
            </a:r>
            <a:endParaRPr lang="cs-CZ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3103" y="3228133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cihly, </a:t>
            </a:r>
            <a:r>
              <a:rPr lang="cs-CZ" altLang="cs-CZ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cement, panely</a:t>
            </a:r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…</a:t>
            </a:r>
            <a:endParaRPr lang="cs-CZ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95298" y="3729634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televize, vybavení bytu…</a:t>
            </a:r>
            <a:endParaRPr lang="cs-CZ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73853" y="4231135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potraviny…</a:t>
            </a:r>
            <a:endParaRPr lang="cs-CZ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11681" y="4732636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člověk, léky…</a:t>
            </a:r>
            <a:endParaRPr lang="cs-CZ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267713" y="5234138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slon, myš…</a:t>
            </a:r>
            <a:endParaRPr lang="cs-CZ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5" descr="MC9004405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3429000"/>
            <a:ext cx="1993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44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191085"/>
          </a:xfrm>
        </p:spPr>
        <p:txBody>
          <a:bodyPr>
            <a:normAutofit fontScale="92500" lnSpcReduction="20000"/>
          </a:bodyPr>
          <a:lstStyle/>
          <a:p>
            <a:pPr marL="357188" indent="-357188">
              <a:buFont typeface="+mj-lt"/>
              <a:buAutoNum type="arabicParenR" startAt="3"/>
            </a:pPr>
            <a:r>
              <a:rPr lang="cs-CZ" altLang="cs-CZ" sz="3000" dirty="0" smtClean="0">
                <a:solidFill>
                  <a:schemeClr val="tx2">
                    <a:lumMod val="50000"/>
                  </a:schemeClr>
                </a:solidFill>
              </a:rPr>
              <a:t>Rodině Králových se narodila dvojčata. Honzík vážil 3 100 g. Maruška byla o 300 g lehčí. Jaká byla hmotnost obou dětí dohromady? Vyjádři tuto hmotnost v kilogramech a gramech.</a:t>
            </a:r>
          </a:p>
          <a:p>
            <a:pPr marL="357188" indent="0">
              <a:buNone/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Honzík ……………………..</a:t>
            </a:r>
          </a:p>
          <a:p>
            <a:pPr marL="357188" indent="0">
              <a:buNone/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Maruška…………………….</a:t>
            </a:r>
          </a:p>
          <a:p>
            <a:pPr marL="357188" indent="0">
              <a:buNone/>
            </a:pPr>
            <a:r>
              <a:rPr lang="cs-CZ" altLang="cs-CZ" u="sng" dirty="0" smtClean="0">
                <a:solidFill>
                  <a:schemeClr val="tx2">
                    <a:lumMod val="50000"/>
                  </a:schemeClr>
                </a:solidFill>
              </a:rPr>
              <a:t>dohromady………………….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x = ______________</a:t>
            </a:r>
          </a:p>
          <a:p>
            <a:pPr marL="357188" indent="0">
              <a:buNone/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x=  ______________</a:t>
            </a:r>
          </a:p>
          <a:p>
            <a:pPr marL="357188" indent="0">
              <a:buNone/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Odpověď:_______________________</a:t>
            </a:r>
          </a:p>
        </p:txBody>
      </p:sp>
      <p:pic>
        <p:nvPicPr>
          <p:cNvPr id="8" name="Picture 2" descr="C:\Users\Emanuel\AppData\Local\Microsoft\Windows\Temporary Internet Files\Content.IE5\EQJKT6BX\MC90035356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64" y="3558159"/>
            <a:ext cx="21145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37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Hmotnost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7072336" cy="363079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Těžké… </a:t>
            </a:r>
            <a:r>
              <a:rPr lang="cs-CZ" i="1" dirty="0" smtClean="0">
                <a:solidFill>
                  <a:schemeClr val="tx2">
                    <a:lumMod val="50000"/>
                  </a:schemeClr>
                </a:solidFill>
              </a:rPr>
              <a:t>Lehké…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Unesu to… </a:t>
            </a:r>
            <a:r>
              <a:rPr lang="cs-CZ" i="1" dirty="0" smtClean="0">
                <a:solidFill>
                  <a:schemeClr val="tx2">
                    <a:lumMod val="50000"/>
                  </a:schemeClr>
                </a:solidFill>
              </a:rPr>
              <a:t>Už nemůžu…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To nikdy neuzvednu… </a:t>
            </a:r>
            <a:r>
              <a:rPr lang="cs-CZ" i="1" dirty="0" smtClean="0">
                <a:solidFill>
                  <a:schemeClr val="tx2">
                    <a:lumMod val="50000"/>
                  </a:schemeClr>
                </a:solidFill>
              </a:rPr>
              <a:t>Pomoz mi…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Hmotnost tělesa souvisí s gravitačním přitahováním Země…</a:t>
            </a:r>
          </a:p>
          <a:p>
            <a:pPr lvl="1"/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…čím má těleso větší hmotnost, tím větší gravitační silou je přitahováno k Zemi.</a:t>
            </a:r>
          </a:p>
          <a:p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8" name="Picture 3" descr="C:\Users\ucitel\AppData\Local\Microsoft\Windows\Temporary Internet Files\Content.IE5\MANLAIOL\MC90015006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6065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03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Měření hmotnosti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Vážení patří mezi nejčastější měření v našem životě.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Měření hmotnosti, </a:t>
            </a:r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yužívá působení gravitační síly,</a:t>
            </a:r>
            <a:endParaRPr lang="cs-CZ" altLang="cs-CZ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se nazývá vážení.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Přístroj se nazývá váhy.</a:t>
            </a:r>
          </a:p>
        </p:txBody>
      </p:sp>
      <p:pic>
        <p:nvPicPr>
          <p:cNvPr id="7172" name="Picture 4" descr="MC90029019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19575"/>
            <a:ext cx="16414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40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Laboratorní váhy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Rovnoramenné </a:t>
            </a:r>
          </a:p>
        </p:txBody>
      </p:sp>
      <p:pic>
        <p:nvPicPr>
          <p:cNvPr id="8198" name="Picture 2" descr="http://www.laboratorni-potreby.cz/iqis/graphics/prods/prod_2028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851" y="2925763"/>
            <a:ext cx="3444835" cy="2935287"/>
          </a:xfrm>
        </p:spPr>
      </p:pic>
      <p:sp>
        <p:nvSpPr>
          <p:cNvPr id="8196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Digitální </a:t>
            </a:r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2522" y="2925763"/>
            <a:ext cx="2429944" cy="2935287"/>
          </a:xfrm>
        </p:spPr>
      </p:pic>
    </p:spTree>
    <p:extLst>
      <p:ext uri="{BB962C8B-B14F-4D97-AF65-F5344CB8AC3E}">
        <p14:creationId xmlns:p14="http://schemas.microsoft.com/office/powerpoint/2010/main" val="1192384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Kuchyňské váhy</a:t>
            </a: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idx="1"/>
          </p:nvPr>
        </p:nvSpPr>
        <p:spPr>
          <a:xfrm>
            <a:off x="570215" y="1973723"/>
            <a:ext cx="2987976" cy="639762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Historické</a:t>
            </a:r>
          </a:p>
        </p:txBody>
      </p:sp>
      <p:sp>
        <p:nvSpPr>
          <p:cNvPr id="9220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75087" y="1982232"/>
            <a:ext cx="2376487" cy="639762"/>
          </a:xfrm>
        </p:spPr>
        <p:txBody>
          <a:bodyPr/>
          <a:lstStyle/>
          <a:p>
            <a:pPr algn="ctr" eaLnBrk="1" hangingPunct="1"/>
            <a:r>
              <a:rPr lang="cs-CZ" altLang="cs-CZ" dirty="0" smtClean="0"/>
              <a:t>Moderní</a:t>
            </a:r>
          </a:p>
        </p:txBody>
      </p:sp>
      <p:pic>
        <p:nvPicPr>
          <p:cNvPr id="9221" name="Picture 2" descr="http://www.oskole.sk/userfiles/image/Zofia/febru%C3%A1r%20-%202012/Fyzika/Meranie_hmotnosti_pevnych_telies_6r_december_html_m2fe55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754313"/>
            <a:ext cx="2135187" cy="2272664"/>
          </a:xfrm>
          <a:noFill/>
        </p:spPr>
      </p:pic>
      <p:pic>
        <p:nvPicPr>
          <p:cNvPr id="9222" name="Picture 4" descr="http://www.datart.cz/catalog_img_cz/152/378/152378/IMAGE_FULL_1.jpg?1336143171000&amp;OBH-NORDICA-9851-Kuchynska-vaha-Chill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5014944"/>
            <a:ext cx="2135187" cy="1693862"/>
          </a:xfrm>
          <a:noFill/>
        </p:spPr>
      </p:pic>
      <p:pic>
        <p:nvPicPr>
          <p:cNvPr id="9223" name="Picture 6" descr="http://www.annonce.cz/attachment/391/270/28/190400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2901" r="1173" b="8765"/>
          <a:stretch>
            <a:fillRect/>
          </a:stretch>
        </p:blipFill>
        <p:spPr bwMode="auto">
          <a:xfrm>
            <a:off x="581192" y="2781966"/>
            <a:ext cx="2985707" cy="18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://www.vista.cz/App_Firma/Data/Products/0100000000100009_1_Vaha%20SILVA%203_JPG_63406243959000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>
            <a:fillRect/>
          </a:stretch>
        </p:blipFill>
        <p:spPr bwMode="auto">
          <a:xfrm>
            <a:off x="572484" y="4724400"/>
            <a:ext cx="2985707" cy="185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http://digiprofi.cz/editor/image/eshop_products/BER-kv-506_l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55" y="3212981"/>
            <a:ext cx="2183589" cy="17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Zástupný symbol pro text 4"/>
          <p:cNvSpPr txBox="1">
            <a:spLocks/>
          </p:cNvSpPr>
          <p:nvPr/>
        </p:nvSpPr>
        <p:spPr bwMode="auto">
          <a:xfrm>
            <a:off x="6447632" y="1973723"/>
            <a:ext cx="230743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Speciální</a:t>
            </a:r>
          </a:p>
        </p:txBody>
      </p:sp>
      <p:pic>
        <p:nvPicPr>
          <p:cNvPr id="9227" name="Picture 12" descr="http://www.kulina.cz/fotocache/mid/0608356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28136"/>
          <a:stretch>
            <a:fillRect/>
          </a:stretch>
        </p:blipFill>
        <p:spPr bwMode="auto">
          <a:xfrm>
            <a:off x="6359961" y="5266553"/>
            <a:ext cx="2238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5485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Obchodní (kupecké) váhy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Ručičkové </a:t>
            </a:r>
          </a:p>
        </p:txBody>
      </p:sp>
      <p:pic>
        <p:nvPicPr>
          <p:cNvPr id="10245" name="Picture 2" descr="http://slovenskainzercia.sk/x-sk/inz/1613/1613197-predam-vahy-kupecke-decimalne-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1355" y="2804264"/>
            <a:ext cx="3185227" cy="3712781"/>
          </a:xfrm>
        </p:spPr>
      </p:pic>
      <p:sp>
        <p:nvSpPr>
          <p:cNvPr id="10244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Digitální</a:t>
            </a:r>
          </a:p>
        </p:txBody>
      </p:sp>
      <p:pic>
        <p:nvPicPr>
          <p:cNvPr id="10246" name="Picture 7" descr="1_ovahyobr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7511" y="2804264"/>
            <a:ext cx="3185227" cy="3712781"/>
          </a:xfrm>
        </p:spPr>
      </p:pic>
    </p:spTree>
    <p:extLst>
      <p:ext uri="{BB962C8B-B14F-4D97-AF65-F5344CB8AC3E}">
        <p14:creationId xmlns:p14="http://schemas.microsoft.com/office/powerpoint/2010/main" val="701432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Osobní váhy</a:t>
            </a: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cs-CZ" altLang="cs-CZ" dirty="0" smtClean="0"/>
              <a:t>Pružinové – ručičkové</a:t>
            </a:r>
          </a:p>
        </p:txBody>
      </p:sp>
      <p:pic>
        <p:nvPicPr>
          <p:cNvPr id="11269" name="Picture 2" descr="http://www.kozak-svitavy.cz/pic_zbozi/215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3206195"/>
            <a:ext cx="3900488" cy="2374422"/>
          </a:xfrm>
        </p:spPr>
      </p:pic>
      <p:sp>
        <p:nvSpPr>
          <p:cNvPr id="11268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Digitální</a:t>
            </a:r>
          </a:p>
        </p:txBody>
      </p:sp>
      <p:pic>
        <p:nvPicPr>
          <p:cNvPr id="11270" name="Picture 4" descr="http://www.lepsi-zivot.eu/fotky26775/fotos/_vyrn_352Osobni-vaha-LAICA-PS4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2929645"/>
            <a:ext cx="3906838" cy="2927523"/>
          </a:xfrm>
        </p:spPr>
      </p:pic>
    </p:spTree>
    <p:extLst>
      <p:ext uri="{BB962C8B-B14F-4D97-AF65-F5344CB8AC3E}">
        <p14:creationId xmlns:p14="http://schemas.microsoft.com/office/powerpoint/2010/main" val="3680235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Poštovní váhy</a:t>
            </a:r>
          </a:p>
        </p:txBody>
      </p:sp>
      <p:sp>
        <p:nvSpPr>
          <p:cNvPr id="12291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poštovní váhy na dopisy</a:t>
            </a:r>
          </a:p>
        </p:txBody>
      </p:sp>
      <p:pic>
        <p:nvPicPr>
          <p:cNvPr id="12293" name="Picture 5" descr="h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715" y="2925763"/>
            <a:ext cx="3669108" cy="2935287"/>
          </a:xfrm>
        </p:spPr>
      </p:pic>
      <p:sp>
        <p:nvSpPr>
          <p:cNvPr id="12292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cs-CZ" smtClean="0"/>
              <a:t>na balíky</a:t>
            </a:r>
          </a:p>
        </p:txBody>
      </p:sp>
      <p:pic>
        <p:nvPicPr>
          <p:cNvPr id="12294" name="Picture 7" descr="h3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2008" y="2925763"/>
            <a:ext cx="3130972" cy="2935287"/>
          </a:xfrm>
        </p:spPr>
      </p:pic>
    </p:spTree>
    <p:extLst>
      <p:ext uri="{BB962C8B-B14F-4D97-AF65-F5344CB8AC3E}">
        <p14:creationId xmlns:p14="http://schemas.microsoft.com/office/powerpoint/2010/main" val="5431056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Prezentace_6r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uřové skl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3263D00-CB8C-45B8-97F6-0A607091DCA0}" vid="{30954FCF-9B9A-49C1-8412-F6C5E9B2344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_sablona-PP</Template>
  <TotalTime>319</TotalTime>
  <Words>862</Words>
  <Application>Microsoft Office PowerPoint</Application>
  <PresentationFormat>Předvádění na obrazovce (4:3)</PresentationFormat>
  <Paragraphs>173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Gill Sans MT</vt:lpstr>
      <vt:lpstr>Monotype Corsiva</vt:lpstr>
      <vt:lpstr>Times New Roman</vt:lpstr>
      <vt:lpstr>Wingdings</vt:lpstr>
      <vt:lpstr>Wingdings 2</vt:lpstr>
      <vt:lpstr>_Prezentace_6r</vt:lpstr>
      <vt:lpstr>Hmotnost tělesa</vt:lpstr>
      <vt:lpstr>Kde se setkáme s hmotností?</vt:lpstr>
      <vt:lpstr>Hmotnost tělesa</vt:lpstr>
      <vt:lpstr>Měření hmotnosti</vt:lpstr>
      <vt:lpstr>Laboratorní váhy</vt:lpstr>
      <vt:lpstr>Kuchyňské váhy</vt:lpstr>
      <vt:lpstr>Obchodní (kupecké) váhy</vt:lpstr>
      <vt:lpstr>Osobní váhy</vt:lpstr>
      <vt:lpstr>Poštovní váhy</vt:lpstr>
      <vt:lpstr>Nákladní váhy</vt:lpstr>
      <vt:lpstr>Pružinové a závěsné váhy</vt:lpstr>
      <vt:lpstr>Historie</vt:lpstr>
      <vt:lpstr>Hmotnost</vt:lpstr>
      <vt:lpstr>Převody jednotek</vt:lpstr>
      <vt:lpstr>Prezentace aplikace PowerPoint</vt:lpstr>
      <vt:lpstr>Převeďte</vt:lpstr>
      <vt:lpstr>Doplň:</vt:lpstr>
      <vt:lpstr>Hmotnosti potravin</vt:lpstr>
      <vt:lpstr>Problémové úlohy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Hmotnost tělesa</dc:title>
  <dc:creator>Jiří Mandys</dc:creator>
  <cp:lastModifiedBy>Jiří Mandys</cp:lastModifiedBy>
  <cp:revision>53</cp:revision>
  <dcterms:created xsi:type="dcterms:W3CDTF">2020-04-04T17:28:42Z</dcterms:created>
  <dcterms:modified xsi:type="dcterms:W3CDTF">2020-04-06T07:14:01Z</dcterms:modified>
</cp:coreProperties>
</file>