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65" r:id="rId3"/>
    <p:sldId id="289" r:id="rId4"/>
    <p:sldId id="290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10" r:id="rId18"/>
    <p:sldId id="304" r:id="rId19"/>
    <p:sldId id="305" r:id="rId20"/>
    <p:sldId id="307" r:id="rId21"/>
    <p:sldId id="309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6" r:id="rId32"/>
    <p:sldId id="328" r:id="rId33"/>
    <p:sldId id="329" r:id="rId34"/>
    <p:sldId id="320" r:id="rId35"/>
    <p:sldId id="321" r:id="rId36"/>
    <p:sldId id="322" r:id="rId37"/>
    <p:sldId id="323" r:id="rId38"/>
    <p:sldId id="324" r:id="rId39"/>
    <p:sldId id="325" r:id="rId40"/>
    <p:sldId id="292" r:id="rId41"/>
    <p:sldId id="308" r:id="rId42"/>
    <p:sldId id="3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9619" autoAdjust="0"/>
  </p:normalViewPr>
  <p:slideViewPr>
    <p:cSldViewPr>
      <p:cViewPr varScale="1">
        <p:scale>
          <a:sx n="57" d="100"/>
          <a:sy n="57" d="100"/>
        </p:scale>
        <p:origin x="-1020" y="-96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vyžadovat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více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snímků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vyžadovat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více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rgbClr val="363D3D"/>
                </a:solidFill>
                <a:latin typeface="Corbel"/>
                <a:ea typeface="+mn-ea"/>
                <a:cs typeface="+mn-cs"/>
              </a:rPr>
              <a:t>snímků</a:t>
            </a:r>
            <a:r>
              <a:rPr lang="en-US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40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41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Může vyžadovat více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p:transition spd="slow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p:transition spd="slow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p:transition spd="slow" advClick="0" advTm="1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p:transition spd="slow" advClick="0" advTm="1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p:transition spd="slow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p:transition spd="slow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p:transition spd="slow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p:transition spd="slow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p:transition spd="slow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p:transition spd="slow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p:transition spd="slow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15. 5. 2013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p:transition spd="slow" advClick="0" advTm="10000">
    <p:fade thruBlk="1"/>
  </p:transition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udba\music\Against%20modern%20football%20!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plice\Documents\Moje%20p&#345;ijat&#233;%20soubory\Greatest%20Battle%20Music%20Of%20All%20Times_%20Europa%20(Instrumental%20Version).mp3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plice\Documents\Moje%20p&#345;ijat&#233;%20soubory\World%20of%20Warcraft%20-%20A%20Call%20to%20Arms%20(REMIX).mp3" TargetMode="Externa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8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Extré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</a:rPr>
              <a:t>my počasí</a:t>
            </a:r>
            <a:endParaRPr lang="cs-CZ" sz="48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000" b="0" i="0" baseline="0" dirty="0" smtClean="0">
                <a:solidFill>
                  <a:schemeClr val="bg1"/>
                </a:solidFill>
              </a:rPr>
              <a:t>Mgr. Veronika Kuncová</a:t>
            </a:r>
            <a:endParaRPr lang="cs-CZ" sz="2000" b="0" i="0" baseline="0" dirty="0">
              <a:solidFill>
                <a:schemeClr val="bg1"/>
              </a:solidFill>
            </a:endParaRPr>
          </a:p>
        </p:txBody>
      </p:sp>
      <p:pic>
        <p:nvPicPr>
          <p:cNvPr id="6" name="Against modern football 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352584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809327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wall-lake.com/Pics/Storm%20005%2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100" y="0"/>
            <a:ext cx="9795800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sa.act.gov.au/wp-content/uploads/lightning-storm-4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516" y="0"/>
            <a:ext cx="8712969" cy="6534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hewallpapers.org/photo/13593/Forces_Of_Nature_Storm_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41" y="0"/>
            <a:ext cx="10434318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abc.net.au/news/image/4357582-4x3-940x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516" y="-1"/>
            <a:ext cx="8712968" cy="6530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wallsave.com/wallpapers/1024x768/strom/192311/strom-orange-lightning-storm-weather-image-featuring-192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-1"/>
            <a:ext cx="8784976" cy="6584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ntnews.com.au/images/uploadedfiles/editorial/pictures/2009/01/15/storm-cha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379" y="0"/>
            <a:ext cx="9889242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472" y="692696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Bouřka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1556792"/>
            <a:ext cx="4392488" cy="3312368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b="0" i="0" dirty="0" smtClean="0">
                <a:solidFill>
                  <a:srgbClr val="263050"/>
                </a:solidFill>
                <a:latin typeface="Corbel"/>
                <a:ea typeface="+mn-ea"/>
                <a:cs typeface="+mn-cs"/>
              </a:rPr>
              <a:t>Blesky vznikají také při výbuchu sopky.</a:t>
            </a:r>
            <a:endParaRPr lang="cs-CZ" sz="2800" dirty="0" smtClean="0">
              <a:solidFill>
                <a:srgbClr val="263050"/>
              </a:solidFill>
              <a:latin typeface="Corbel"/>
            </a:endParaRPr>
          </a:p>
        </p:txBody>
      </p:sp>
      <p:pic>
        <p:nvPicPr>
          <p:cNvPr id="4" name="Picture 2" descr="http://i.idnes.cz/10/043/cl6/AHA329293_APTOPIX_ICELAND_VOLCANO_LON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0"/>
            <a:ext cx="4896544" cy="653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ntwrp.gsfc.nasa.gov/apod/image/1303/volcano_reitze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41" y="0"/>
            <a:ext cx="10434318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edia.novinky.cz/487/364876-original1-db2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100" y="0"/>
            <a:ext cx="9795800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antwrp.gsfc.nasa.gov/apod/image/1207/volcano_stefnisson_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100" y="0"/>
            <a:ext cx="9795800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472" y="692696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Bouřka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1556792"/>
            <a:ext cx="9509760" cy="3312368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b="0" i="0" dirty="0" smtClean="0">
                <a:solidFill>
                  <a:srgbClr val="263050"/>
                </a:solidFill>
                <a:latin typeface="Corbel"/>
                <a:ea typeface="+mn-ea"/>
                <a:cs typeface="+mn-cs"/>
              </a:rPr>
              <a:t>Každý den na světě dojde přibližně ke 40 000 bouří.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Součástí bouřky jsou blesky – ty vznikají nahromaděním nábojů v mracích a u země.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Mezi opačnými náboje přeskočí elektrický výboj o teplotě až 31 000°C – blesk.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Blesk je vždy doprovázený zvukovým jevem – hromem.</a:t>
            </a:r>
          </a:p>
        </p:txBody>
      </p:sp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.badman.sk/stories/Ilustracne/najlepsie-foto-2010-blesk-sopk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0"/>
            <a:ext cx="10369152" cy="653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472" y="692696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Tornádo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1556792"/>
            <a:ext cx="9509760" cy="3312368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b="0" i="0" dirty="0" smtClean="0">
                <a:solidFill>
                  <a:srgbClr val="263050"/>
                </a:solidFill>
                <a:latin typeface="Corbel"/>
                <a:ea typeface="+mn-ea"/>
                <a:cs typeface="+mn-cs"/>
              </a:rPr>
              <a:t>Je nejsilnější vítr na Zemi.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Jeho rychlost dosahuje až 480 km/</a:t>
            </a:r>
            <a:r>
              <a:rPr lang="cs-CZ" sz="2800" dirty="0" err="1" smtClean="0">
                <a:solidFill>
                  <a:srgbClr val="263050"/>
                </a:solidFill>
                <a:latin typeface="Corbel"/>
              </a:rPr>
              <a:t>h</a:t>
            </a: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Tornádo vzniká v bouřkovém oblaku při změně rychlosti nebo směru větru.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Vzduch začne rotovat a postupně se tvoří trychtýř, který se může dotknout země.</a:t>
            </a:r>
          </a:p>
        </p:txBody>
      </p:sp>
      <p:pic>
        <p:nvPicPr>
          <p:cNvPr id="5" name="Greatest Battle Music Of All Times_ Europa (Instrumental Versi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4592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tornada.cz/o-tornadech/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58" y="0"/>
            <a:ext cx="9429685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nafilmu.cz/wp-content/uploads/2012/08/F5_tornado_Elie_Manitoba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-1"/>
            <a:ext cx="8784976" cy="6584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celebrating200years.noaa.gov/foundations/severe_weather/image5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560" y="0"/>
            <a:ext cx="9966880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img3.ct24.cz/multimedia/videos/image/1546/medium/463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52" y="0"/>
            <a:ext cx="11583896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otazkomat.cz/upload/otazky/obrazky/tornad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28" y="0"/>
            <a:ext cx="10297145" cy="6552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i.idnes.cz/13/042/vidw/NOV4a7b47_tornadomississi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0"/>
            <a:ext cx="11665297" cy="655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monroecounty-fl.gov/images/pages/N456/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-1"/>
            <a:ext cx="9793088" cy="653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img.ihned.cz/attachment.php/640/38041640/aisv8CDFIKMOl6Pbcfpxyz01ST9ARVmn/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-1"/>
            <a:ext cx="9793088" cy="65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ofdreams.com/data_images/dreams/storm/storm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142" y="0"/>
            <a:ext cx="8801716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msichicago.org/fileadmin/Exhibits/Omnimax/tornado_alley/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176" y="0"/>
            <a:ext cx="8705648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fastcoexist.com/multisite_files/coexist/imagecache/960/poster/2012/12/1681094-poster-1280-avetec-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831" y="0"/>
            <a:ext cx="11602339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earthtimes.org/newsimage/devastating-start-us-tornado-season-warning_8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674" y="0"/>
            <a:ext cx="9764653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472" y="692696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Hurikán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1556792"/>
            <a:ext cx="9509760" cy="4824536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b="0" i="0" dirty="0" smtClean="0">
                <a:solidFill>
                  <a:srgbClr val="263050"/>
                </a:solidFill>
                <a:latin typeface="Corbel"/>
                <a:ea typeface="+mn-ea"/>
                <a:cs typeface="+mn-cs"/>
              </a:rPr>
              <a:t>Bouře, které vznikají nad oceány s teplotou nad vody nad 27°C.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Pokud dojde ke změně cirkulace vzduchu nad oceánem začne se vzduch točit.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Ve spodní části vznikne tlaková níže, která do sebe začne nasávat velkou rychlostí okolní vzduch.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r>
              <a:rPr lang="cs-CZ" sz="2800" dirty="0" smtClean="0">
                <a:solidFill>
                  <a:srgbClr val="263050"/>
                </a:solidFill>
                <a:latin typeface="Corbel"/>
              </a:rPr>
              <a:t>Uprostřed hurikánu se nachází tzv. oko – které je odděleno stěnou oblaků, kde je rychlost větru nejvyšší a jsou zde nejvydatnější srážky.</a:t>
            </a:r>
          </a:p>
        </p:txBody>
      </p:sp>
      <p:pic>
        <p:nvPicPr>
          <p:cNvPr id="4" name="World of Warcraft - A Call to Arms (RE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352584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lkedpt.com/lekesovi/pict/photos/hurikan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054" y="0"/>
            <a:ext cx="10449892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hurikan.trinactka.com/gallery/hurik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516" y="0"/>
            <a:ext cx="8712968" cy="653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img.abicko.cz/img/5/article/422675_hurikan-bill-bo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0"/>
            <a:ext cx="9793089" cy="6555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tapetynaplochu.org/tapety/tapetynaplochu-org-1280x1024-2407200812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0"/>
            <a:ext cx="8208912" cy="656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vychytane.sk/filesystem/image/200802/370-0-hurik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35" y="0"/>
            <a:ext cx="11135131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Použité zdroje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688632"/>
          </a:xfrm>
        </p:spPr>
        <p:txBody>
          <a:bodyPr>
            <a:noAutofit/>
          </a:bodyPr>
          <a:lstStyle/>
          <a:p>
            <a:pPr>
              <a:buClr>
                <a:srgbClr val="263050"/>
              </a:buClr>
              <a:buNone/>
            </a:pPr>
            <a:r>
              <a:rPr lang="cs-CZ" sz="1200" b="1" dirty="0" smtClean="0">
                <a:solidFill>
                  <a:srgbClr val="263050"/>
                </a:solidFill>
              </a:rPr>
              <a:t>Obrázky citovány: 15. 5. 2013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</a:t>
            </a:r>
            <a:r>
              <a:rPr lang="cs-CZ" sz="1200" dirty="0" smtClean="0">
                <a:solidFill>
                  <a:srgbClr val="263050"/>
                </a:solidFill>
              </a:rPr>
              <a:t>://eofdreams.com/data_images/dreams/storm/storm-02.jpg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http://images2.layoutsparks.com/1/96674/</a:t>
            </a:r>
            <a:r>
              <a:rPr lang="cs-CZ" sz="1200" dirty="0" err="1" smtClean="0">
                <a:solidFill>
                  <a:srgbClr val="263050"/>
                </a:solidFill>
              </a:rPr>
              <a:t>lightning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storm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bolt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thunder.jpg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http://4.bp.blogspot.com/-</a:t>
            </a:r>
            <a:r>
              <a:rPr lang="cs-CZ" sz="1200" dirty="0" err="1" smtClean="0">
                <a:solidFill>
                  <a:srgbClr val="263050"/>
                </a:solidFill>
              </a:rPr>
              <a:t>fttPTDuX</a:t>
            </a:r>
            <a:r>
              <a:rPr lang="cs-CZ" sz="1200" dirty="0" smtClean="0">
                <a:solidFill>
                  <a:srgbClr val="263050"/>
                </a:solidFill>
              </a:rPr>
              <a:t>_E4/T7lD5PUoL-I/AAAAAAAABC4/IG539NK4U0c/s1600/storm1.jpg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fantasticviewpoint.com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wp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content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uploads</a:t>
            </a:r>
            <a:r>
              <a:rPr lang="cs-CZ" sz="1200" dirty="0" smtClean="0">
                <a:solidFill>
                  <a:srgbClr val="263050"/>
                </a:solidFill>
              </a:rPr>
              <a:t>/2013/04/</a:t>
            </a:r>
            <a:r>
              <a:rPr lang="cs-CZ" sz="1200" dirty="0" err="1" smtClean="0">
                <a:solidFill>
                  <a:srgbClr val="263050"/>
                </a:solidFill>
              </a:rPr>
              <a:t>Lightning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Storm</a:t>
            </a:r>
            <a:r>
              <a:rPr lang="cs-CZ" sz="1200" dirty="0" smtClean="0">
                <a:solidFill>
                  <a:srgbClr val="263050"/>
                </a:solidFill>
              </a:rPr>
              <a:t>_Texas.</a:t>
            </a:r>
            <a:r>
              <a:rPr lang="cs-CZ" sz="1200" dirty="0" err="1" smtClean="0">
                <a:solidFill>
                  <a:srgbClr val="263050"/>
                </a:solidFill>
              </a:rPr>
              <a:t>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wallpapersfolder.com</a:t>
            </a:r>
            <a:r>
              <a:rPr lang="cs-CZ" sz="1200" dirty="0" smtClean="0">
                <a:solidFill>
                  <a:srgbClr val="263050"/>
                </a:solidFill>
              </a:rPr>
              <a:t>/user-</a:t>
            </a:r>
            <a:r>
              <a:rPr lang="cs-CZ" sz="1200" dirty="0" err="1" smtClean="0">
                <a:solidFill>
                  <a:srgbClr val="263050"/>
                </a:solidFill>
              </a:rPr>
              <a:t>content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uploads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wall</a:t>
            </a:r>
            <a:r>
              <a:rPr lang="cs-CZ" sz="1200" dirty="0" smtClean="0">
                <a:solidFill>
                  <a:srgbClr val="263050"/>
                </a:solidFill>
              </a:rPr>
              <a:t>/o/83/</a:t>
            </a:r>
            <a:r>
              <a:rPr lang="cs-CZ" sz="1200" dirty="0" err="1" smtClean="0">
                <a:solidFill>
                  <a:srgbClr val="263050"/>
                </a:solidFill>
              </a:rPr>
              <a:t>storm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over</a:t>
            </a:r>
            <a:r>
              <a:rPr lang="cs-CZ" sz="1200" dirty="0" smtClean="0">
                <a:solidFill>
                  <a:srgbClr val="263050"/>
                </a:solidFill>
              </a:rPr>
              <a:t>_city_</a:t>
            </a:r>
            <a:r>
              <a:rPr lang="cs-CZ" sz="1200" dirty="0" err="1" smtClean="0">
                <a:solidFill>
                  <a:srgbClr val="263050"/>
                </a:solidFill>
              </a:rPr>
              <a:t>wallpaper.jpg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bubblews.com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assets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images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news</a:t>
            </a:r>
            <a:r>
              <a:rPr lang="cs-CZ" sz="1200" dirty="0" smtClean="0">
                <a:solidFill>
                  <a:srgbClr val="263050"/>
                </a:solidFill>
              </a:rPr>
              <a:t>/1677101595_1359972595.jpg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desktopwallpaperhd.com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wallpapers</a:t>
            </a:r>
            <a:r>
              <a:rPr lang="cs-CZ" sz="1200" dirty="0" smtClean="0">
                <a:solidFill>
                  <a:srgbClr val="263050"/>
                </a:solidFill>
              </a:rPr>
              <a:t>/10/3405.jpg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wall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lake.com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Pics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Storm</a:t>
            </a:r>
            <a:r>
              <a:rPr lang="cs-CZ" sz="1200" dirty="0" smtClean="0">
                <a:solidFill>
                  <a:srgbClr val="263050"/>
                </a:solidFill>
              </a:rPr>
              <a:t>%20005%20small.jpg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http://www.esa.</a:t>
            </a:r>
            <a:r>
              <a:rPr lang="cs-CZ" sz="1200" dirty="0" err="1" smtClean="0">
                <a:solidFill>
                  <a:srgbClr val="263050"/>
                </a:solidFill>
              </a:rPr>
              <a:t>act.gov.au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wp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content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uploads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lightning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storm</a:t>
            </a:r>
            <a:r>
              <a:rPr lang="cs-CZ" sz="1200" dirty="0" smtClean="0">
                <a:solidFill>
                  <a:srgbClr val="263050"/>
                </a:solidFill>
              </a:rPr>
              <a:t>-400x300.jpg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thewallpapers.org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photo</a:t>
            </a:r>
            <a:r>
              <a:rPr lang="cs-CZ" sz="1200" dirty="0" smtClean="0">
                <a:solidFill>
                  <a:srgbClr val="263050"/>
                </a:solidFill>
              </a:rPr>
              <a:t>/13593/</a:t>
            </a:r>
            <a:r>
              <a:rPr lang="cs-CZ" sz="1200" dirty="0" err="1" smtClean="0">
                <a:solidFill>
                  <a:srgbClr val="263050"/>
                </a:solidFill>
              </a:rPr>
              <a:t>Forces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Of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Nature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Storm</a:t>
            </a:r>
            <a:r>
              <a:rPr lang="cs-CZ" sz="1200" dirty="0" smtClean="0">
                <a:solidFill>
                  <a:srgbClr val="263050"/>
                </a:solidFill>
              </a:rPr>
              <a:t>__25.jpg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abc.net.au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news</a:t>
            </a:r>
            <a:r>
              <a:rPr lang="cs-CZ" sz="1200" dirty="0" smtClean="0">
                <a:solidFill>
                  <a:srgbClr val="263050"/>
                </a:solidFill>
              </a:rPr>
              <a:t>/image/4357582-4x3-940x705.jpg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http://antwrp.gsfc.nasa.gov/apod/image/1303/volcano_reitze_1280.jpg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</a:t>
            </a:r>
            <a:r>
              <a:rPr lang="cs-CZ" sz="1200" dirty="0" smtClean="0">
                <a:solidFill>
                  <a:srgbClr val="263050"/>
                </a:solidFill>
              </a:rPr>
              <a:t>media.novinky.</a:t>
            </a:r>
            <a:r>
              <a:rPr lang="cs-CZ" sz="1200" dirty="0" err="1" smtClean="0">
                <a:solidFill>
                  <a:srgbClr val="263050"/>
                </a:solidFill>
              </a:rPr>
              <a:t>cz</a:t>
            </a:r>
            <a:r>
              <a:rPr lang="cs-CZ" sz="1200" dirty="0" smtClean="0">
                <a:solidFill>
                  <a:srgbClr val="263050"/>
                </a:solidFill>
              </a:rPr>
              <a:t>/487/364876-original1-db2fp.jpg</a:t>
            </a:r>
            <a:endParaRPr lang="cs-CZ" sz="1200" dirty="0" smtClean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2.layoutsparks.com/1/96674/lightning-storm-bolt-thu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0"/>
            <a:ext cx="8784976" cy="6584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Použité zdroje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616624"/>
          </a:xfrm>
        </p:spPr>
        <p:txBody>
          <a:bodyPr>
            <a:noAutofit/>
          </a:bodyPr>
          <a:lstStyle/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http://i.</a:t>
            </a:r>
            <a:r>
              <a:rPr lang="cs-CZ" sz="1200" dirty="0" err="1" smtClean="0">
                <a:solidFill>
                  <a:srgbClr val="263050"/>
                </a:solidFill>
              </a:rPr>
              <a:t>idnes.cz</a:t>
            </a:r>
            <a:r>
              <a:rPr lang="cs-CZ" sz="1200" dirty="0" smtClean="0">
                <a:solidFill>
                  <a:srgbClr val="263050"/>
                </a:solidFill>
              </a:rPr>
              <a:t>/10/043/cl6/AHA329293_APTOPIX_ICELAND_VOLCANO_LON126.jpg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</a:t>
            </a:r>
            <a:r>
              <a:rPr lang="cs-CZ" sz="1200" dirty="0" smtClean="0">
                <a:solidFill>
                  <a:srgbClr val="263050"/>
                </a:solidFill>
              </a:rPr>
              <a:t>antwrp.gsfc.nasa.gov/apod/image/1207/volcano_stefnisson_960.jpg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</a:t>
            </a:r>
            <a:r>
              <a:rPr lang="cs-CZ" sz="1200" dirty="0" smtClean="0">
                <a:solidFill>
                  <a:srgbClr val="263050"/>
                </a:solidFill>
              </a:rPr>
              <a:t>://img.badman.sk/stories/Ilustracne/najlepsie-foto-2010-blesk-sopka_4.jpg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tornada.cz</a:t>
            </a:r>
            <a:r>
              <a:rPr lang="cs-CZ" sz="1200" dirty="0" smtClean="0">
                <a:solidFill>
                  <a:srgbClr val="263050"/>
                </a:solidFill>
              </a:rPr>
              <a:t>/o-</a:t>
            </a:r>
            <a:r>
              <a:rPr lang="cs-CZ" sz="1200" dirty="0" err="1" smtClean="0">
                <a:solidFill>
                  <a:srgbClr val="263050"/>
                </a:solidFill>
              </a:rPr>
              <a:t>tornadech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tornado.jpg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http://nafilmu.cz/wp-content/uploads/2012/08/F5_tornado_Elie_Manitoba_2007.jpg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http://celebrating200years.noaa.gov/</a:t>
            </a:r>
            <a:r>
              <a:rPr lang="cs-CZ" sz="1200" dirty="0" err="1" smtClean="0">
                <a:solidFill>
                  <a:srgbClr val="263050"/>
                </a:solidFill>
              </a:rPr>
              <a:t>foundations</a:t>
            </a:r>
            <a:r>
              <a:rPr lang="cs-CZ" sz="1200" dirty="0" smtClean="0">
                <a:solidFill>
                  <a:srgbClr val="263050"/>
                </a:solidFill>
              </a:rPr>
              <a:t>/severe_</a:t>
            </a:r>
            <a:r>
              <a:rPr lang="cs-CZ" sz="1200" dirty="0" err="1" smtClean="0">
                <a:solidFill>
                  <a:srgbClr val="263050"/>
                </a:solidFill>
              </a:rPr>
              <a:t>weather</a:t>
            </a:r>
            <a:r>
              <a:rPr lang="cs-CZ" sz="1200" dirty="0" smtClean="0">
                <a:solidFill>
                  <a:srgbClr val="263050"/>
                </a:solidFill>
              </a:rPr>
              <a:t>/image5_</a:t>
            </a:r>
            <a:r>
              <a:rPr lang="cs-CZ" sz="1200" dirty="0" err="1" smtClean="0">
                <a:solidFill>
                  <a:srgbClr val="263050"/>
                </a:solidFill>
              </a:rPr>
              <a:t>full.jpg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http://img3.ct24.cz/multimedia/</a:t>
            </a:r>
            <a:r>
              <a:rPr lang="cs-CZ" sz="1200" dirty="0" err="1" smtClean="0">
                <a:solidFill>
                  <a:srgbClr val="263050"/>
                </a:solidFill>
              </a:rPr>
              <a:t>videos</a:t>
            </a:r>
            <a:r>
              <a:rPr lang="cs-CZ" sz="1200" dirty="0" smtClean="0">
                <a:solidFill>
                  <a:srgbClr val="263050"/>
                </a:solidFill>
              </a:rPr>
              <a:t>/image/1546/medium/463695.jpg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otazkomat.cz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upload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otazky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obrazky</a:t>
            </a:r>
            <a:r>
              <a:rPr lang="cs-CZ" sz="1200" dirty="0" smtClean="0">
                <a:solidFill>
                  <a:srgbClr val="263050"/>
                </a:solidFill>
              </a:rPr>
              <a:t>/tornado2.jpg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http://i.</a:t>
            </a:r>
            <a:r>
              <a:rPr lang="cs-CZ" sz="1200" dirty="0" err="1" smtClean="0">
                <a:solidFill>
                  <a:srgbClr val="263050"/>
                </a:solidFill>
              </a:rPr>
              <a:t>idnes.cz</a:t>
            </a:r>
            <a:r>
              <a:rPr lang="cs-CZ" sz="1200" dirty="0" smtClean="0">
                <a:solidFill>
                  <a:srgbClr val="263050"/>
                </a:solidFill>
              </a:rPr>
              <a:t>/13/042/</a:t>
            </a:r>
            <a:r>
              <a:rPr lang="cs-CZ" sz="1200" dirty="0" err="1" smtClean="0">
                <a:solidFill>
                  <a:srgbClr val="263050"/>
                </a:solidFill>
              </a:rPr>
              <a:t>vidw</a:t>
            </a:r>
            <a:r>
              <a:rPr lang="cs-CZ" sz="1200" dirty="0" smtClean="0">
                <a:solidFill>
                  <a:srgbClr val="263050"/>
                </a:solidFill>
              </a:rPr>
              <a:t>/NOV4a7b47_</a:t>
            </a:r>
            <a:r>
              <a:rPr lang="cs-CZ" sz="1200" dirty="0" err="1" smtClean="0">
                <a:solidFill>
                  <a:srgbClr val="263050"/>
                </a:solidFill>
              </a:rPr>
              <a:t>tornadomississippi.jpg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monroecounty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fl.gov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images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pages</a:t>
            </a:r>
            <a:r>
              <a:rPr lang="cs-CZ" sz="1200" dirty="0" smtClean="0">
                <a:solidFill>
                  <a:srgbClr val="263050"/>
                </a:solidFill>
              </a:rPr>
              <a:t>/N456/</a:t>
            </a:r>
            <a:r>
              <a:rPr lang="cs-CZ" sz="1200" dirty="0" err="1" smtClean="0">
                <a:solidFill>
                  <a:srgbClr val="263050"/>
                </a:solidFill>
              </a:rPr>
              <a:t>Tornado.jpg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http://img.ihned.cz/attachment.php/640/38041640/aisv8CDFIKMOl6Pbcfpxyz01ST9ARVmn/tornado.jpg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msichicago.org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fileadmin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Exhibits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Omnimax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tornado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alley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Tornado.jpg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fastcoexist.com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multisite</a:t>
            </a:r>
            <a:r>
              <a:rPr lang="cs-CZ" sz="1200" dirty="0" smtClean="0">
                <a:solidFill>
                  <a:srgbClr val="263050"/>
                </a:solidFill>
              </a:rPr>
              <a:t>_</a:t>
            </a:r>
            <a:r>
              <a:rPr lang="cs-CZ" sz="1200" dirty="0" err="1" smtClean="0">
                <a:solidFill>
                  <a:srgbClr val="263050"/>
                </a:solidFill>
              </a:rPr>
              <a:t>files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coexist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imagecache</a:t>
            </a:r>
            <a:r>
              <a:rPr lang="cs-CZ" sz="1200" dirty="0" smtClean="0">
                <a:solidFill>
                  <a:srgbClr val="263050"/>
                </a:solidFill>
              </a:rPr>
              <a:t>/960/poster/2012/12/1681094-poster-1280-</a:t>
            </a:r>
            <a:r>
              <a:rPr lang="cs-CZ" sz="1200" dirty="0" err="1" smtClean="0">
                <a:solidFill>
                  <a:srgbClr val="263050"/>
                </a:solidFill>
              </a:rPr>
              <a:t>avetec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tornado.jpg</a:t>
            </a:r>
            <a:endParaRPr lang="cs-CZ" sz="1200" dirty="0" smtClean="0">
              <a:solidFill>
                <a:srgbClr val="263050"/>
              </a:solidFill>
            </a:endParaRP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earthtimes.org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newsimage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devastating</a:t>
            </a:r>
            <a:r>
              <a:rPr lang="cs-CZ" sz="1200" dirty="0" smtClean="0">
                <a:solidFill>
                  <a:srgbClr val="263050"/>
                </a:solidFill>
              </a:rPr>
              <a:t>-start-</a:t>
            </a:r>
            <a:r>
              <a:rPr lang="cs-CZ" sz="1200" dirty="0" err="1" smtClean="0">
                <a:solidFill>
                  <a:srgbClr val="263050"/>
                </a:solidFill>
              </a:rPr>
              <a:t>us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tornado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season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warning</a:t>
            </a:r>
            <a:r>
              <a:rPr lang="cs-CZ" sz="1200" dirty="0" smtClean="0">
                <a:solidFill>
                  <a:srgbClr val="263050"/>
                </a:solidFill>
              </a:rPr>
              <a:t>_8312.jpg</a:t>
            </a:r>
          </a:p>
        </p:txBody>
      </p:sp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509760" cy="65738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bel"/>
                <a:ea typeface="+mj-ea"/>
                <a:cs typeface="+mj-cs"/>
              </a:rPr>
              <a:t>Použité zdroje</a:t>
            </a:r>
            <a:endParaRPr lang="cs-CZ" sz="5400" b="1" i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472" y="908720"/>
            <a:ext cx="9505056" cy="5616624"/>
          </a:xfrm>
        </p:spPr>
        <p:txBody>
          <a:bodyPr>
            <a:normAutofit/>
          </a:bodyPr>
          <a:lstStyle/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lkedpt.com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lekesovi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pict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photos</a:t>
            </a:r>
            <a:r>
              <a:rPr lang="cs-CZ" sz="1200" dirty="0" smtClean="0">
                <a:solidFill>
                  <a:srgbClr val="263050"/>
                </a:solidFill>
              </a:rPr>
              <a:t>/hurikan14.jpg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hurikan.trinactka.com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gallery</a:t>
            </a:r>
            <a:r>
              <a:rPr lang="cs-CZ" sz="1200" dirty="0" smtClean="0">
                <a:solidFill>
                  <a:srgbClr val="263050"/>
                </a:solidFill>
              </a:rPr>
              <a:t>/hurikan1.jpg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http://img.abicko.cz/img/5/article/422675_hurikan-bill-boure.jpg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tapetynaplochu.org</a:t>
            </a:r>
            <a:r>
              <a:rPr lang="cs-CZ" sz="1200" dirty="0" smtClean="0">
                <a:solidFill>
                  <a:srgbClr val="263050"/>
                </a:solidFill>
              </a:rPr>
              <a:t>/tapety/</a:t>
            </a:r>
            <a:r>
              <a:rPr lang="cs-CZ" sz="1200" dirty="0" err="1" smtClean="0">
                <a:solidFill>
                  <a:srgbClr val="263050"/>
                </a:solidFill>
              </a:rPr>
              <a:t>tapetynaplochu</a:t>
            </a:r>
            <a:r>
              <a:rPr lang="cs-CZ" sz="1200" dirty="0" smtClean="0">
                <a:solidFill>
                  <a:srgbClr val="263050"/>
                </a:solidFill>
              </a:rPr>
              <a:t>-</a:t>
            </a:r>
            <a:r>
              <a:rPr lang="cs-CZ" sz="1200" dirty="0" err="1" smtClean="0">
                <a:solidFill>
                  <a:srgbClr val="263050"/>
                </a:solidFill>
              </a:rPr>
              <a:t>org</a:t>
            </a:r>
            <a:r>
              <a:rPr lang="cs-CZ" sz="1200" dirty="0" smtClean="0">
                <a:solidFill>
                  <a:srgbClr val="263050"/>
                </a:solidFill>
              </a:rPr>
              <a:t>-1280x1024-24072008121159.jpg</a:t>
            </a:r>
          </a:p>
          <a:p>
            <a:pPr>
              <a:buClr>
                <a:srgbClr val="263050"/>
              </a:buClr>
              <a:buFont typeface="Wingdings"/>
              <a:buChar char="§"/>
            </a:pPr>
            <a:r>
              <a:rPr lang="cs-CZ" sz="1200" dirty="0" smtClean="0">
                <a:solidFill>
                  <a:srgbClr val="263050"/>
                </a:solidFill>
              </a:rPr>
              <a:t>http://www.</a:t>
            </a:r>
            <a:r>
              <a:rPr lang="cs-CZ" sz="1200" dirty="0" err="1" smtClean="0">
                <a:solidFill>
                  <a:srgbClr val="263050"/>
                </a:solidFill>
              </a:rPr>
              <a:t>vychytane.sk</a:t>
            </a:r>
            <a:r>
              <a:rPr lang="cs-CZ" sz="1200" dirty="0" smtClean="0">
                <a:solidFill>
                  <a:srgbClr val="263050"/>
                </a:solidFill>
              </a:rPr>
              <a:t>/</a:t>
            </a:r>
            <a:r>
              <a:rPr lang="cs-CZ" sz="1200" dirty="0" err="1" smtClean="0">
                <a:solidFill>
                  <a:srgbClr val="263050"/>
                </a:solidFill>
              </a:rPr>
              <a:t>filesystem</a:t>
            </a:r>
            <a:r>
              <a:rPr lang="cs-CZ" sz="1200" dirty="0" smtClean="0">
                <a:solidFill>
                  <a:srgbClr val="263050"/>
                </a:solidFill>
              </a:rPr>
              <a:t>/image/200802/370-0-</a:t>
            </a:r>
            <a:r>
              <a:rPr lang="cs-CZ" sz="1200" dirty="0" err="1" smtClean="0">
                <a:solidFill>
                  <a:srgbClr val="263050"/>
                </a:solidFill>
              </a:rPr>
              <a:t>hurikan.jpg</a:t>
            </a:r>
            <a:endParaRPr lang="cs-CZ" sz="1200" dirty="0" smtClean="0">
              <a:solidFill>
                <a:srgbClr val="263050"/>
              </a:solidFill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4.bp.blogspot.com/-fttPTDuX_E4/T7lD5PUoL-I/AAAAAAAABC4/IG539NK4U0c/s1600/stor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517" y="0"/>
            <a:ext cx="7926967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antasticviewpoint.com/wp-content/uploads/2013/04/Lightning_Storm_Tex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176" y="0"/>
            <a:ext cx="8705648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wallpapersfolder.com/user-content/uploads/wall/o/83/storm_over_city_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69" y="0"/>
            <a:ext cx="10549462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bubblews.com/assets/images/news/1677101595_1359972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831" y="0"/>
            <a:ext cx="11602339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desktopwallpaperhd.com/wallpapers/10/3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715" y="0"/>
            <a:ext cx="8160571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0</TotalTime>
  <Words>528</Words>
  <Application>Microsoft Office PowerPoint</Application>
  <PresentationFormat>Vlastní</PresentationFormat>
  <Paragraphs>135</Paragraphs>
  <Slides>41</Slides>
  <Notes>40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TS103417271</vt:lpstr>
      <vt:lpstr>Extrémy počasí</vt:lpstr>
      <vt:lpstr>Bouřka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Bouřka</vt:lpstr>
      <vt:lpstr>Snímek 17</vt:lpstr>
      <vt:lpstr>Snímek 18</vt:lpstr>
      <vt:lpstr>Snímek 19</vt:lpstr>
      <vt:lpstr>Snímek 20</vt:lpstr>
      <vt:lpstr>Tornádo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Hurikán</vt:lpstr>
      <vt:lpstr>Snímek 34</vt:lpstr>
      <vt:lpstr>Snímek 35</vt:lpstr>
      <vt:lpstr>Snímek 36</vt:lpstr>
      <vt:lpstr>Snímek 37</vt:lpstr>
      <vt:lpstr>Snímek 38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2013-05-15T18:54:47Z</dcterms:created>
  <dcterms:modified xsi:type="dcterms:W3CDTF">2013-05-15T21:04:36Z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