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58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62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5324" autoAdjust="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386" y="4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cs-CZ" smtClean="0"/>
              <a:pPr/>
              <a:t>21. 5. 2013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cs-CZ" smtClean="0"/>
              <a:pPr/>
              <a:t>21. 5. 2013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0829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10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1799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11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1799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12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1799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2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1799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3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1799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4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1799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5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1799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6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1799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7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1799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8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1799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9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179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 7" descr="Nadýchané bílé mráčky na modré obloz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0" name="Obrázek  9" descr="Detail snímku rostliny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Obrázek  10" descr="Vlnky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698731021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22. července 2012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Sem patří text zápatí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720709254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22. července 2012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Sem patří text zápatí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021014205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22. července 2012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Sem patří text zápatí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405116843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9" name="Obrázek  8" descr="Vln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Obrázek  10" descr="Detail zelených rostli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9894290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22. července 2012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Sem patří text zápatí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781687897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22. července 2012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Sem patří text zápatí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827180760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22. července 2012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Sem patří text zápatí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465877520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22. července 2012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Sem patří text zápatí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107393770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22. července 2012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Sem patří text zápatí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023549573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22. července 2012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Sem patří text zápatí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16422472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>
              <a:buNone/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 dirty="0" smtClean="0">
                <a:solidFill>
                  <a:srgbClr val="8BAA00">
                    <a:lumMod val="75000"/>
                  </a:srgbClr>
                </a:solidFill>
              </a:rPr>
              <a:t>22. července 2012</a:t>
            </a:r>
            <a:endParaRPr lang="cs-CZ" dirty="0">
              <a:solidFill>
                <a:srgbClr val="8BAA00">
                  <a:lumMod val="7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 dirty="0" smtClean="0"/>
              <a:t>Sem patří text zápatí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51777" y="4428308"/>
            <a:ext cx="4846320" cy="9789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4800" b="0" i="0" dirty="0" smtClean="0">
                <a:solidFill>
                  <a:schemeClr val="bg1"/>
                </a:solidFill>
                <a:latin typeface="Corbel"/>
                <a:ea typeface="+mj-ea"/>
                <a:cs typeface="+mj-cs"/>
              </a:rPr>
              <a:t>Znečištění ovzduší</a:t>
            </a:r>
            <a:endParaRPr lang="cs-CZ" sz="4800" b="0" i="0" dirty="0">
              <a:solidFill>
                <a:schemeClr val="bg1"/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cs-CZ" sz="1800" b="0" i="0" dirty="0" smtClean="0">
                <a:solidFill>
                  <a:schemeClr val="bg1"/>
                </a:solidFill>
              </a:rPr>
              <a:t>Mgr. Veronika Kuncová, 2013</a:t>
            </a:r>
            <a:endParaRPr lang="cs-CZ" sz="1800" b="0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1546900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10026" y="287382"/>
            <a:ext cx="9371949" cy="675882"/>
          </a:xfrm>
        </p:spPr>
        <p:txBody>
          <a:bodyPr/>
          <a:lstStyle/>
          <a:p>
            <a:pPr algn="l" defTabSz="914400">
              <a:spcBef>
                <a:spcPts val="0"/>
              </a:spcBef>
              <a:buNone/>
            </a:pPr>
            <a:r>
              <a:rPr lang="cs-CZ" dirty="0" smtClean="0">
                <a:solidFill>
                  <a:srgbClr val="8BAA00"/>
                </a:solidFill>
                <a:latin typeface="Corbel"/>
              </a:rPr>
              <a:t>Ochrana atmosféry</a:t>
            </a:r>
            <a:endParaRPr lang="cs-CZ" sz="3400" b="0" i="0" dirty="0">
              <a:solidFill>
                <a:srgbClr val="8BAA00"/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10027" y="940525"/>
            <a:ext cx="5447973" cy="5499463"/>
          </a:xfrm>
        </p:spPr>
        <p:txBody>
          <a:bodyPr>
            <a:normAutofit/>
          </a:bodyPr>
          <a:lstStyle/>
          <a:p>
            <a:pPr>
              <a:buClr>
                <a:srgbClr val="4D3E2F"/>
              </a:buClr>
              <a:buFontTx/>
              <a:buChar char="-"/>
            </a:pPr>
            <a:r>
              <a:rPr lang="cs-CZ" sz="2400" dirty="0" smtClean="0"/>
              <a:t>energetické úspory – snížení energetické náročnosti, využívání recyklace odpadů, méně energeticky náročné stroje apod.</a:t>
            </a:r>
          </a:p>
          <a:p>
            <a:pPr>
              <a:buClr>
                <a:srgbClr val="4D3E2F"/>
              </a:buClr>
              <a:buFontTx/>
              <a:buChar char="-"/>
            </a:pPr>
            <a:r>
              <a:rPr lang="cs-CZ" sz="2400" dirty="0" smtClean="0">
                <a:solidFill>
                  <a:srgbClr val="4D3E2F"/>
                </a:solidFill>
                <a:latin typeface="Corbel"/>
              </a:rPr>
              <a:t>výroba el. energie – sluneční, větrná, vodní</a:t>
            </a:r>
          </a:p>
          <a:p>
            <a:pPr>
              <a:buClr>
                <a:srgbClr val="4D3E2F"/>
              </a:buClr>
              <a:buFontTx/>
              <a:buChar char="-"/>
            </a:pPr>
            <a:r>
              <a:rPr lang="cs-CZ" sz="2400" dirty="0" smtClean="0">
                <a:solidFill>
                  <a:srgbClr val="4D3E2F"/>
                </a:solidFill>
                <a:latin typeface="Corbel"/>
              </a:rPr>
              <a:t>využívání především hromadné dopravy</a:t>
            </a:r>
          </a:p>
          <a:p>
            <a:pPr>
              <a:buClr>
                <a:srgbClr val="4D3E2F"/>
              </a:buClr>
              <a:buFontTx/>
              <a:buChar char="-"/>
            </a:pPr>
            <a:r>
              <a:rPr lang="cs-CZ" sz="2400" dirty="0" smtClean="0">
                <a:solidFill>
                  <a:srgbClr val="4D3E2F"/>
                </a:solidFill>
                <a:latin typeface="Corbel"/>
              </a:rPr>
              <a:t>kvalitnější a šetrnější motory</a:t>
            </a:r>
          </a:p>
          <a:p>
            <a:pPr>
              <a:buClr>
                <a:srgbClr val="4D3E2F"/>
              </a:buClr>
              <a:buFontTx/>
              <a:buChar char="-"/>
            </a:pPr>
            <a:r>
              <a:rPr lang="cs-CZ" sz="2400" dirty="0" smtClean="0">
                <a:solidFill>
                  <a:srgbClr val="4D3E2F"/>
                </a:solidFill>
                <a:latin typeface="Corbel"/>
              </a:rPr>
              <a:t>oddělení průmyslových zón</a:t>
            </a:r>
          </a:p>
          <a:p>
            <a:pPr>
              <a:buClr>
                <a:srgbClr val="4D3E2F"/>
              </a:buClr>
              <a:buFontTx/>
              <a:buChar char="-"/>
            </a:pPr>
            <a:r>
              <a:rPr lang="cs-CZ" sz="2400" dirty="0" smtClean="0">
                <a:solidFill>
                  <a:srgbClr val="4D3E2F"/>
                </a:solidFill>
                <a:latin typeface="Corbel"/>
              </a:rPr>
              <a:t>snižování prašnosti vnějšího prostředí</a:t>
            </a:r>
          </a:p>
          <a:p>
            <a:pPr>
              <a:buClr>
                <a:srgbClr val="4D3E2F"/>
              </a:buClr>
              <a:buFontTx/>
              <a:buChar char="-"/>
            </a:pPr>
            <a:r>
              <a:rPr lang="cs-CZ" sz="2400" dirty="0" smtClean="0">
                <a:solidFill>
                  <a:srgbClr val="4D3E2F"/>
                </a:solidFill>
                <a:latin typeface="Corbel"/>
              </a:rPr>
              <a:t>…</a:t>
            </a:r>
          </a:p>
        </p:txBody>
      </p:sp>
      <p:sp>
        <p:nvSpPr>
          <p:cNvPr id="32774" name="AutoShape 6" descr="http://upload.wikimedia.org/wikipedia/commons/0/04/Electron_shell_086_Radon_-_no_label.svg"/>
          <p:cNvSpPr>
            <a:spLocks noChangeAspect="1" noChangeArrowheads="1"/>
          </p:cNvSpPr>
          <p:nvPr/>
        </p:nvSpPr>
        <p:spPr bwMode="auto">
          <a:xfrm>
            <a:off x="155575" y="-1912938"/>
            <a:ext cx="3990975" cy="3990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776" name="AutoShape 8" descr="http://upload.wikimedia.org/wikipedia/commons/0/04/Electron_shell_086_Radon_-_no_label.svg"/>
          <p:cNvSpPr>
            <a:spLocks noChangeAspect="1" noChangeArrowheads="1"/>
          </p:cNvSpPr>
          <p:nvPr/>
        </p:nvSpPr>
        <p:spPr bwMode="auto">
          <a:xfrm>
            <a:off x="155575" y="-1912938"/>
            <a:ext cx="3990975" cy="3990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778" name="AutoShape 10" descr="http://upload.wikimedia.org/wikipedia/commons/0/04/Electron_shell_086_Radon_-_no_label.svg"/>
          <p:cNvSpPr>
            <a:spLocks noChangeAspect="1" noChangeArrowheads="1"/>
          </p:cNvSpPr>
          <p:nvPr/>
        </p:nvSpPr>
        <p:spPr bwMode="auto">
          <a:xfrm>
            <a:off x="155575" y="-1912938"/>
            <a:ext cx="3990975" cy="3990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8914" name="Picture 2" descr="http://4.bp.blogspot.com/-mgCDIgQgG0Y/TqaMc-yws2I/AAAAAAAAAF8/Vez_4LX7Zvk/s1600/1-green-earth-wall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4806" y="333873"/>
            <a:ext cx="4172866" cy="3127784"/>
          </a:xfrm>
          <a:prstGeom prst="rect">
            <a:avLst/>
          </a:prstGeom>
          <a:noFill/>
        </p:spPr>
      </p:pic>
      <p:pic>
        <p:nvPicPr>
          <p:cNvPr id="38916" name="Picture 4" descr="http://goinggreendc.files.wordpress.com/2010/03/earth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7347" y="3573461"/>
            <a:ext cx="2848883" cy="2848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8715840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10026" y="287382"/>
            <a:ext cx="9371949" cy="675882"/>
          </a:xfrm>
        </p:spPr>
        <p:txBody>
          <a:bodyPr/>
          <a:lstStyle/>
          <a:p>
            <a:pPr algn="l" defTabSz="914400">
              <a:spcBef>
                <a:spcPts val="0"/>
              </a:spcBef>
              <a:buNone/>
            </a:pPr>
            <a:r>
              <a:rPr lang="cs-CZ" sz="3400" b="0" i="0" smtClean="0">
                <a:solidFill>
                  <a:srgbClr val="8BAA00"/>
                </a:solidFill>
                <a:latin typeface="Corbel"/>
                <a:ea typeface="+mj-ea"/>
                <a:cs typeface="+mj-cs"/>
              </a:rPr>
              <a:t>Použité zdroje</a:t>
            </a:r>
            <a:endParaRPr lang="cs-CZ" sz="3400" b="0" i="0" dirty="0">
              <a:solidFill>
                <a:srgbClr val="8BAA00"/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4137" y="940526"/>
            <a:ext cx="11299372" cy="5643154"/>
          </a:xfrm>
        </p:spPr>
        <p:txBody>
          <a:bodyPr>
            <a:normAutofit/>
          </a:bodyPr>
          <a:lstStyle/>
          <a:p>
            <a:pPr>
              <a:buClr>
                <a:srgbClr val="4D3E2F"/>
              </a:buClr>
            </a:pPr>
            <a:r>
              <a:rPr lang="cs-CZ" sz="1400" b="1" i="0" smtClean="0">
                <a:solidFill>
                  <a:srgbClr val="4D3E2F"/>
                </a:solidFill>
                <a:latin typeface="Corbel"/>
                <a:ea typeface="+mn-ea"/>
                <a:cs typeface="+mn-cs"/>
              </a:rPr>
              <a:t>Wikipedia</a:t>
            </a:r>
            <a:r>
              <a:rPr lang="cs-CZ" sz="1400" b="0" i="0" smtClean="0">
                <a:solidFill>
                  <a:srgbClr val="4D3E2F"/>
                </a:solidFill>
                <a:latin typeface="Corbel"/>
                <a:ea typeface="+mn-ea"/>
                <a:cs typeface="+mn-cs"/>
              </a:rPr>
              <a:t> </a:t>
            </a:r>
            <a:r>
              <a:rPr lang="en-GB" sz="1400" b="0" i="0" smtClean="0">
                <a:solidFill>
                  <a:srgbClr val="4D3E2F"/>
                </a:solidFill>
                <a:latin typeface="Corbel"/>
                <a:ea typeface="+mn-ea"/>
                <a:cs typeface="+mn-cs"/>
              </a:rPr>
              <a:t>[</a:t>
            </a:r>
            <a:r>
              <a:rPr lang="cs-CZ" sz="1400" b="0" i="0" smtClean="0">
                <a:solidFill>
                  <a:srgbClr val="4D3E2F"/>
                </a:solidFill>
                <a:latin typeface="Corbel"/>
                <a:ea typeface="+mn-ea"/>
                <a:cs typeface="+mn-cs"/>
              </a:rPr>
              <a:t>cit. </a:t>
            </a:r>
            <a:r>
              <a:rPr lang="cs-CZ" sz="1400" smtClean="0">
                <a:solidFill>
                  <a:srgbClr val="4D3E2F"/>
                </a:solidFill>
                <a:latin typeface="Corbel"/>
              </a:rPr>
              <a:t>13-05-21</a:t>
            </a:r>
            <a:r>
              <a:rPr lang="en-GB" sz="1400" b="0" i="0" smtClean="0">
                <a:solidFill>
                  <a:srgbClr val="4D3E2F"/>
                </a:solidFill>
                <a:latin typeface="Corbel"/>
                <a:ea typeface="+mn-ea"/>
                <a:cs typeface="+mn-cs"/>
              </a:rPr>
              <a:t>]</a:t>
            </a:r>
            <a:r>
              <a:rPr lang="cs-CZ" sz="1400" smtClean="0">
                <a:solidFill>
                  <a:srgbClr val="4D3E2F"/>
                </a:solidFill>
              </a:rPr>
              <a:t> 399px-MSH80_eruption_mount_st_helens_05-18-80-dramatic-edit.jpg. </a:t>
            </a:r>
            <a:r>
              <a:rPr lang="cs-CZ" sz="1400" b="1" smtClean="0">
                <a:solidFill>
                  <a:srgbClr val="4D3E2F"/>
                </a:solidFill>
              </a:rPr>
              <a:t>Dostupné z WWW: </a:t>
            </a:r>
            <a:r>
              <a:rPr lang="cs-CZ" sz="1400" smtClean="0">
                <a:solidFill>
                  <a:srgbClr val="4D3E2F"/>
                </a:solidFill>
              </a:rPr>
              <a:t>http://upload.wikimedia.org/wikipedia/commons/thumb/d/d1/MSH80_eruption_mount_st_helens_05-18-80-dramatic-edit.jpg/399px-MSH80_eruption_mount_st_helens_05-18-80-dramatic-edit.jpg.</a:t>
            </a:r>
          </a:p>
          <a:p>
            <a:pPr>
              <a:buClr>
                <a:srgbClr val="4D3E2F"/>
              </a:buClr>
            </a:pPr>
            <a:r>
              <a:rPr lang="cs-CZ" sz="1400" b="1" smtClean="0">
                <a:solidFill>
                  <a:srgbClr val="4D3E2F"/>
                </a:solidFill>
              </a:rPr>
              <a:t>Lidovky.cz</a:t>
            </a:r>
            <a:r>
              <a:rPr lang="cs-CZ" sz="1400" smtClean="0">
                <a:solidFill>
                  <a:srgbClr val="4D3E2F"/>
                </a:solidFill>
              </a:rPr>
              <a:t> </a:t>
            </a:r>
            <a:r>
              <a:rPr lang="en-GB" sz="1400" smtClean="0">
                <a:solidFill>
                  <a:srgbClr val="4D3E2F"/>
                </a:solidFill>
              </a:rPr>
              <a:t>[</a:t>
            </a:r>
            <a:r>
              <a:rPr lang="cs-CZ" sz="1400" smtClean="0">
                <a:solidFill>
                  <a:srgbClr val="4D3E2F"/>
                </a:solidFill>
              </a:rPr>
              <a:t>cit. 13-05-21</a:t>
            </a:r>
            <a:r>
              <a:rPr lang="en-GB" sz="1400" smtClean="0">
                <a:solidFill>
                  <a:srgbClr val="4D3E2F"/>
                </a:solidFill>
              </a:rPr>
              <a:t>]</a:t>
            </a:r>
            <a:r>
              <a:rPr lang="cs-CZ" sz="1400" smtClean="0">
                <a:solidFill>
                  <a:srgbClr val="4D3E2F"/>
                </a:solidFill>
              </a:rPr>
              <a:t> KH475fe4_p201211160408401.jpg. </a:t>
            </a:r>
            <a:r>
              <a:rPr lang="cs-CZ" sz="1400" b="1" smtClean="0">
                <a:solidFill>
                  <a:srgbClr val="4D3E2F"/>
                </a:solidFill>
              </a:rPr>
              <a:t>Dostupné z WWW: </a:t>
            </a:r>
            <a:r>
              <a:rPr lang="cs-CZ" sz="1400" smtClean="0">
                <a:solidFill>
                  <a:srgbClr val="4D3E2F"/>
                </a:solidFill>
              </a:rPr>
              <a:t>http://i.lidovky.cz/12/113/lngal/KH475fe4_p201211160408401.jpg.</a:t>
            </a:r>
          </a:p>
          <a:p>
            <a:pPr>
              <a:buClr>
                <a:srgbClr val="4D3E2F"/>
              </a:buClr>
            </a:pPr>
            <a:r>
              <a:rPr lang="cs-CZ" sz="1400" b="1" smtClean="0">
                <a:solidFill>
                  <a:srgbClr val="4D3E2F"/>
                </a:solidFill>
              </a:rPr>
              <a:t>hvv-mobility.com</a:t>
            </a:r>
            <a:r>
              <a:rPr lang="cs-CZ" sz="1400" smtClean="0">
                <a:solidFill>
                  <a:srgbClr val="4D3E2F"/>
                </a:solidFill>
              </a:rPr>
              <a:t> </a:t>
            </a:r>
            <a:r>
              <a:rPr lang="en-GB" sz="1400" smtClean="0">
                <a:solidFill>
                  <a:srgbClr val="4D3E2F"/>
                </a:solidFill>
              </a:rPr>
              <a:t>[</a:t>
            </a:r>
            <a:r>
              <a:rPr lang="cs-CZ" sz="1400" smtClean="0">
                <a:solidFill>
                  <a:srgbClr val="4D3E2F"/>
                </a:solidFill>
              </a:rPr>
              <a:t>cit. 13-05-21</a:t>
            </a:r>
            <a:r>
              <a:rPr lang="en-GB" sz="1400" smtClean="0">
                <a:solidFill>
                  <a:srgbClr val="4D3E2F"/>
                </a:solidFill>
              </a:rPr>
              <a:t>]</a:t>
            </a:r>
            <a:r>
              <a:rPr lang="cs-CZ" sz="1400" smtClean="0">
                <a:solidFill>
                  <a:srgbClr val="4D3E2F"/>
                </a:solidFill>
              </a:rPr>
              <a:t> 04_G_Smog.jpg. </a:t>
            </a:r>
            <a:r>
              <a:rPr lang="cs-CZ" sz="1400" b="1" smtClean="0">
                <a:solidFill>
                  <a:srgbClr val="4D3E2F"/>
                </a:solidFill>
              </a:rPr>
              <a:t>Dostupné z WWW: </a:t>
            </a:r>
            <a:r>
              <a:rPr lang="cs-CZ" sz="1400" smtClean="0">
                <a:solidFill>
                  <a:srgbClr val="4D3E2F"/>
                </a:solidFill>
              </a:rPr>
              <a:t>http://www.hvv-mobility.com/upload/redaktion/04_G_Smog.jpg.</a:t>
            </a:r>
          </a:p>
          <a:p>
            <a:pPr>
              <a:buClr>
                <a:srgbClr val="4D3E2F"/>
              </a:buClr>
            </a:pPr>
            <a:r>
              <a:rPr lang="cs-CZ" sz="1400" b="1" smtClean="0">
                <a:solidFill>
                  <a:srgbClr val="4D3E2F"/>
                </a:solidFill>
              </a:rPr>
              <a:t>also.kottke.org</a:t>
            </a:r>
            <a:r>
              <a:rPr lang="cs-CZ" sz="1400" smtClean="0">
                <a:solidFill>
                  <a:srgbClr val="4D3E2F"/>
                </a:solidFill>
              </a:rPr>
              <a:t> </a:t>
            </a:r>
            <a:r>
              <a:rPr lang="en-GB" sz="1400" smtClean="0">
                <a:solidFill>
                  <a:srgbClr val="4D3E2F"/>
                </a:solidFill>
              </a:rPr>
              <a:t>[</a:t>
            </a:r>
            <a:r>
              <a:rPr lang="cs-CZ" sz="1400" smtClean="0">
                <a:solidFill>
                  <a:srgbClr val="4D3E2F"/>
                </a:solidFill>
              </a:rPr>
              <a:t>cit. 13-05-21</a:t>
            </a:r>
            <a:r>
              <a:rPr lang="en-GB" sz="1400" smtClean="0">
                <a:solidFill>
                  <a:srgbClr val="4D3E2F"/>
                </a:solidFill>
              </a:rPr>
              <a:t>]</a:t>
            </a:r>
            <a:r>
              <a:rPr lang="cs-CZ" sz="1400" smtClean="0">
                <a:solidFill>
                  <a:srgbClr val="4D3E2F"/>
                </a:solidFill>
              </a:rPr>
              <a:t> london-smog.jpg. </a:t>
            </a:r>
            <a:r>
              <a:rPr lang="cs-CZ" sz="1400" b="1" smtClean="0">
                <a:solidFill>
                  <a:srgbClr val="4D3E2F"/>
                </a:solidFill>
              </a:rPr>
              <a:t>Dostupné z WWW: </a:t>
            </a:r>
            <a:r>
              <a:rPr lang="cs-CZ" sz="1400" smtClean="0">
                <a:solidFill>
                  <a:srgbClr val="4D3E2F"/>
                </a:solidFill>
              </a:rPr>
              <a:t>http://also.kottke.org/misc/images/london-smog.jpg.</a:t>
            </a:r>
          </a:p>
          <a:p>
            <a:pPr>
              <a:buClr>
                <a:srgbClr val="4D3E2F"/>
              </a:buClr>
            </a:pPr>
            <a:r>
              <a:rPr lang="cs-CZ" sz="1400" b="1" smtClean="0">
                <a:solidFill>
                  <a:srgbClr val="4D3E2F"/>
                </a:solidFill>
              </a:rPr>
              <a:t>aipetcher.files.wordpress.com</a:t>
            </a:r>
            <a:r>
              <a:rPr lang="cs-CZ" sz="1400" smtClean="0">
                <a:solidFill>
                  <a:srgbClr val="4D3E2F"/>
                </a:solidFill>
              </a:rPr>
              <a:t> </a:t>
            </a:r>
            <a:r>
              <a:rPr lang="en-GB" sz="1400" smtClean="0">
                <a:solidFill>
                  <a:srgbClr val="4D3E2F"/>
                </a:solidFill>
              </a:rPr>
              <a:t>[</a:t>
            </a:r>
            <a:r>
              <a:rPr lang="cs-CZ" sz="1400" smtClean="0">
                <a:solidFill>
                  <a:srgbClr val="4D3E2F"/>
                </a:solidFill>
              </a:rPr>
              <a:t>cit. 13-05-21</a:t>
            </a:r>
            <a:r>
              <a:rPr lang="en-GB" sz="1400" smtClean="0">
                <a:solidFill>
                  <a:srgbClr val="4D3E2F"/>
                </a:solidFill>
              </a:rPr>
              <a:t>]</a:t>
            </a:r>
            <a:r>
              <a:rPr lang="cs-CZ" sz="1400" smtClean="0">
                <a:solidFill>
                  <a:srgbClr val="4D3E2F"/>
                </a:solidFill>
              </a:rPr>
              <a:t> 0013.jpg. </a:t>
            </a:r>
            <a:r>
              <a:rPr lang="cs-CZ" sz="1400" b="1" smtClean="0">
                <a:solidFill>
                  <a:srgbClr val="4D3E2F"/>
                </a:solidFill>
              </a:rPr>
              <a:t>Dostupné z WWW: </a:t>
            </a:r>
            <a:r>
              <a:rPr lang="cs-CZ" sz="1400" smtClean="0">
                <a:solidFill>
                  <a:srgbClr val="4D3E2F"/>
                </a:solidFill>
              </a:rPr>
              <a:t>http://aipetcher.files.wordpress.com/2009/12/0013.jpg.</a:t>
            </a:r>
          </a:p>
          <a:p>
            <a:pPr>
              <a:buClr>
                <a:srgbClr val="4D3E2F"/>
              </a:buClr>
            </a:pPr>
            <a:r>
              <a:rPr lang="cs-CZ" sz="1400" b="1" smtClean="0">
                <a:solidFill>
                  <a:srgbClr val="4D3E2F"/>
                </a:solidFill>
              </a:rPr>
              <a:t>Wikipedia</a:t>
            </a:r>
            <a:r>
              <a:rPr lang="cs-CZ" sz="1400" smtClean="0">
                <a:solidFill>
                  <a:srgbClr val="4D3E2F"/>
                </a:solidFill>
              </a:rPr>
              <a:t> </a:t>
            </a:r>
            <a:r>
              <a:rPr lang="en-GB" sz="1400" smtClean="0">
                <a:solidFill>
                  <a:srgbClr val="4D3E2F"/>
                </a:solidFill>
              </a:rPr>
              <a:t>[</a:t>
            </a:r>
            <a:r>
              <a:rPr lang="cs-CZ" sz="1400" smtClean="0">
                <a:solidFill>
                  <a:srgbClr val="4D3E2F"/>
                </a:solidFill>
              </a:rPr>
              <a:t>cit. 13-05-21</a:t>
            </a:r>
            <a:r>
              <a:rPr lang="en-GB" sz="1400" smtClean="0">
                <a:solidFill>
                  <a:srgbClr val="4D3E2F"/>
                </a:solidFill>
              </a:rPr>
              <a:t>]</a:t>
            </a:r>
            <a:r>
              <a:rPr lang="cs-CZ" sz="1400" smtClean="0">
                <a:solidFill>
                  <a:srgbClr val="4D3E2F"/>
                </a:solidFill>
              </a:rPr>
              <a:t> 800px-Acid_rain_woods1.JPG. </a:t>
            </a:r>
            <a:r>
              <a:rPr lang="cs-CZ" sz="1400" b="1" smtClean="0">
                <a:solidFill>
                  <a:srgbClr val="4D3E2F"/>
                </a:solidFill>
              </a:rPr>
              <a:t>Dostupné z WWW: </a:t>
            </a:r>
            <a:r>
              <a:rPr lang="cs-CZ" sz="1400" smtClean="0">
                <a:solidFill>
                  <a:srgbClr val="4D3E2F"/>
                </a:solidFill>
              </a:rPr>
              <a:t>http://upload.wikimedia.org/wikipedia/commons/thumb/0/0c/Acid_rain_woods1.JPG/800px-Acid_rain_woods1.JPG.</a:t>
            </a:r>
          </a:p>
          <a:p>
            <a:pPr>
              <a:buClr>
                <a:srgbClr val="4D3E2F"/>
              </a:buClr>
            </a:pPr>
            <a:r>
              <a:rPr lang="cs-CZ" sz="1400" b="1" smtClean="0">
                <a:solidFill>
                  <a:srgbClr val="4D3E2F"/>
                </a:solidFill>
              </a:rPr>
              <a:t>VÚRV Chomutov</a:t>
            </a:r>
            <a:r>
              <a:rPr lang="cs-CZ" sz="1400" smtClean="0">
                <a:solidFill>
                  <a:srgbClr val="4D3E2F"/>
                </a:solidFill>
              </a:rPr>
              <a:t> </a:t>
            </a:r>
            <a:r>
              <a:rPr lang="en-GB" sz="1400" smtClean="0">
                <a:solidFill>
                  <a:srgbClr val="4D3E2F"/>
                </a:solidFill>
              </a:rPr>
              <a:t>[</a:t>
            </a:r>
            <a:r>
              <a:rPr lang="cs-CZ" sz="1400" smtClean="0">
                <a:solidFill>
                  <a:srgbClr val="4D3E2F"/>
                </a:solidFill>
              </a:rPr>
              <a:t>cit. 13-05-21</a:t>
            </a:r>
            <a:r>
              <a:rPr lang="en-GB" sz="1400" smtClean="0">
                <a:solidFill>
                  <a:srgbClr val="4D3E2F"/>
                </a:solidFill>
              </a:rPr>
              <a:t>]</a:t>
            </a:r>
            <a:r>
              <a:rPr lang="cs-CZ" sz="1400" smtClean="0">
                <a:solidFill>
                  <a:srgbClr val="4D3E2F"/>
                </a:solidFill>
              </a:rPr>
              <a:t> ZZ-KCM-VURV-2008-final_html_227e8a1a.jpg. </a:t>
            </a:r>
            <a:r>
              <a:rPr lang="cs-CZ" sz="1400" b="1" smtClean="0">
                <a:solidFill>
                  <a:srgbClr val="4D3E2F"/>
                </a:solidFill>
              </a:rPr>
              <a:t>Dostupné z WWW: </a:t>
            </a:r>
            <a:r>
              <a:rPr lang="cs-CZ" sz="1400" smtClean="0">
                <a:solidFill>
                  <a:srgbClr val="4D3E2F"/>
                </a:solidFill>
              </a:rPr>
              <a:t>http://soubory.eto.vurv.cz/obr/ZZ-KCM-VURV-2008-final_html_227e8a1a.jpg.</a:t>
            </a:r>
          </a:p>
          <a:p>
            <a:pPr>
              <a:buClr>
                <a:srgbClr val="4D3E2F"/>
              </a:buClr>
            </a:pPr>
            <a:r>
              <a:rPr lang="cs-CZ" sz="1400" b="1" smtClean="0">
                <a:solidFill>
                  <a:srgbClr val="4D3E2F"/>
                </a:solidFill>
              </a:rPr>
              <a:t>bylinar-karel.cz </a:t>
            </a:r>
            <a:r>
              <a:rPr lang="en-GB" sz="1400" smtClean="0">
                <a:solidFill>
                  <a:srgbClr val="4D3E2F"/>
                </a:solidFill>
              </a:rPr>
              <a:t>[</a:t>
            </a:r>
            <a:r>
              <a:rPr lang="cs-CZ" sz="1400" smtClean="0">
                <a:solidFill>
                  <a:srgbClr val="4D3E2F"/>
                </a:solidFill>
              </a:rPr>
              <a:t>cit. 13-05-21</a:t>
            </a:r>
            <a:r>
              <a:rPr lang="en-GB" sz="1400" smtClean="0">
                <a:solidFill>
                  <a:srgbClr val="4D3E2F"/>
                </a:solidFill>
              </a:rPr>
              <a:t>]</a:t>
            </a:r>
            <a:r>
              <a:rPr lang="cs-CZ" sz="1400" smtClean="0">
                <a:solidFill>
                  <a:srgbClr val="4D3E2F"/>
                </a:solidFill>
              </a:rPr>
              <a:t> Kysel%C3%A9-Jizerky1.jpg. </a:t>
            </a:r>
            <a:r>
              <a:rPr lang="cs-CZ" sz="1400" b="1" smtClean="0">
                <a:solidFill>
                  <a:srgbClr val="4D3E2F"/>
                </a:solidFill>
              </a:rPr>
              <a:t>Dostupné z WWW: </a:t>
            </a:r>
            <a:r>
              <a:rPr lang="cs-CZ" sz="1400" smtClean="0">
                <a:solidFill>
                  <a:srgbClr val="4D3E2F"/>
                </a:solidFill>
              </a:rPr>
              <a:t>http://www.bylinar-karel.cz/wp-content/uploads/2011/02/Kysel%C3%A9-Jizerky1.jpg.</a:t>
            </a:r>
          </a:p>
          <a:p>
            <a:pPr>
              <a:buClr>
                <a:srgbClr val="4D3E2F"/>
              </a:buClr>
            </a:pPr>
            <a:r>
              <a:rPr lang="cs-CZ" sz="1400" b="1" smtClean="0">
                <a:solidFill>
                  <a:srgbClr val="4D3E2F"/>
                </a:solidFill>
              </a:rPr>
              <a:t>hybrid.cz </a:t>
            </a:r>
            <a:r>
              <a:rPr lang="en-GB" sz="1400" smtClean="0">
                <a:solidFill>
                  <a:srgbClr val="4D3E2F"/>
                </a:solidFill>
              </a:rPr>
              <a:t>[</a:t>
            </a:r>
            <a:r>
              <a:rPr lang="cs-CZ" sz="1400" smtClean="0">
                <a:solidFill>
                  <a:srgbClr val="4D3E2F"/>
                </a:solidFill>
              </a:rPr>
              <a:t>cit. 13-05-21</a:t>
            </a:r>
            <a:r>
              <a:rPr lang="en-GB" sz="1400" smtClean="0">
                <a:solidFill>
                  <a:srgbClr val="4D3E2F"/>
                </a:solidFill>
              </a:rPr>
              <a:t>]</a:t>
            </a:r>
            <a:r>
              <a:rPr lang="cs-CZ" sz="1400" smtClean="0">
                <a:solidFill>
                  <a:srgbClr val="4D3E2F"/>
                </a:solidFill>
              </a:rPr>
              <a:t> cina-peking-znecisteni-doprava.jpg. </a:t>
            </a:r>
            <a:r>
              <a:rPr lang="cs-CZ" sz="1400" b="1" smtClean="0">
                <a:solidFill>
                  <a:srgbClr val="4D3E2F"/>
                </a:solidFill>
              </a:rPr>
              <a:t>Dostupné z WWW: </a:t>
            </a:r>
            <a:r>
              <a:rPr lang="cs-CZ" sz="1400" smtClean="0">
                <a:solidFill>
                  <a:srgbClr val="4D3E2F"/>
                </a:solidFill>
              </a:rPr>
              <a:t>http://www.hybrid.cz/obrazky/cina-peking-znecisteni-doprava.jpg.</a:t>
            </a:r>
          </a:p>
          <a:p>
            <a:pPr>
              <a:buClr>
                <a:srgbClr val="4D3E2F"/>
              </a:buClr>
            </a:pPr>
            <a:r>
              <a:rPr lang="cs-CZ" sz="1400" b="1" smtClean="0">
                <a:solidFill>
                  <a:srgbClr val="4D3E2F"/>
                </a:solidFill>
              </a:rPr>
              <a:t>ZMEscience </a:t>
            </a:r>
            <a:r>
              <a:rPr lang="en-GB" sz="1400" smtClean="0">
                <a:solidFill>
                  <a:srgbClr val="4D3E2F"/>
                </a:solidFill>
              </a:rPr>
              <a:t>[</a:t>
            </a:r>
            <a:r>
              <a:rPr lang="cs-CZ" sz="1400" smtClean="0">
                <a:solidFill>
                  <a:srgbClr val="4D3E2F"/>
                </a:solidFill>
              </a:rPr>
              <a:t>cit. 13-05-21</a:t>
            </a:r>
            <a:r>
              <a:rPr lang="en-GB" sz="1400" smtClean="0">
                <a:solidFill>
                  <a:srgbClr val="4D3E2F"/>
                </a:solidFill>
              </a:rPr>
              <a:t>]</a:t>
            </a:r>
            <a:r>
              <a:rPr lang="cs-CZ" sz="1400" smtClean="0">
                <a:solidFill>
                  <a:srgbClr val="4D3E2F"/>
                </a:solidFill>
              </a:rPr>
              <a:t> china-smog11.jpg. </a:t>
            </a:r>
            <a:r>
              <a:rPr lang="cs-CZ" sz="1400" b="1" smtClean="0">
                <a:solidFill>
                  <a:srgbClr val="4D3E2F"/>
                </a:solidFill>
              </a:rPr>
              <a:t>Dostupné z WWW: </a:t>
            </a:r>
            <a:r>
              <a:rPr lang="cs-CZ" sz="1400" smtClean="0">
                <a:solidFill>
                  <a:srgbClr val="4D3E2F"/>
                </a:solidFill>
              </a:rPr>
              <a:t>http://cdn.zmescience.com/wp-content/uploads/2013/01/china-smog11.jpg.</a:t>
            </a:r>
          </a:p>
          <a:p>
            <a:pPr>
              <a:buClr>
                <a:srgbClr val="4D3E2F"/>
              </a:buClr>
            </a:pPr>
            <a:r>
              <a:rPr lang="cs-CZ" sz="1400" b="1" smtClean="0">
                <a:solidFill>
                  <a:srgbClr val="4D3E2F"/>
                </a:solidFill>
              </a:rPr>
              <a:t>idnes </a:t>
            </a:r>
            <a:r>
              <a:rPr lang="en-GB" sz="1400" smtClean="0">
                <a:solidFill>
                  <a:srgbClr val="4D3E2F"/>
                </a:solidFill>
              </a:rPr>
              <a:t>[</a:t>
            </a:r>
            <a:r>
              <a:rPr lang="cs-CZ" sz="1400" smtClean="0">
                <a:solidFill>
                  <a:srgbClr val="4D3E2F"/>
                </a:solidFill>
              </a:rPr>
              <a:t>cit. 13-05-21</a:t>
            </a:r>
            <a:r>
              <a:rPr lang="en-GB" sz="1400" smtClean="0">
                <a:solidFill>
                  <a:srgbClr val="4D3E2F"/>
                </a:solidFill>
              </a:rPr>
              <a:t>]</a:t>
            </a:r>
            <a:r>
              <a:rPr lang="cs-CZ" sz="1400" smtClean="0">
                <a:solidFill>
                  <a:srgbClr val="4D3E2F"/>
                </a:solidFill>
              </a:rPr>
              <a:t> FIH25fa1c_pro44872.jpg. </a:t>
            </a:r>
            <a:r>
              <a:rPr lang="cs-CZ" sz="1400" b="1" smtClean="0">
                <a:solidFill>
                  <a:srgbClr val="4D3E2F"/>
                </a:solidFill>
              </a:rPr>
              <a:t>Dostupné z WWW: </a:t>
            </a:r>
            <a:r>
              <a:rPr lang="cs-CZ" sz="1400" smtClean="0">
                <a:solidFill>
                  <a:srgbClr val="4D3E2F"/>
                </a:solidFill>
              </a:rPr>
              <a:t>http://i.idnes.cz/08/093/cl6/FIH25fa1c_pro44872.jpg.</a:t>
            </a:r>
          </a:p>
          <a:p>
            <a:pPr>
              <a:buClr>
                <a:srgbClr val="4D3E2F"/>
              </a:buClr>
            </a:pPr>
            <a:r>
              <a:rPr lang="cs-CZ" sz="1400" b="1" smtClean="0">
                <a:solidFill>
                  <a:srgbClr val="4D3E2F"/>
                </a:solidFill>
              </a:rPr>
              <a:t>ekopunks.blog.cz </a:t>
            </a:r>
            <a:r>
              <a:rPr lang="en-GB" sz="1400" smtClean="0">
                <a:solidFill>
                  <a:srgbClr val="4D3E2F"/>
                </a:solidFill>
              </a:rPr>
              <a:t>[</a:t>
            </a:r>
            <a:r>
              <a:rPr lang="cs-CZ" sz="1400" smtClean="0">
                <a:solidFill>
                  <a:srgbClr val="4D3E2F"/>
                </a:solidFill>
              </a:rPr>
              <a:t>cit. 13-05-21</a:t>
            </a:r>
            <a:r>
              <a:rPr lang="en-GB" sz="1400" smtClean="0">
                <a:solidFill>
                  <a:srgbClr val="4D3E2F"/>
                </a:solidFill>
              </a:rPr>
              <a:t>]</a:t>
            </a:r>
            <a:r>
              <a:rPr lang="cs-CZ" sz="1400" smtClean="0">
                <a:solidFill>
                  <a:srgbClr val="4D3E2F"/>
                </a:solidFill>
              </a:rPr>
              <a:t> 73731831ac_22973064_o2.jpg. </a:t>
            </a:r>
            <a:r>
              <a:rPr lang="cs-CZ" sz="1400" b="1" smtClean="0">
                <a:solidFill>
                  <a:srgbClr val="4D3E2F"/>
                </a:solidFill>
              </a:rPr>
              <a:t>Dostupné z WWW: </a:t>
            </a:r>
            <a:r>
              <a:rPr lang="cs-CZ" sz="1400" smtClean="0">
                <a:solidFill>
                  <a:srgbClr val="4D3E2F"/>
                </a:solidFill>
              </a:rPr>
              <a:t>http://nd01.jxs.cz/556/724/73731831ac_22973064_o2.jpg.</a:t>
            </a:r>
          </a:p>
          <a:p>
            <a:pPr>
              <a:buClr>
                <a:srgbClr val="4D3E2F"/>
              </a:buClr>
            </a:pPr>
            <a:r>
              <a:rPr lang="cs-CZ" sz="1400" b="1" smtClean="0">
                <a:solidFill>
                  <a:srgbClr val="4D3E2F"/>
                </a:solidFill>
              </a:rPr>
              <a:t>Tapety-wallpapers.eu </a:t>
            </a:r>
            <a:r>
              <a:rPr lang="en-GB" sz="1400" smtClean="0">
                <a:solidFill>
                  <a:srgbClr val="4D3E2F"/>
                </a:solidFill>
              </a:rPr>
              <a:t>[</a:t>
            </a:r>
            <a:r>
              <a:rPr lang="cs-CZ" sz="1400" smtClean="0">
                <a:solidFill>
                  <a:srgbClr val="4D3E2F"/>
                </a:solidFill>
              </a:rPr>
              <a:t>cit. 13-05-21</a:t>
            </a:r>
            <a:r>
              <a:rPr lang="en-GB" sz="1400" smtClean="0">
                <a:solidFill>
                  <a:srgbClr val="4D3E2F"/>
                </a:solidFill>
              </a:rPr>
              <a:t>]</a:t>
            </a:r>
            <a:r>
              <a:rPr lang="cs-CZ" sz="1400" smtClean="0">
                <a:solidFill>
                  <a:srgbClr val="4D3E2F"/>
                </a:solidFill>
              </a:rPr>
              <a:t> atomovy-vybuch-11-09-2009-10-21-50.jpg. </a:t>
            </a:r>
            <a:r>
              <a:rPr lang="cs-CZ" sz="1400" b="1" smtClean="0">
                <a:solidFill>
                  <a:srgbClr val="4D3E2F"/>
                </a:solidFill>
              </a:rPr>
              <a:t>Dostupné z WWW: </a:t>
            </a:r>
            <a:r>
              <a:rPr lang="cs-CZ" sz="1400" smtClean="0">
                <a:solidFill>
                  <a:srgbClr val="4D3E2F"/>
                </a:solidFill>
              </a:rPr>
              <a:t>http://www.tapety-wallpapers.eu/upload/640x480/atomovy-vybuch-11-09-2009-10-21-50.jpg</a:t>
            </a:r>
            <a:endParaRPr lang="cs-CZ" sz="1400" b="0" i="0" dirty="0">
              <a:solidFill>
                <a:srgbClr val="4D3E2F"/>
              </a:solidFill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8715840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10026" y="287382"/>
            <a:ext cx="9371949" cy="675882"/>
          </a:xfrm>
        </p:spPr>
        <p:txBody>
          <a:bodyPr/>
          <a:lstStyle/>
          <a:p>
            <a:pPr algn="l" defTabSz="914400">
              <a:spcBef>
                <a:spcPts val="0"/>
              </a:spcBef>
              <a:buNone/>
            </a:pPr>
            <a:r>
              <a:rPr lang="cs-CZ" sz="3400" b="0" i="0" smtClean="0">
                <a:solidFill>
                  <a:srgbClr val="8BAA00"/>
                </a:solidFill>
                <a:latin typeface="Corbel"/>
                <a:ea typeface="+mj-ea"/>
                <a:cs typeface="+mj-cs"/>
              </a:rPr>
              <a:t>Použité zdroje</a:t>
            </a:r>
            <a:endParaRPr lang="cs-CZ" sz="3400" b="0" i="0" dirty="0">
              <a:solidFill>
                <a:srgbClr val="8BAA00"/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4137" y="940526"/>
            <a:ext cx="11299372" cy="5643154"/>
          </a:xfrm>
        </p:spPr>
        <p:txBody>
          <a:bodyPr>
            <a:normAutofit/>
          </a:bodyPr>
          <a:lstStyle/>
          <a:p>
            <a:pPr>
              <a:buClr>
                <a:srgbClr val="4D3E2F"/>
              </a:buClr>
            </a:pPr>
            <a:r>
              <a:rPr lang="cs-CZ" sz="1400" b="1" dirty="0" smtClean="0">
                <a:solidFill>
                  <a:srgbClr val="4D3E2F"/>
                </a:solidFill>
                <a:latin typeface="Corbel"/>
              </a:rPr>
              <a:t>Česká televize</a:t>
            </a:r>
            <a:r>
              <a:rPr lang="cs-CZ" sz="1400" b="0" i="0" dirty="0" smtClean="0">
                <a:solidFill>
                  <a:srgbClr val="4D3E2F"/>
                </a:solidFill>
                <a:latin typeface="Corbel"/>
                <a:ea typeface="+mn-ea"/>
                <a:cs typeface="+mn-cs"/>
              </a:rPr>
              <a:t> </a:t>
            </a:r>
            <a:r>
              <a:rPr lang="en-GB" sz="1400" b="0" i="0" dirty="0" smtClean="0">
                <a:solidFill>
                  <a:srgbClr val="4D3E2F"/>
                </a:solidFill>
                <a:latin typeface="Corbel"/>
                <a:ea typeface="+mn-ea"/>
                <a:cs typeface="+mn-cs"/>
              </a:rPr>
              <a:t>[</a:t>
            </a:r>
            <a:r>
              <a:rPr lang="cs-CZ" sz="1400" b="0" i="0" dirty="0" smtClean="0">
                <a:solidFill>
                  <a:srgbClr val="4D3E2F"/>
                </a:solidFill>
                <a:latin typeface="Corbel"/>
                <a:ea typeface="+mn-ea"/>
                <a:cs typeface="+mn-cs"/>
              </a:rPr>
              <a:t>cit. </a:t>
            </a:r>
            <a:r>
              <a:rPr lang="cs-CZ" sz="1400" dirty="0" smtClean="0">
                <a:solidFill>
                  <a:srgbClr val="4D3E2F"/>
                </a:solidFill>
                <a:latin typeface="Corbel"/>
              </a:rPr>
              <a:t>13-05-21</a:t>
            </a:r>
            <a:r>
              <a:rPr lang="en-GB" sz="1400" b="0" i="0" dirty="0" smtClean="0">
                <a:solidFill>
                  <a:srgbClr val="4D3E2F"/>
                </a:solidFill>
                <a:latin typeface="Corbel"/>
                <a:ea typeface="+mn-ea"/>
                <a:cs typeface="+mn-cs"/>
              </a:rPr>
              <a:t>]</a:t>
            </a:r>
            <a:r>
              <a:rPr lang="cs-CZ" sz="1400" dirty="0" smtClean="0">
                <a:solidFill>
                  <a:srgbClr val="4D3E2F"/>
                </a:solidFill>
              </a:rPr>
              <a:t> </a:t>
            </a:r>
            <a:r>
              <a:rPr lang="cs-CZ" sz="1400" dirty="0" smtClean="0">
                <a:solidFill>
                  <a:srgbClr val="4D3E2F"/>
                </a:solidFill>
              </a:rPr>
              <a:t>03.jpg</a:t>
            </a:r>
            <a:r>
              <a:rPr lang="cs-CZ" sz="1400" dirty="0" smtClean="0">
                <a:solidFill>
                  <a:srgbClr val="4D3E2F"/>
                </a:solidFill>
              </a:rPr>
              <a:t>. </a:t>
            </a:r>
            <a:r>
              <a:rPr lang="cs-CZ" sz="1400" b="1" dirty="0" smtClean="0">
                <a:solidFill>
                  <a:srgbClr val="4D3E2F"/>
                </a:solidFill>
              </a:rPr>
              <a:t>Dostupné z WWW: </a:t>
            </a:r>
            <a:r>
              <a:rPr lang="cs-CZ" sz="1400" dirty="0" smtClean="0">
                <a:solidFill>
                  <a:srgbClr val="4D3E2F"/>
                </a:solidFill>
              </a:rPr>
              <a:t>http://</a:t>
            </a:r>
            <a:r>
              <a:rPr lang="cs-CZ" sz="1400" dirty="0" smtClean="0">
                <a:solidFill>
                  <a:srgbClr val="4D3E2F"/>
                </a:solidFill>
              </a:rPr>
              <a:t>img11.ceskatelevize.cz/program/porady/10342842393/foto09/03.jpg.</a:t>
            </a:r>
          </a:p>
          <a:p>
            <a:pPr>
              <a:buClr>
                <a:srgbClr val="4D3E2F"/>
              </a:buClr>
            </a:pPr>
            <a:r>
              <a:rPr lang="cs-CZ" sz="1400" b="1" dirty="0" err="1" smtClean="0">
                <a:solidFill>
                  <a:srgbClr val="4D3E2F"/>
                </a:solidFill>
              </a:rPr>
              <a:t>barroncountywi.gov</a:t>
            </a:r>
            <a:r>
              <a:rPr lang="cs-CZ" sz="1400" dirty="0" smtClean="0">
                <a:solidFill>
                  <a:srgbClr val="4D3E2F"/>
                </a:solidFill>
              </a:rPr>
              <a:t> </a:t>
            </a:r>
            <a:r>
              <a:rPr lang="en-GB" sz="1400" dirty="0" smtClean="0">
                <a:solidFill>
                  <a:srgbClr val="4D3E2F"/>
                </a:solidFill>
              </a:rPr>
              <a:t>[</a:t>
            </a:r>
            <a:r>
              <a:rPr lang="cs-CZ" sz="1400" dirty="0" smtClean="0">
                <a:solidFill>
                  <a:srgbClr val="4D3E2F"/>
                </a:solidFill>
              </a:rPr>
              <a:t>cit. 13-05-21</a:t>
            </a:r>
            <a:r>
              <a:rPr lang="en-GB" sz="1400" dirty="0" smtClean="0">
                <a:solidFill>
                  <a:srgbClr val="4D3E2F"/>
                </a:solidFill>
              </a:rPr>
              <a:t>]</a:t>
            </a:r>
            <a:r>
              <a:rPr lang="cs-CZ" sz="1400" dirty="0" smtClean="0">
                <a:solidFill>
                  <a:srgbClr val="4D3E2F"/>
                </a:solidFill>
              </a:rPr>
              <a:t> radon-house.</a:t>
            </a:r>
            <a:r>
              <a:rPr lang="cs-CZ" sz="1400" dirty="0" err="1" smtClean="0">
                <a:solidFill>
                  <a:srgbClr val="4D3E2F"/>
                </a:solidFill>
              </a:rPr>
              <a:t>gif</a:t>
            </a:r>
            <a:r>
              <a:rPr lang="cs-CZ" sz="1400" dirty="0" smtClean="0">
                <a:solidFill>
                  <a:srgbClr val="4D3E2F"/>
                </a:solidFill>
              </a:rPr>
              <a:t>. </a:t>
            </a:r>
            <a:r>
              <a:rPr lang="cs-CZ" sz="1400" b="1" dirty="0" smtClean="0">
                <a:solidFill>
                  <a:srgbClr val="4D3E2F"/>
                </a:solidFill>
              </a:rPr>
              <a:t>Dostupné z WWW: </a:t>
            </a:r>
            <a:r>
              <a:rPr lang="cs-CZ" sz="1400" dirty="0" smtClean="0">
                <a:solidFill>
                  <a:srgbClr val="4D3E2F"/>
                </a:solidFill>
              </a:rPr>
              <a:t>http</a:t>
            </a:r>
            <a:r>
              <a:rPr lang="cs-CZ" sz="1400" dirty="0" smtClean="0">
                <a:solidFill>
                  <a:srgbClr val="4D3E2F"/>
                </a:solidFill>
              </a:rPr>
              <a:t>://www.</a:t>
            </a:r>
            <a:r>
              <a:rPr lang="cs-CZ" sz="1400" dirty="0" err="1" smtClean="0">
                <a:solidFill>
                  <a:srgbClr val="4D3E2F"/>
                </a:solidFill>
              </a:rPr>
              <a:t>barroncountywi.gov</a:t>
            </a:r>
            <a:r>
              <a:rPr lang="cs-CZ" sz="1400" dirty="0" smtClean="0">
                <a:solidFill>
                  <a:srgbClr val="4D3E2F"/>
                </a:solidFill>
              </a:rPr>
              <a:t>/</a:t>
            </a:r>
            <a:r>
              <a:rPr lang="cs-CZ" sz="1400" dirty="0" err="1" smtClean="0">
                <a:solidFill>
                  <a:srgbClr val="4D3E2F"/>
                </a:solidFill>
              </a:rPr>
              <a:t>vertical</a:t>
            </a:r>
            <a:r>
              <a:rPr lang="cs-CZ" sz="1400" dirty="0" smtClean="0">
                <a:solidFill>
                  <a:srgbClr val="4D3E2F"/>
                </a:solidFill>
              </a:rPr>
              <a:t>/</a:t>
            </a:r>
            <a:r>
              <a:rPr lang="cs-CZ" sz="1400" dirty="0" err="1" smtClean="0">
                <a:solidFill>
                  <a:srgbClr val="4D3E2F"/>
                </a:solidFill>
              </a:rPr>
              <a:t>Sites</a:t>
            </a:r>
            <a:r>
              <a:rPr lang="cs-CZ" sz="1400" dirty="0" smtClean="0">
                <a:solidFill>
                  <a:srgbClr val="4D3E2F"/>
                </a:solidFill>
              </a:rPr>
              <a:t>/%</a:t>
            </a:r>
            <a:r>
              <a:rPr lang="cs-CZ" sz="1400" dirty="0" smtClean="0">
                <a:solidFill>
                  <a:srgbClr val="4D3E2F"/>
                </a:solidFill>
              </a:rPr>
              <a:t>7B55B35465-9825-4C7F-A839-E0EDFC6408E8%7D/</a:t>
            </a:r>
            <a:r>
              <a:rPr lang="cs-CZ" sz="1400" dirty="0" err="1" smtClean="0">
                <a:solidFill>
                  <a:srgbClr val="4D3E2F"/>
                </a:solidFill>
              </a:rPr>
              <a:t>uploads</a:t>
            </a:r>
            <a:r>
              <a:rPr lang="cs-CZ" sz="1400" dirty="0" smtClean="0">
                <a:solidFill>
                  <a:srgbClr val="4D3E2F"/>
                </a:solidFill>
              </a:rPr>
              <a:t>/radon-house.</a:t>
            </a:r>
            <a:r>
              <a:rPr lang="cs-CZ" sz="1400" dirty="0" err="1" smtClean="0">
                <a:solidFill>
                  <a:srgbClr val="4D3E2F"/>
                </a:solidFill>
              </a:rPr>
              <a:t>gif</a:t>
            </a:r>
            <a:r>
              <a:rPr lang="cs-CZ" sz="1400" dirty="0" smtClean="0">
                <a:solidFill>
                  <a:srgbClr val="4D3E2F"/>
                </a:solidFill>
              </a:rPr>
              <a:t>.</a:t>
            </a:r>
          </a:p>
          <a:p>
            <a:pPr>
              <a:buClr>
                <a:srgbClr val="4D3E2F"/>
              </a:buClr>
            </a:pPr>
            <a:r>
              <a:rPr lang="cs-CZ" sz="1400" b="1" dirty="0" err="1" smtClean="0">
                <a:solidFill>
                  <a:srgbClr val="4D3E2F"/>
                </a:solidFill>
              </a:rPr>
              <a:t>krivanova.wz.cz</a:t>
            </a:r>
            <a:r>
              <a:rPr lang="cs-CZ" sz="1400" dirty="0" smtClean="0">
                <a:solidFill>
                  <a:srgbClr val="4D3E2F"/>
                </a:solidFill>
              </a:rPr>
              <a:t> </a:t>
            </a:r>
            <a:r>
              <a:rPr lang="en-GB" sz="1400" dirty="0" smtClean="0">
                <a:solidFill>
                  <a:srgbClr val="4D3E2F"/>
                </a:solidFill>
              </a:rPr>
              <a:t>[</a:t>
            </a:r>
            <a:r>
              <a:rPr lang="cs-CZ" sz="1400" dirty="0" smtClean="0">
                <a:solidFill>
                  <a:srgbClr val="4D3E2F"/>
                </a:solidFill>
              </a:rPr>
              <a:t>cit. 13-05-21</a:t>
            </a:r>
            <a:r>
              <a:rPr lang="en-GB" sz="1400" dirty="0" smtClean="0">
                <a:solidFill>
                  <a:srgbClr val="4D3E2F"/>
                </a:solidFill>
              </a:rPr>
              <a:t>]</a:t>
            </a:r>
            <a:r>
              <a:rPr lang="cs-CZ" sz="1400" dirty="0" smtClean="0">
                <a:solidFill>
                  <a:srgbClr val="4D3E2F"/>
                </a:solidFill>
              </a:rPr>
              <a:t> obr14.jpg</a:t>
            </a:r>
            <a:r>
              <a:rPr lang="cs-CZ" sz="1400" dirty="0" smtClean="0">
                <a:solidFill>
                  <a:srgbClr val="4D3E2F"/>
                </a:solidFill>
              </a:rPr>
              <a:t>. </a:t>
            </a:r>
            <a:r>
              <a:rPr lang="cs-CZ" sz="1400" b="1" dirty="0" smtClean="0">
                <a:solidFill>
                  <a:srgbClr val="4D3E2F"/>
                </a:solidFill>
              </a:rPr>
              <a:t>Dostupné z WWW: </a:t>
            </a:r>
            <a:r>
              <a:rPr lang="cs-CZ" sz="1400" dirty="0" smtClean="0">
                <a:solidFill>
                  <a:srgbClr val="4D3E2F"/>
                </a:solidFill>
              </a:rPr>
              <a:t>http</a:t>
            </a:r>
            <a:r>
              <a:rPr lang="cs-CZ" sz="1400" dirty="0" smtClean="0">
                <a:solidFill>
                  <a:srgbClr val="4D3E2F"/>
                </a:solidFill>
              </a:rPr>
              <a:t>://</a:t>
            </a:r>
            <a:r>
              <a:rPr lang="cs-CZ" sz="1400" dirty="0" smtClean="0">
                <a:solidFill>
                  <a:srgbClr val="4D3E2F"/>
                </a:solidFill>
              </a:rPr>
              <a:t>www.</a:t>
            </a:r>
            <a:r>
              <a:rPr lang="cs-CZ" sz="1400" dirty="0" err="1" smtClean="0">
                <a:solidFill>
                  <a:srgbClr val="4D3E2F"/>
                </a:solidFill>
              </a:rPr>
              <a:t>krivanova.wz.cz</a:t>
            </a:r>
            <a:r>
              <a:rPr lang="cs-CZ" sz="1400" dirty="0" smtClean="0">
                <a:solidFill>
                  <a:srgbClr val="4D3E2F"/>
                </a:solidFill>
              </a:rPr>
              <a:t>/obr14.jpg.</a:t>
            </a:r>
          </a:p>
          <a:p>
            <a:pPr>
              <a:buClr>
                <a:srgbClr val="4D3E2F"/>
              </a:buClr>
            </a:pPr>
            <a:r>
              <a:rPr lang="cs-CZ" sz="1400" b="1" dirty="0" err="1" smtClean="0">
                <a:solidFill>
                  <a:srgbClr val="4D3E2F"/>
                </a:solidFill>
              </a:rPr>
              <a:t>Pixmac</a:t>
            </a:r>
            <a:r>
              <a:rPr lang="cs-CZ" sz="1400" b="1" dirty="0" smtClean="0">
                <a:solidFill>
                  <a:srgbClr val="4D3E2F"/>
                </a:solidFill>
              </a:rPr>
              <a:t> </a:t>
            </a:r>
            <a:r>
              <a:rPr lang="en-GB" sz="1400" dirty="0" smtClean="0">
                <a:solidFill>
                  <a:srgbClr val="4D3E2F"/>
                </a:solidFill>
              </a:rPr>
              <a:t>[</a:t>
            </a:r>
            <a:r>
              <a:rPr lang="cs-CZ" sz="1400" dirty="0" smtClean="0">
                <a:solidFill>
                  <a:srgbClr val="4D3E2F"/>
                </a:solidFill>
              </a:rPr>
              <a:t>cit. 13-05-21</a:t>
            </a:r>
            <a:r>
              <a:rPr lang="en-GB" sz="1400" dirty="0" smtClean="0">
                <a:solidFill>
                  <a:srgbClr val="4D3E2F"/>
                </a:solidFill>
              </a:rPr>
              <a:t>]</a:t>
            </a:r>
            <a:r>
              <a:rPr lang="cs-CZ" sz="1400" dirty="0" smtClean="0">
                <a:solidFill>
                  <a:srgbClr val="4D3E2F"/>
                </a:solidFill>
              </a:rPr>
              <a:t> </a:t>
            </a:r>
            <a:r>
              <a:rPr lang="cs-CZ" sz="1400" dirty="0" err="1" smtClean="0">
                <a:solidFill>
                  <a:srgbClr val="4D3E2F"/>
                </a:solidFill>
              </a:rPr>
              <a:t>sklenikovy</a:t>
            </a:r>
            <a:r>
              <a:rPr lang="cs-CZ" sz="1400" dirty="0" smtClean="0">
                <a:solidFill>
                  <a:srgbClr val="4D3E2F"/>
                </a:solidFill>
              </a:rPr>
              <a:t>-efekt-co2-</a:t>
            </a:r>
            <a:r>
              <a:rPr lang="cs-CZ" sz="1400" dirty="0" err="1" smtClean="0">
                <a:solidFill>
                  <a:srgbClr val="4D3E2F"/>
                </a:solidFill>
              </a:rPr>
              <a:t>concept</a:t>
            </a:r>
            <a:r>
              <a:rPr lang="cs-CZ" sz="1400" dirty="0" smtClean="0">
                <a:solidFill>
                  <a:srgbClr val="4D3E2F"/>
                </a:solidFill>
              </a:rPr>
              <a:t>-</a:t>
            </a:r>
            <a:r>
              <a:rPr lang="cs-CZ" sz="1400" dirty="0" err="1" smtClean="0">
                <a:solidFill>
                  <a:srgbClr val="4D3E2F"/>
                </a:solidFill>
              </a:rPr>
              <a:t>pixmac</a:t>
            </a:r>
            <a:r>
              <a:rPr lang="cs-CZ" sz="1400" dirty="0" smtClean="0">
                <a:solidFill>
                  <a:srgbClr val="4D3E2F"/>
                </a:solidFill>
              </a:rPr>
              <a:t>-fotka-12138583.jpg</a:t>
            </a:r>
            <a:r>
              <a:rPr lang="cs-CZ" sz="1400" dirty="0" smtClean="0">
                <a:solidFill>
                  <a:srgbClr val="4D3E2F"/>
                </a:solidFill>
              </a:rPr>
              <a:t>. </a:t>
            </a:r>
            <a:r>
              <a:rPr lang="cs-CZ" sz="1400" b="1" dirty="0" smtClean="0">
                <a:solidFill>
                  <a:srgbClr val="4D3E2F"/>
                </a:solidFill>
              </a:rPr>
              <a:t>Dostupné z WWW: </a:t>
            </a:r>
            <a:r>
              <a:rPr lang="cs-CZ" sz="1400" dirty="0" smtClean="0">
                <a:solidFill>
                  <a:srgbClr val="4D3E2F"/>
                </a:solidFill>
              </a:rPr>
              <a:t>http</a:t>
            </a:r>
            <a:r>
              <a:rPr lang="cs-CZ" sz="1400" dirty="0" smtClean="0">
                <a:solidFill>
                  <a:srgbClr val="4D3E2F"/>
                </a:solidFill>
              </a:rPr>
              <a:t>://</a:t>
            </a:r>
            <a:r>
              <a:rPr lang="cs-CZ" sz="1400" dirty="0" smtClean="0">
                <a:solidFill>
                  <a:srgbClr val="4D3E2F"/>
                </a:solidFill>
              </a:rPr>
              <a:t>fotka.</a:t>
            </a:r>
            <a:r>
              <a:rPr lang="cs-CZ" sz="1400" dirty="0" err="1" smtClean="0">
                <a:solidFill>
                  <a:srgbClr val="4D3E2F"/>
                </a:solidFill>
              </a:rPr>
              <a:t>pixmac.cz</a:t>
            </a:r>
            <a:r>
              <a:rPr lang="cs-CZ" sz="1400" dirty="0" smtClean="0">
                <a:solidFill>
                  <a:srgbClr val="4D3E2F"/>
                </a:solidFill>
              </a:rPr>
              <a:t>/4/</a:t>
            </a:r>
            <a:r>
              <a:rPr lang="cs-CZ" sz="1400" dirty="0" err="1" smtClean="0">
                <a:solidFill>
                  <a:srgbClr val="4D3E2F"/>
                </a:solidFill>
              </a:rPr>
              <a:t>sklenikovy</a:t>
            </a:r>
            <a:r>
              <a:rPr lang="cs-CZ" sz="1400" dirty="0" smtClean="0">
                <a:solidFill>
                  <a:srgbClr val="4D3E2F"/>
                </a:solidFill>
              </a:rPr>
              <a:t>-efekt-co2-</a:t>
            </a:r>
            <a:r>
              <a:rPr lang="cs-CZ" sz="1400" dirty="0" err="1" smtClean="0">
                <a:solidFill>
                  <a:srgbClr val="4D3E2F"/>
                </a:solidFill>
              </a:rPr>
              <a:t>concept</a:t>
            </a:r>
            <a:r>
              <a:rPr lang="cs-CZ" sz="1400" dirty="0" smtClean="0">
                <a:solidFill>
                  <a:srgbClr val="4D3E2F"/>
                </a:solidFill>
              </a:rPr>
              <a:t>-</a:t>
            </a:r>
            <a:r>
              <a:rPr lang="cs-CZ" sz="1400" dirty="0" err="1" smtClean="0">
                <a:solidFill>
                  <a:srgbClr val="4D3E2F"/>
                </a:solidFill>
              </a:rPr>
              <a:t>pixmac</a:t>
            </a:r>
            <a:r>
              <a:rPr lang="cs-CZ" sz="1400" dirty="0" smtClean="0">
                <a:solidFill>
                  <a:srgbClr val="4D3E2F"/>
                </a:solidFill>
              </a:rPr>
              <a:t>-fotka-12138583.jpg.</a:t>
            </a:r>
          </a:p>
          <a:p>
            <a:pPr>
              <a:buClr>
                <a:srgbClr val="4D3E2F"/>
              </a:buClr>
            </a:pPr>
            <a:r>
              <a:rPr lang="cs-CZ" sz="1400" b="1" dirty="0" smtClean="0">
                <a:solidFill>
                  <a:srgbClr val="4D3E2F"/>
                </a:solidFill>
              </a:rPr>
              <a:t>4.bp.blogspot.com </a:t>
            </a:r>
            <a:r>
              <a:rPr lang="en-GB" sz="1400" dirty="0" smtClean="0">
                <a:solidFill>
                  <a:srgbClr val="4D3E2F"/>
                </a:solidFill>
              </a:rPr>
              <a:t>[</a:t>
            </a:r>
            <a:r>
              <a:rPr lang="cs-CZ" sz="1400" dirty="0" smtClean="0">
                <a:solidFill>
                  <a:srgbClr val="4D3E2F"/>
                </a:solidFill>
              </a:rPr>
              <a:t>cit. 13-05-21</a:t>
            </a:r>
            <a:r>
              <a:rPr lang="en-GB" sz="1400" dirty="0" smtClean="0">
                <a:solidFill>
                  <a:srgbClr val="4D3E2F"/>
                </a:solidFill>
              </a:rPr>
              <a:t>]</a:t>
            </a:r>
            <a:r>
              <a:rPr lang="cs-CZ" sz="1400" dirty="0" smtClean="0">
                <a:solidFill>
                  <a:srgbClr val="4D3E2F"/>
                </a:solidFill>
              </a:rPr>
              <a:t> 1-green-</a:t>
            </a:r>
            <a:r>
              <a:rPr lang="cs-CZ" sz="1400" dirty="0" err="1" smtClean="0">
                <a:solidFill>
                  <a:srgbClr val="4D3E2F"/>
                </a:solidFill>
              </a:rPr>
              <a:t>earth</a:t>
            </a:r>
            <a:r>
              <a:rPr lang="cs-CZ" sz="1400" dirty="0" smtClean="0">
                <a:solidFill>
                  <a:srgbClr val="4D3E2F"/>
                </a:solidFill>
              </a:rPr>
              <a:t>-</a:t>
            </a:r>
            <a:r>
              <a:rPr lang="cs-CZ" sz="1400" dirty="0" err="1" smtClean="0">
                <a:solidFill>
                  <a:srgbClr val="4D3E2F"/>
                </a:solidFill>
              </a:rPr>
              <a:t>wallpaper.jpg</a:t>
            </a:r>
            <a:r>
              <a:rPr lang="cs-CZ" sz="1400" dirty="0" smtClean="0">
                <a:solidFill>
                  <a:srgbClr val="4D3E2F"/>
                </a:solidFill>
              </a:rPr>
              <a:t>. </a:t>
            </a:r>
            <a:r>
              <a:rPr lang="cs-CZ" sz="1400" b="1" dirty="0" smtClean="0">
                <a:solidFill>
                  <a:srgbClr val="4D3E2F"/>
                </a:solidFill>
              </a:rPr>
              <a:t>Dostupné z WWW: </a:t>
            </a:r>
            <a:r>
              <a:rPr lang="cs-CZ" sz="1400" dirty="0" smtClean="0">
                <a:solidFill>
                  <a:srgbClr val="4D3E2F"/>
                </a:solidFill>
              </a:rPr>
              <a:t>http</a:t>
            </a:r>
            <a:r>
              <a:rPr lang="cs-CZ" sz="1400" dirty="0" smtClean="0">
                <a:solidFill>
                  <a:srgbClr val="4D3E2F"/>
                </a:solidFill>
              </a:rPr>
              <a:t>://4.bp.blogspot.com/-</a:t>
            </a:r>
            <a:r>
              <a:rPr lang="cs-CZ" sz="1400" dirty="0" smtClean="0">
                <a:solidFill>
                  <a:srgbClr val="4D3E2F"/>
                </a:solidFill>
              </a:rPr>
              <a:t>mgCDIgQgG0Y/</a:t>
            </a:r>
            <a:r>
              <a:rPr lang="cs-CZ" sz="1400" dirty="0" err="1" smtClean="0">
                <a:solidFill>
                  <a:srgbClr val="4D3E2F"/>
                </a:solidFill>
              </a:rPr>
              <a:t>TqaMc</a:t>
            </a:r>
            <a:r>
              <a:rPr lang="cs-CZ" sz="1400" dirty="0" smtClean="0">
                <a:solidFill>
                  <a:srgbClr val="4D3E2F"/>
                </a:solidFill>
              </a:rPr>
              <a:t>-yws2I/AAAAAAAAAF8/Vez_4LX7Zvk/s1600/1-green-</a:t>
            </a:r>
            <a:r>
              <a:rPr lang="cs-CZ" sz="1400" dirty="0" err="1" smtClean="0">
                <a:solidFill>
                  <a:srgbClr val="4D3E2F"/>
                </a:solidFill>
              </a:rPr>
              <a:t>earth</a:t>
            </a:r>
            <a:r>
              <a:rPr lang="cs-CZ" sz="1400" dirty="0" smtClean="0">
                <a:solidFill>
                  <a:srgbClr val="4D3E2F"/>
                </a:solidFill>
              </a:rPr>
              <a:t>-</a:t>
            </a:r>
            <a:r>
              <a:rPr lang="cs-CZ" sz="1400" dirty="0" err="1" smtClean="0">
                <a:solidFill>
                  <a:srgbClr val="4D3E2F"/>
                </a:solidFill>
              </a:rPr>
              <a:t>wallpaper.jpg</a:t>
            </a:r>
            <a:r>
              <a:rPr lang="cs-CZ" sz="1400" dirty="0" smtClean="0">
                <a:solidFill>
                  <a:srgbClr val="4D3E2F"/>
                </a:solidFill>
              </a:rPr>
              <a:t>.</a:t>
            </a:r>
          </a:p>
          <a:p>
            <a:pPr>
              <a:buClr>
                <a:srgbClr val="4D3E2F"/>
              </a:buClr>
            </a:pPr>
            <a:r>
              <a:rPr lang="cs-CZ" sz="1400" b="1" dirty="0" err="1" smtClean="0">
                <a:solidFill>
                  <a:srgbClr val="4D3E2F"/>
                </a:solidFill>
              </a:rPr>
              <a:t>goinggreendc.files.wordpress.com</a:t>
            </a:r>
            <a:r>
              <a:rPr lang="cs-CZ" sz="1400" dirty="0" smtClean="0">
                <a:solidFill>
                  <a:srgbClr val="4D3E2F"/>
                </a:solidFill>
              </a:rPr>
              <a:t> </a:t>
            </a:r>
            <a:r>
              <a:rPr lang="en-GB" sz="1400" dirty="0" smtClean="0">
                <a:solidFill>
                  <a:srgbClr val="4D3E2F"/>
                </a:solidFill>
              </a:rPr>
              <a:t>[</a:t>
            </a:r>
            <a:r>
              <a:rPr lang="cs-CZ" sz="1400" dirty="0" smtClean="0">
                <a:solidFill>
                  <a:srgbClr val="4D3E2F"/>
                </a:solidFill>
              </a:rPr>
              <a:t>cit. 13-05-21</a:t>
            </a:r>
            <a:r>
              <a:rPr lang="en-GB" sz="1400" dirty="0" smtClean="0">
                <a:solidFill>
                  <a:srgbClr val="4D3E2F"/>
                </a:solidFill>
              </a:rPr>
              <a:t>]</a:t>
            </a:r>
            <a:r>
              <a:rPr lang="cs-CZ" sz="1400" dirty="0" smtClean="0">
                <a:solidFill>
                  <a:srgbClr val="4D3E2F"/>
                </a:solidFill>
              </a:rPr>
              <a:t> </a:t>
            </a:r>
            <a:r>
              <a:rPr lang="cs-CZ" sz="1400" dirty="0" err="1" smtClean="0">
                <a:solidFill>
                  <a:srgbClr val="4D3E2F"/>
                </a:solidFill>
              </a:rPr>
              <a:t>earth.gif.</a:t>
            </a:r>
            <a:r>
              <a:rPr lang="cs-CZ" sz="1400" b="1" dirty="0" err="1" smtClean="0">
                <a:solidFill>
                  <a:srgbClr val="4D3E2F"/>
                </a:solidFill>
              </a:rPr>
              <a:t>Dostupné</a:t>
            </a:r>
            <a:r>
              <a:rPr lang="cs-CZ" sz="1400" b="1" dirty="0" smtClean="0">
                <a:solidFill>
                  <a:srgbClr val="4D3E2F"/>
                </a:solidFill>
              </a:rPr>
              <a:t> </a:t>
            </a:r>
            <a:r>
              <a:rPr lang="cs-CZ" sz="1400" b="1" dirty="0" smtClean="0">
                <a:solidFill>
                  <a:srgbClr val="4D3E2F"/>
                </a:solidFill>
              </a:rPr>
              <a:t>z WWW: </a:t>
            </a:r>
            <a:r>
              <a:rPr lang="cs-CZ" sz="1400" dirty="0" smtClean="0">
                <a:solidFill>
                  <a:srgbClr val="4D3E2F"/>
                </a:solidFill>
              </a:rPr>
              <a:t>http</a:t>
            </a:r>
            <a:r>
              <a:rPr lang="cs-CZ" sz="1400" dirty="0" smtClean="0">
                <a:solidFill>
                  <a:srgbClr val="4D3E2F"/>
                </a:solidFill>
              </a:rPr>
              <a:t>://</a:t>
            </a:r>
            <a:r>
              <a:rPr lang="cs-CZ" sz="1400" dirty="0" smtClean="0">
                <a:solidFill>
                  <a:srgbClr val="4D3E2F"/>
                </a:solidFill>
              </a:rPr>
              <a:t>goinggreendc.files.wordpress.com/2010/03/earth.gif.</a:t>
            </a:r>
          </a:p>
        </p:txBody>
      </p:sp>
    </p:spTree>
    <p:extLst>
      <p:ext uri="{BB962C8B-B14F-4D97-AF65-F5344CB8AC3E}">
        <p14:creationId xmlns="" xmlns:p14="http://schemas.microsoft.com/office/powerpoint/2010/main" val="1628715840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10026" y="287382"/>
            <a:ext cx="9371949" cy="675882"/>
          </a:xfrm>
        </p:spPr>
        <p:txBody>
          <a:bodyPr/>
          <a:lstStyle/>
          <a:p>
            <a:pPr algn="l" defTabSz="914400">
              <a:spcBef>
                <a:spcPts val="0"/>
              </a:spcBef>
              <a:buNone/>
            </a:pPr>
            <a:r>
              <a:rPr lang="cs-CZ" sz="3400" b="0" i="0" dirty="0" smtClean="0">
                <a:solidFill>
                  <a:srgbClr val="8BAA00"/>
                </a:solidFill>
                <a:latin typeface="Corbel"/>
                <a:ea typeface="+mj-ea"/>
                <a:cs typeface="+mj-cs"/>
              </a:rPr>
              <a:t>Zdroje znečištění ovzduší</a:t>
            </a:r>
            <a:endParaRPr lang="cs-CZ" sz="3400" b="0" i="0" dirty="0">
              <a:solidFill>
                <a:srgbClr val="8BAA00"/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10027" y="940526"/>
            <a:ext cx="9371948" cy="5246157"/>
          </a:xfrm>
        </p:spPr>
        <p:txBody>
          <a:bodyPr>
            <a:normAutofit lnSpcReduction="10000"/>
          </a:bodyPr>
          <a:lstStyle/>
          <a:p>
            <a:pPr marL="210312" indent="-210312" algn="l" defTabSz="914400">
              <a:lnSpc>
                <a:spcPct val="90000"/>
              </a:lnSpc>
              <a:spcBef>
                <a:spcPts val="1100"/>
              </a:spcBef>
              <a:buClr>
                <a:srgbClr val="4D3E2F"/>
              </a:buClr>
              <a:buNone/>
            </a:pPr>
            <a:r>
              <a:rPr lang="cs-CZ" b="1" dirty="0" smtClean="0">
                <a:solidFill>
                  <a:schemeClr val="accent2"/>
                </a:solidFill>
                <a:latin typeface="Corbel"/>
              </a:rPr>
              <a:t>Zdroje související s činností člověka</a:t>
            </a:r>
          </a:p>
          <a:p>
            <a:pPr marL="210312" indent="-210312" algn="l" defTabSz="914400">
              <a:lnSpc>
                <a:spcPct val="90000"/>
              </a:lnSpc>
              <a:spcBef>
                <a:spcPts val="1100"/>
              </a:spcBef>
              <a:buClr>
                <a:srgbClr val="4D3E2F"/>
              </a:buClr>
              <a:buFont typeface="Arial"/>
              <a:buChar char="•"/>
            </a:pPr>
            <a:r>
              <a:rPr lang="cs-CZ" dirty="0" smtClean="0">
                <a:solidFill>
                  <a:srgbClr val="4D3E2F"/>
                </a:solidFill>
                <a:latin typeface="Corbel"/>
              </a:rPr>
              <a:t>Tepelné elektrárny a továrny</a:t>
            </a:r>
          </a:p>
          <a:p>
            <a:pPr marL="210312" indent="-210312" algn="l" defTabSz="914400">
              <a:lnSpc>
                <a:spcPct val="90000"/>
              </a:lnSpc>
              <a:spcBef>
                <a:spcPts val="1100"/>
              </a:spcBef>
              <a:buClr>
                <a:srgbClr val="4D3E2F"/>
              </a:buClr>
              <a:buFont typeface="Arial"/>
              <a:buChar char="•"/>
            </a:pPr>
            <a:r>
              <a:rPr lang="cs-CZ" dirty="0" smtClean="0">
                <a:solidFill>
                  <a:srgbClr val="4D3E2F"/>
                </a:solidFill>
                <a:latin typeface="Corbel"/>
              </a:rPr>
              <a:t>Silniční doprava</a:t>
            </a:r>
          </a:p>
          <a:p>
            <a:pPr marL="210312" indent="-210312" algn="l" defTabSz="914400">
              <a:lnSpc>
                <a:spcPct val="90000"/>
              </a:lnSpc>
              <a:spcBef>
                <a:spcPts val="1100"/>
              </a:spcBef>
              <a:buClr>
                <a:srgbClr val="4D3E2F"/>
              </a:buClr>
              <a:buFont typeface="Arial"/>
              <a:buChar char="•"/>
            </a:pPr>
            <a:r>
              <a:rPr lang="cs-CZ" sz="2200" b="0" i="0" dirty="0" smtClean="0">
                <a:solidFill>
                  <a:srgbClr val="4D3E2F"/>
                </a:solidFill>
                <a:latin typeface="Corbel"/>
                <a:ea typeface="+mn-ea"/>
                <a:cs typeface="+mn-cs"/>
              </a:rPr>
              <a:t>Freony</a:t>
            </a:r>
          </a:p>
          <a:p>
            <a:pPr marL="210312" indent="-210312" algn="l" defTabSz="914400">
              <a:lnSpc>
                <a:spcPct val="90000"/>
              </a:lnSpc>
              <a:spcBef>
                <a:spcPts val="1100"/>
              </a:spcBef>
              <a:buClr>
                <a:srgbClr val="4D3E2F"/>
              </a:buClr>
              <a:buFont typeface="Arial"/>
              <a:buChar char="•"/>
            </a:pPr>
            <a:r>
              <a:rPr lang="cs-CZ" dirty="0" smtClean="0">
                <a:solidFill>
                  <a:srgbClr val="4D3E2F"/>
                </a:solidFill>
                <a:latin typeface="Corbel"/>
              </a:rPr>
              <a:t>Metan ze skládek</a:t>
            </a:r>
          </a:p>
          <a:p>
            <a:pPr marL="210312" indent="-210312" algn="l" defTabSz="914400">
              <a:lnSpc>
                <a:spcPct val="90000"/>
              </a:lnSpc>
              <a:spcBef>
                <a:spcPts val="1100"/>
              </a:spcBef>
              <a:buClr>
                <a:srgbClr val="4D3E2F"/>
              </a:buClr>
              <a:buFont typeface="Arial"/>
              <a:buChar char="•"/>
            </a:pPr>
            <a:r>
              <a:rPr lang="cs-CZ" dirty="0" smtClean="0">
                <a:solidFill>
                  <a:srgbClr val="4D3E2F"/>
                </a:solidFill>
                <a:latin typeface="Corbel"/>
              </a:rPr>
              <a:t>Spalování materiálu na ohništích, kamnech apod.</a:t>
            </a:r>
          </a:p>
          <a:p>
            <a:pPr marL="210312" indent="-210312" algn="l" defTabSz="914400">
              <a:lnSpc>
                <a:spcPct val="90000"/>
              </a:lnSpc>
              <a:spcBef>
                <a:spcPts val="1100"/>
              </a:spcBef>
              <a:buClr>
                <a:srgbClr val="4D3E2F"/>
              </a:buClr>
              <a:buNone/>
            </a:pPr>
            <a:endParaRPr lang="cs-CZ" sz="2200" b="0" i="0" dirty="0" smtClean="0">
              <a:solidFill>
                <a:srgbClr val="4D3E2F"/>
              </a:solidFill>
              <a:latin typeface="Corbel"/>
              <a:ea typeface="+mn-ea"/>
              <a:cs typeface="+mn-cs"/>
            </a:endParaRPr>
          </a:p>
          <a:p>
            <a:pPr marL="210312" indent="-210312" algn="l" defTabSz="914400">
              <a:lnSpc>
                <a:spcPct val="90000"/>
              </a:lnSpc>
              <a:spcBef>
                <a:spcPts val="1100"/>
              </a:spcBef>
              <a:buClr>
                <a:srgbClr val="4D3E2F"/>
              </a:buClr>
              <a:buNone/>
            </a:pPr>
            <a:r>
              <a:rPr lang="cs-CZ" sz="2200" b="1" i="0" dirty="0" smtClean="0">
                <a:solidFill>
                  <a:schemeClr val="accent2"/>
                </a:solidFill>
                <a:latin typeface="Corbel"/>
                <a:ea typeface="+mn-ea"/>
                <a:cs typeface="+mn-cs"/>
              </a:rPr>
              <a:t>Přírodní zdroje</a:t>
            </a:r>
            <a:endParaRPr lang="cs-CZ" sz="2200" b="1" i="0" dirty="0" smtClean="0">
              <a:solidFill>
                <a:schemeClr val="accent2"/>
              </a:solidFill>
              <a:latin typeface="Corbel"/>
              <a:ea typeface="+mn-ea"/>
              <a:cs typeface="+mn-cs"/>
            </a:endParaRPr>
          </a:p>
          <a:p>
            <a:pPr marL="210312" indent="-210312" algn="l" defTabSz="914400">
              <a:lnSpc>
                <a:spcPct val="90000"/>
              </a:lnSpc>
              <a:spcBef>
                <a:spcPts val="1100"/>
              </a:spcBef>
              <a:buClr>
                <a:srgbClr val="4D3E2F"/>
              </a:buClr>
              <a:buFont typeface="Arial"/>
              <a:buChar char="•"/>
            </a:pPr>
            <a:r>
              <a:rPr lang="cs-CZ" sz="2200" b="0" i="0" dirty="0" smtClean="0">
                <a:solidFill>
                  <a:srgbClr val="4D3E2F"/>
                </a:solidFill>
                <a:latin typeface="Corbel"/>
                <a:ea typeface="+mn-ea"/>
                <a:cs typeface="+mn-cs"/>
              </a:rPr>
              <a:t>Sopečná činnost</a:t>
            </a:r>
          </a:p>
          <a:p>
            <a:pPr marL="210312" indent="-210312" algn="l" defTabSz="914400">
              <a:lnSpc>
                <a:spcPct val="90000"/>
              </a:lnSpc>
              <a:spcBef>
                <a:spcPts val="1100"/>
              </a:spcBef>
              <a:buClr>
                <a:srgbClr val="4D3E2F"/>
              </a:buClr>
              <a:buFont typeface="Arial"/>
              <a:buChar char="•"/>
            </a:pPr>
            <a:r>
              <a:rPr lang="cs-CZ" dirty="0" smtClean="0">
                <a:solidFill>
                  <a:srgbClr val="4D3E2F"/>
                </a:solidFill>
                <a:latin typeface="Corbel"/>
              </a:rPr>
              <a:t>Prach z nezalesněných oblastí</a:t>
            </a:r>
          </a:p>
          <a:p>
            <a:pPr marL="210312" indent="-210312" algn="l" defTabSz="914400">
              <a:lnSpc>
                <a:spcPct val="90000"/>
              </a:lnSpc>
              <a:spcBef>
                <a:spcPts val="1100"/>
              </a:spcBef>
              <a:buClr>
                <a:srgbClr val="4D3E2F"/>
              </a:buClr>
              <a:buFont typeface="Arial"/>
              <a:buChar char="•"/>
            </a:pPr>
            <a:r>
              <a:rPr lang="cs-CZ" sz="2200" b="0" i="0" dirty="0" smtClean="0">
                <a:solidFill>
                  <a:srgbClr val="4D3E2F"/>
                </a:solidFill>
                <a:latin typeface="Corbel"/>
                <a:ea typeface="+mn-ea"/>
                <a:cs typeface="+mn-cs"/>
              </a:rPr>
              <a:t>Písek z pouští</a:t>
            </a:r>
          </a:p>
          <a:p>
            <a:pPr marL="210312" indent="-210312" algn="l" defTabSz="914400">
              <a:lnSpc>
                <a:spcPct val="90000"/>
              </a:lnSpc>
              <a:spcBef>
                <a:spcPts val="1100"/>
              </a:spcBef>
              <a:buClr>
                <a:srgbClr val="4D3E2F"/>
              </a:buClr>
              <a:buFont typeface="Arial"/>
              <a:buChar char="•"/>
            </a:pPr>
            <a:r>
              <a:rPr lang="cs-CZ" dirty="0" smtClean="0">
                <a:solidFill>
                  <a:srgbClr val="4D3E2F"/>
                </a:solidFill>
                <a:latin typeface="Corbel"/>
              </a:rPr>
              <a:t>Radon z půdy</a:t>
            </a:r>
            <a:endParaRPr lang="cs-CZ" sz="2200" b="0" i="0" dirty="0">
              <a:solidFill>
                <a:srgbClr val="4D3E2F"/>
              </a:solidFill>
              <a:latin typeface="Corbel"/>
              <a:ea typeface="+mn-ea"/>
              <a:cs typeface="+mn-cs"/>
            </a:endParaRPr>
          </a:p>
        </p:txBody>
      </p:sp>
      <p:pic>
        <p:nvPicPr>
          <p:cNvPr id="3074" name="Picture 2" descr="Soubor:MSH80 eruption mount st helens 05-18-80-dramatic-ed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7975" y="483326"/>
            <a:ext cx="3800475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8715840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9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3000"/>
                            </p:stCondLst>
                            <p:childTnLst>
                              <p:par>
                                <p:cTn id="5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10026" y="287382"/>
            <a:ext cx="9371949" cy="675882"/>
          </a:xfrm>
        </p:spPr>
        <p:txBody>
          <a:bodyPr/>
          <a:lstStyle/>
          <a:p>
            <a:pPr algn="l" defTabSz="914400">
              <a:spcBef>
                <a:spcPts val="0"/>
              </a:spcBef>
              <a:buNone/>
            </a:pPr>
            <a:r>
              <a:rPr lang="cs-CZ" sz="3400" b="0" i="0" dirty="0" smtClean="0">
                <a:solidFill>
                  <a:srgbClr val="8BAA00"/>
                </a:solidFill>
                <a:latin typeface="Corbel"/>
                <a:ea typeface="+mj-ea"/>
                <a:cs typeface="+mj-cs"/>
              </a:rPr>
              <a:t>Smog</a:t>
            </a:r>
            <a:endParaRPr lang="cs-CZ" sz="3400" b="0" i="0" dirty="0">
              <a:solidFill>
                <a:srgbClr val="8BAA00"/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10027" y="940526"/>
            <a:ext cx="5447973" cy="5246157"/>
          </a:xfrm>
        </p:spPr>
        <p:txBody>
          <a:bodyPr>
            <a:normAutofit/>
          </a:bodyPr>
          <a:lstStyle/>
          <a:p>
            <a:pPr>
              <a:buClr>
                <a:srgbClr val="4D3E2F"/>
              </a:buClr>
              <a:buNone/>
            </a:pPr>
            <a:r>
              <a:rPr lang="cs-CZ" sz="2400" dirty="0" smtClean="0"/>
              <a:t>= směs pevných, kapalných a </a:t>
            </a:r>
            <a:r>
              <a:rPr lang="cs-CZ" sz="2400" dirty="0" smtClean="0"/>
              <a:t>plynných </a:t>
            </a:r>
            <a:r>
              <a:rPr lang="cs-CZ" sz="2400" dirty="0" smtClean="0"/>
              <a:t>látek rozptýlených ve </a:t>
            </a:r>
            <a:r>
              <a:rPr lang="cs-CZ" sz="2400" dirty="0" smtClean="0"/>
              <a:t>vzduchu</a:t>
            </a:r>
            <a:endParaRPr lang="cs-CZ" dirty="0" smtClean="0">
              <a:solidFill>
                <a:srgbClr val="4D3E2F"/>
              </a:solidFill>
              <a:latin typeface="Corbel"/>
            </a:endParaRPr>
          </a:p>
          <a:p>
            <a:pPr marL="210312" indent="-210312" algn="l" defTabSz="914400">
              <a:lnSpc>
                <a:spcPct val="90000"/>
              </a:lnSpc>
              <a:spcBef>
                <a:spcPts val="1100"/>
              </a:spcBef>
              <a:buClr>
                <a:srgbClr val="4D3E2F"/>
              </a:buClr>
              <a:buNone/>
            </a:pPr>
            <a:r>
              <a:rPr lang="cs-CZ" sz="2400" b="0" i="0" dirty="0" smtClean="0">
                <a:solidFill>
                  <a:srgbClr val="4D3E2F"/>
                </a:solidFill>
                <a:latin typeface="Corbel"/>
                <a:ea typeface="+mn-ea"/>
                <a:cs typeface="+mn-cs"/>
              </a:rPr>
              <a:t>- často se objevuje v zimním období při inverzích</a:t>
            </a:r>
          </a:p>
          <a:p>
            <a:pPr marL="210312" indent="-210312" algn="l" defTabSz="914400">
              <a:lnSpc>
                <a:spcPct val="90000"/>
              </a:lnSpc>
              <a:spcBef>
                <a:spcPts val="1100"/>
              </a:spcBef>
              <a:buClr>
                <a:srgbClr val="4D3E2F"/>
              </a:buClr>
              <a:buNone/>
            </a:pPr>
            <a:r>
              <a:rPr lang="cs-CZ" sz="2400" dirty="0" smtClean="0">
                <a:solidFill>
                  <a:srgbClr val="4D3E2F"/>
                </a:solidFill>
                <a:latin typeface="Corbel"/>
              </a:rPr>
              <a:t>- promíchání průmyslového a automobilového kouře s mlhou</a:t>
            </a:r>
          </a:p>
          <a:p>
            <a:pPr marL="210312" indent="-210312" algn="l" defTabSz="914400">
              <a:lnSpc>
                <a:spcPct val="90000"/>
              </a:lnSpc>
              <a:spcBef>
                <a:spcPts val="1100"/>
              </a:spcBef>
              <a:buClr>
                <a:srgbClr val="4D3E2F"/>
              </a:buClr>
              <a:buNone/>
            </a:pPr>
            <a:r>
              <a:rPr lang="cs-CZ" sz="2400" dirty="0" smtClean="0">
                <a:solidFill>
                  <a:srgbClr val="4D3E2F"/>
                </a:solidFill>
                <a:latin typeface="Corbel"/>
              </a:rPr>
              <a:t>- obsahuje velké množství oxidu siřičitého, oxidu uhelnatého a uhličitého</a:t>
            </a:r>
          </a:p>
          <a:p>
            <a:pPr marL="210312" indent="-210312" algn="l" defTabSz="914400">
              <a:lnSpc>
                <a:spcPct val="90000"/>
              </a:lnSpc>
              <a:spcBef>
                <a:spcPts val="1100"/>
              </a:spcBef>
              <a:buClr>
                <a:srgbClr val="4D3E2F"/>
              </a:buClr>
              <a:buFontTx/>
              <a:buChar char="-"/>
            </a:pPr>
            <a:r>
              <a:rPr lang="cs-CZ" sz="2200" b="0" i="0" dirty="0" smtClean="0">
                <a:solidFill>
                  <a:srgbClr val="4D3E2F"/>
                </a:solidFill>
                <a:latin typeface="Corbel"/>
                <a:ea typeface="+mn-ea"/>
                <a:cs typeface="+mn-cs"/>
              </a:rPr>
              <a:t>rok 1952 – Velký Londýnský smog – zahynulo tisíce lidí</a:t>
            </a:r>
          </a:p>
          <a:p>
            <a:pPr marL="210312" indent="-210312" algn="l" defTabSz="914400">
              <a:lnSpc>
                <a:spcPct val="90000"/>
              </a:lnSpc>
              <a:spcBef>
                <a:spcPts val="1100"/>
              </a:spcBef>
              <a:buClr>
                <a:srgbClr val="4D3E2F"/>
              </a:buClr>
              <a:buFontTx/>
              <a:buChar char="-"/>
            </a:pPr>
            <a:r>
              <a:rPr lang="cs-CZ" dirty="0" smtClean="0">
                <a:solidFill>
                  <a:srgbClr val="4D3E2F"/>
                </a:solidFill>
                <a:latin typeface="Corbel"/>
              </a:rPr>
              <a:t>dnes – problém ve velkých městech</a:t>
            </a:r>
          </a:p>
          <a:p>
            <a:pPr marL="210312" indent="-210312" algn="l" defTabSz="914400">
              <a:lnSpc>
                <a:spcPct val="90000"/>
              </a:lnSpc>
              <a:spcBef>
                <a:spcPts val="1100"/>
              </a:spcBef>
              <a:buClr>
                <a:srgbClr val="4D3E2F"/>
              </a:buClr>
              <a:buFontTx/>
              <a:buChar char="-"/>
            </a:pPr>
            <a:r>
              <a:rPr lang="cs-CZ" dirty="0" smtClean="0">
                <a:solidFill>
                  <a:srgbClr val="4D3E2F"/>
                </a:solidFill>
                <a:latin typeface="Corbel"/>
              </a:rPr>
              <a:t>ČR – severní Čechy a severní Morava</a:t>
            </a:r>
            <a:endParaRPr lang="cs-CZ" sz="2200" b="0" i="0" dirty="0" smtClean="0">
              <a:solidFill>
                <a:srgbClr val="4D3E2F"/>
              </a:solidFill>
              <a:latin typeface="Corbel"/>
              <a:ea typeface="+mn-ea"/>
              <a:cs typeface="+mn-cs"/>
            </a:endParaRPr>
          </a:p>
        </p:txBody>
      </p:sp>
      <p:pic>
        <p:nvPicPr>
          <p:cNvPr id="22530" name="Picture 2" descr="http://i.lidovky.cz/12/113/lngal/KH475fe4_p2012111604084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4832" y="407897"/>
            <a:ext cx="4381500" cy="2724151"/>
          </a:xfrm>
          <a:prstGeom prst="rect">
            <a:avLst/>
          </a:prstGeom>
          <a:noFill/>
        </p:spPr>
      </p:pic>
      <p:pic>
        <p:nvPicPr>
          <p:cNvPr id="22532" name="Picture 4" descr="http://www.hvv-mobility.com/upload/redaktion/04_G_Smo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9519" y="3325268"/>
            <a:ext cx="4455614" cy="29680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8715840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10026" y="287382"/>
            <a:ext cx="9371949" cy="675882"/>
          </a:xfrm>
        </p:spPr>
        <p:txBody>
          <a:bodyPr/>
          <a:lstStyle/>
          <a:p>
            <a:pPr algn="l" defTabSz="914400">
              <a:spcBef>
                <a:spcPts val="0"/>
              </a:spcBef>
              <a:buNone/>
            </a:pPr>
            <a:r>
              <a:rPr lang="cs-CZ" sz="3400" b="0" i="0" dirty="0" smtClean="0">
                <a:solidFill>
                  <a:srgbClr val="8BAA00"/>
                </a:solidFill>
                <a:latin typeface="Corbel"/>
                <a:ea typeface="+mj-ea"/>
                <a:cs typeface="+mj-cs"/>
              </a:rPr>
              <a:t>Velký Londýnský smog</a:t>
            </a:r>
            <a:endParaRPr lang="cs-CZ" sz="3400" b="0" i="0" dirty="0">
              <a:solidFill>
                <a:srgbClr val="8BAA00"/>
              </a:solidFill>
              <a:latin typeface="Corbel"/>
              <a:ea typeface="+mj-ea"/>
              <a:cs typeface="+mj-cs"/>
            </a:endParaRPr>
          </a:p>
        </p:txBody>
      </p:sp>
      <p:pic>
        <p:nvPicPr>
          <p:cNvPr id="24578" name="Picture 2" descr="http://also.kottke.org/misc/images/london-sm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7723" y="1026205"/>
            <a:ext cx="3635296" cy="5479098"/>
          </a:xfrm>
          <a:prstGeom prst="rect">
            <a:avLst/>
          </a:prstGeom>
          <a:noFill/>
        </p:spPr>
      </p:pic>
      <p:pic>
        <p:nvPicPr>
          <p:cNvPr id="24580" name="Picture 4" descr="http://aipetcher.files.wordpress.com/2009/12/0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6214" y="1013141"/>
            <a:ext cx="5859177" cy="54921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8715840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10026" y="287382"/>
            <a:ext cx="9371949" cy="675882"/>
          </a:xfrm>
        </p:spPr>
        <p:txBody>
          <a:bodyPr/>
          <a:lstStyle/>
          <a:p>
            <a:pPr algn="l" defTabSz="914400">
              <a:spcBef>
                <a:spcPts val="0"/>
              </a:spcBef>
              <a:buNone/>
            </a:pPr>
            <a:r>
              <a:rPr lang="cs-CZ" sz="3400" b="0" i="0" dirty="0" smtClean="0">
                <a:solidFill>
                  <a:srgbClr val="8BAA00"/>
                </a:solidFill>
                <a:latin typeface="Corbel"/>
                <a:ea typeface="+mj-ea"/>
                <a:cs typeface="+mj-cs"/>
              </a:rPr>
              <a:t>Kyselé deště</a:t>
            </a:r>
            <a:endParaRPr lang="cs-CZ" sz="3400" b="0" i="0" dirty="0">
              <a:solidFill>
                <a:srgbClr val="8BAA00"/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10027" y="940527"/>
            <a:ext cx="5447973" cy="1410788"/>
          </a:xfrm>
        </p:spPr>
        <p:txBody>
          <a:bodyPr>
            <a:normAutofit/>
          </a:bodyPr>
          <a:lstStyle/>
          <a:p>
            <a:pPr>
              <a:buClr>
                <a:srgbClr val="4D3E2F"/>
              </a:buClr>
              <a:buNone/>
            </a:pPr>
            <a:r>
              <a:rPr lang="cs-CZ" sz="2400" dirty="0" smtClean="0"/>
              <a:t>= </a:t>
            </a:r>
            <a:r>
              <a:rPr lang="cs-CZ" sz="2400" dirty="0" smtClean="0"/>
              <a:t>déšť s nízkým pH</a:t>
            </a:r>
            <a:endParaRPr lang="cs-CZ" dirty="0" smtClean="0">
              <a:solidFill>
                <a:srgbClr val="4D3E2F"/>
              </a:solidFill>
              <a:latin typeface="Corbel"/>
            </a:endParaRPr>
          </a:p>
          <a:p>
            <a:pPr marL="210312" indent="-210312" algn="l" defTabSz="914400">
              <a:lnSpc>
                <a:spcPct val="90000"/>
              </a:lnSpc>
              <a:spcBef>
                <a:spcPts val="1100"/>
              </a:spcBef>
              <a:buClr>
                <a:srgbClr val="4D3E2F"/>
              </a:buClr>
              <a:buNone/>
            </a:pPr>
            <a:r>
              <a:rPr lang="cs-CZ" sz="2400" b="0" i="0" dirty="0" smtClean="0">
                <a:solidFill>
                  <a:srgbClr val="4D3E2F"/>
                </a:solidFill>
                <a:latin typeface="Corbel"/>
                <a:ea typeface="+mn-ea"/>
                <a:cs typeface="+mn-cs"/>
              </a:rPr>
              <a:t>- způsoben oxidy síry a dusíku</a:t>
            </a:r>
          </a:p>
          <a:p>
            <a:pPr marL="210312" indent="-210312" algn="l" defTabSz="914400">
              <a:lnSpc>
                <a:spcPct val="90000"/>
              </a:lnSpc>
              <a:spcBef>
                <a:spcPts val="1100"/>
              </a:spcBef>
              <a:buClr>
                <a:srgbClr val="4D3E2F"/>
              </a:buClr>
              <a:buNone/>
            </a:pPr>
            <a:r>
              <a:rPr lang="cs-CZ" sz="2400" dirty="0" smtClean="0">
                <a:solidFill>
                  <a:srgbClr val="4D3E2F"/>
                </a:solidFill>
                <a:latin typeface="Corbel"/>
              </a:rPr>
              <a:t>- oxidy reagují s vodou </a:t>
            </a:r>
            <a:r>
              <a:rPr lang="cs-CZ" sz="2400" dirty="0" smtClean="0">
                <a:solidFill>
                  <a:srgbClr val="4D3E2F"/>
                </a:solidFill>
                <a:latin typeface="Corbel" pitchFamily="34" charset="0"/>
                <a:sym typeface="Symbol"/>
              </a:rPr>
              <a:t></a:t>
            </a:r>
            <a:r>
              <a:rPr lang="cs-CZ" sz="2400" dirty="0" smtClean="0">
                <a:solidFill>
                  <a:srgbClr val="4D3E2F"/>
                </a:solidFill>
                <a:latin typeface="Corbel"/>
                <a:sym typeface="Symbol"/>
              </a:rPr>
              <a:t> kyseliny</a:t>
            </a:r>
            <a:endParaRPr lang="cs-CZ" sz="2400" dirty="0" smtClean="0">
              <a:solidFill>
                <a:srgbClr val="4D3E2F"/>
              </a:solidFill>
              <a:latin typeface="Corbel"/>
            </a:endParaRPr>
          </a:p>
        </p:txBody>
      </p:sp>
      <p:pic>
        <p:nvPicPr>
          <p:cNvPr id="26626" name="Picture 2" descr="Soubor:Acid rain wood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025" y="2331720"/>
            <a:ext cx="5500643" cy="4125483"/>
          </a:xfrm>
          <a:prstGeom prst="rect">
            <a:avLst/>
          </a:prstGeom>
          <a:noFill/>
        </p:spPr>
      </p:pic>
      <p:pic>
        <p:nvPicPr>
          <p:cNvPr id="26628" name="Picture 4" descr="http://soubory.eto.vurv.cz/obr/ZZ-KCM-VURV-2008-final_html_227e8a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2501" y="381771"/>
            <a:ext cx="4652837" cy="3184389"/>
          </a:xfrm>
          <a:prstGeom prst="rect">
            <a:avLst/>
          </a:prstGeom>
          <a:noFill/>
        </p:spPr>
      </p:pic>
      <p:pic>
        <p:nvPicPr>
          <p:cNvPr id="26630" name="Picture 6" descr="http://www.bylinar-karel.cz/wp-content/uploads/2011/02/Kysel%C3%A9-Jizerky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7815" y="3769406"/>
            <a:ext cx="4560116" cy="26522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8715840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10026" y="287382"/>
            <a:ext cx="9371949" cy="675882"/>
          </a:xfrm>
        </p:spPr>
        <p:txBody>
          <a:bodyPr/>
          <a:lstStyle/>
          <a:p>
            <a:pPr algn="l" defTabSz="914400">
              <a:spcBef>
                <a:spcPts val="0"/>
              </a:spcBef>
              <a:buNone/>
            </a:pPr>
            <a:r>
              <a:rPr lang="cs-CZ" sz="3400" b="0" i="0" dirty="0" smtClean="0">
                <a:solidFill>
                  <a:srgbClr val="8BAA00"/>
                </a:solidFill>
                <a:latin typeface="Corbel"/>
                <a:ea typeface="+mj-ea"/>
                <a:cs typeface="+mj-cs"/>
              </a:rPr>
              <a:t>Výfukové plyny</a:t>
            </a:r>
            <a:endParaRPr lang="cs-CZ" sz="3400" b="0" i="0" dirty="0">
              <a:solidFill>
                <a:srgbClr val="8BAA00"/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10027" y="940526"/>
            <a:ext cx="5447973" cy="1998617"/>
          </a:xfrm>
        </p:spPr>
        <p:txBody>
          <a:bodyPr>
            <a:normAutofit/>
          </a:bodyPr>
          <a:lstStyle/>
          <a:p>
            <a:pPr>
              <a:buClr>
                <a:srgbClr val="4D3E2F"/>
              </a:buClr>
              <a:buNone/>
            </a:pPr>
            <a:r>
              <a:rPr lang="cs-CZ" sz="2400" dirty="0" smtClean="0"/>
              <a:t>- jeden z největších zdrojů znečištění atmosféry</a:t>
            </a:r>
            <a:endParaRPr lang="cs-CZ" dirty="0" smtClean="0">
              <a:solidFill>
                <a:srgbClr val="4D3E2F"/>
              </a:solidFill>
              <a:latin typeface="Corbel"/>
            </a:endParaRPr>
          </a:p>
          <a:p>
            <a:pPr marL="210312" indent="-210312" algn="l" defTabSz="914400">
              <a:lnSpc>
                <a:spcPct val="90000"/>
              </a:lnSpc>
              <a:spcBef>
                <a:spcPts val="1100"/>
              </a:spcBef>
              <a:buClr>
                <a:srgbClr val="4D3E2F"/>
              </a:buClr>
              <a:buFontTx/>
              <a:buChar char="-"/>
            </a:pPr>
            <a:r>
              <a:rPr lang="cs-CZ" sz="2400" b="0" i="0" dirty="0" smtClean="0">
                <a:solidFill>
                  <a:srgbClr val="4D3E2F"/>
                </a:solidFill>
                <a:latin typeface="Corbel"/>
                <a:ea typeface="+mn-ea"/>
                <a:cs typeface="+mn-cs"/>
              </a:rPr>
              <a:t>oxid uhelnatý, uhlovodíky, olovo</a:t>
            </a:r>
          </a:p>
          <a:p>
            <a:pPr marL="210312" indent="-210312" algn="l" defTabSz="914400">
              <a:lnSpc>
                <a:spcPct val="90000"/>
              </a:lnSpc>
              <a:spcBef>
                <a:spcPts val="1100"/>
              </a:spcBef>
              <a:buClr>
                <a:srgbClr val="4D3E2F"/>
              </a:buClr>
              <a:buFontTx/>
              <a:buChar char="-"/>
            </a:pPr>
            <a:r>
              <a:rPr lang="cs-CZ" sz="2400" dirty="0" smtClean="0">
                <a:solidFill>
                  <a:srgbClr val="4D3E2F"/>
                </a:solidFill>
                <a:latin typeface="Corbel"/>
              </a:rPr>
              <a:t>podílejí se na vzniku smogu</a:t>
            </a:r>
            <a:endParaRPr lang="cs-CZ" sz="2400" b="0" i="0" dirty="0" smtClean="0">
              <a:solidFill>
                <a:srgbClr val="4D3E2F"/>
              </a:solidFill>
              <a:latin typeface="Corbel"/>
              <a:ea typeface="+mn-ea"/>
              <a:cs typeface="+mn-cs"/>
            </a:endParaRPr>
          </a:p>
        </p:txBody>
      </p:sp>
      <p:pic>
        <p:nvPicPr>
          <p:cNvPr id="28674" name="Picture 2" descr="http://www.hybrid.cz/obrazky/cina-peking-znecisteni-dopra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2500" y="495617"/>
            <a:ext cx="4762500" cy="3171826"/>
          </a:xfrm>
          <a:prstGeom prst="rect">
            <a:avLst/>
          </a:prstGeom>
          <a:noFill/>
        </p:spPr>
      </p:pic>
      <p:pic>
        <p:nvPicPr>
          <p:cNvPr id="28676" name="Picture 4" descr="http://cdn.zmescience.com/wp-content/uploads/2013/01/china-smog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837" y="2946445"/>
            <a:ext cx="5239385" cy="3468093"/>
          </a:xfrm>
          <a:prstGeom prst="rect">
            <a:avLst/>
          </a:prstGeom>
          <a:noFill/>
        </p:spPr>
      </p:pic>
      <p:pic>
        <p:nvPicPr>
          <p:cNvPr id="28678" name="Picture 6" descr="http://i.idnes.cz/08/093/cl6/FIH25fa1c_pro448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55930" y="4031615"/>
            <a:ext cx="5349862" cy="2029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8715840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10026" y="287382"/>
            <a:ext cx="9371949" cy="675882"/>
          </a:xfrm>
        </p:spPr>
        <p:txBody>
          <a:bodyPr/>
          <a:lstStyle/>
          <a:p>
            <a:pPr algn="l" defTabSz="914400">
              <a:spcBef>
                <a:spcPts val="0"/>
              </a:spcBef>
              <a:buNone/>
            </a:pPr>
            <a:r>
              <a:rPr lang="cs-CZ" sz="3400" b="0" i="0" dirty="0" smtClean="0">
                <a:solidFill>
                  <a:srgbClr val="8BAA00"/>
                </a:solidFill>
                <a:latin typeface="Corbel"/>
                <a:ea typeface="+mj-ea"/>
                <a:cs typeface="+mj-cs"/>
              </a:rPr>
              <a:t>Freony a pevné částice</a:t>
            </a:r>
            <a:endParaRPr lang="cs-CZ" sz="3400" b="0" i="0" dirty="0">
              <a:solidFill>
                <a:srgbClr val="8BAA00"/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10027" y="940526"/>
            <a:ext cx="5447973" cy="4794068"/>
          </a:xfrm>
        </p:spPr>
        <p:txBody>
          <a:bodyPr>
            <a:normAutofit/>
          </a:bodyPr>
          <a:lstStyle/>
          <a:p>
            <a:pPr>
              <a:buClr>
                <a:srgbClr val="4D3E2F"/>
              </a:buClr>
              <a:buNone/>
            </a:pPr>
            <a:r>
              <a:rPr lang="cs-CZ" sz="2400" b="1" dirty="0" smtClean="0">
                <a:solidFill>
                  <a:schemeClr val="accent2"/>
                </a:solidFill>
              </a:rPr>
              <a:t>Freony</a:t>
            </a:r>
          </a:p>
          <a:p>
            <a:pPr>
              <a:buClr>
                <a:srgbClr val="4D3E2F"/>
              </a:buClr>
              <a:buNone/>
            </a:pPr>
            <a:r>
              <a:rPr lang="cs-CZ" sz="2400" dirty="0" smtClean="0"/>
              <a:t>-  látky, které narušují ozonosféru</a:t>
            </a:r>
            <a:endParaRPr lang="cs-CZ" dirty="0" smtClean="0">
              <a:solidFill>
                <a:srgbClr val="4D3E2F"/>
              </a:solidFill>
              <a:latin typeface="Corbel"/>
            </a:endParaRPr>
          </a:p>
          <a:p>
            <a:pPr marL="210312" indent="-210312" algn="l" defTabSz="914400">
              <a:lnSpc>
                <a:spcPct val="90000"/>
              </a:lnSpc>
              <a:spcBef>
                <a:spcPts val="1100"/>
              </a:spcBef>
              <a:buClr>
                <a:srgbClr val="4D3E2F"/>
              </a:buClr>
              <a:buFontTx/>
              <a:buChar char="-"/>
            </a:pPr>
            <a:r>
              <a:rPr lang="cs-CZ" sz="2400" dirty="0" smtClean="0">
                <a:solidFill>
                  <a:srgbClr val="4D3E2F"/>
                </a:solidFill>
                <a:latin typeface="Corbel"/>
              </a:rPr>
              <a:t>na zem dopadá více UV záření</a:t>
            </a:r>
          </a:p>
          <a:p>
            <a:pPr marL="210312" indent="-210312" algn="l" defTabSz="914400">
              <a:lnSpc>
                <a:spcPct val="90000"/>
              </a:lnSpc>
              <a:spcBef>
                <a:spcPts val="1100"/>
              </a:spcBef>
              <a:buClr>
                <a:srgbClr val="4D3E2F"/>
              </a:buClr>
              <a:buFontTx/>
              <a:buChar char="-"/>
            </a:pPr>
            <a:endParaRPr lang="cs-CZ" sz="2400" dirty="0" smtClean="0">
              <a:solidFill>
                <a:srgbClr val="4D3E2F"/>
              </a:solidFill>
              <a:latin typeface="Corbel"/>
            </a:endParaRPr>
          </a:p>
          <a:p>
            <a:pPr marL="210312" indent="-210312" algn="l" defTabSz="914400">
              <a:lnSpc>
                <a:spcPct val="90000"/>
              </a:lnSpc>
              <a:spcBef>
                <a:spcPts val="1100"/>
              </a:spcBef>
              <a:buClr>
                <a:srgbClr val="4D3E2F"/>
              </a:buClr>
              <a:buNone/>
            </a:pPr>
            <a:r>
              <a:rPr lang="cs-CZ" sz="2400" b="1" i="0" dirty="0" smtClean="0">
                <a:solidFill>
                  <a:schemeClr val="accent2"/>
                </a:solidFill>
                <a:latin typeface="Corbel"/>
                <a:ea typeface="+mn-ea"/>
                <a:cs typeface="+mn-cs"/>
              </a:rPr>
              <a:t>Pevné částice – emise</a:t>
            </a:r>
          </a:p>
          <a:p>
            <a:pPr marL="210312" indent="-210312" algn="l" defTabSz="914400">
              <a:lnSpc>
                <a:spcPct val="90000"/>
              </a:lnSpc>
              <a:spcBef>
                <a:spcPts val="1100"/>
              </a:spcBef>
              <a:buClr>
                <a:srgbClr val="4D3E2F"/>
              </a:buClr>
              <a:buFontTx/>
              <a:buChar char="-"/>
            </a:pPr>
            <a:r>
              <a:rPr lang="cs-CZ" sz="2400" dirty="0" smtClean="0">
                <a:solidFill>
                  <a:srgbClr val="4D3E2F"/>
                </a:solidFill>
                <a:latin typeface="Corbel"/>
              </a:rPr>
              <a:t>mechanické znečištění – prach</a:t>
            </a:r>
          </a:p>
          <a:p>
            <a:pPr marL="210312" indent="-210312" algn="l" defTabSz="914400">
              <a:lnSpc>
                <a:spcPct val="90000"/>
              </a:lnSpc>
              <a:spcBef>
                <a:spcPts val="1100"/>
              </a:spcBef>
              <a:buClr>
                <a:srgbClr val="4D3E2F"/>
              </a:buClr>
              <a:buFontTx/>
              <a:buChar char="-"/>
            </a:pPr>
            <a:r>
              <a:rPr lang="cs-CZ" sz="2400" b="0" i="0" dirty="0" smtClean="0">
                <a:solidFill>
                  <a:srgbClr val="4D3E2F"/>
                </a:solidFill>
                <a:latin typeface="Corbel"/>
                <a:ea typeface="+mn-ea"/>
                <a:cs typeface="+mn-cs"/>
              </a:rPr>
              <a:t>kondenzační jádra pro vznik srážek</a:t>
            </a:r>
          </a:p>
          <a:p>
            <a:pPr marL="210312" indent="-210312" algn="l" defTabSz="914400">
              <a:lnSpc>
                <a:spcPct val="90000"/>
              </a:lnSpc>
              <a:spcBef>
                <a:spcPts val="1100"/>
              </a:spcBef>
              <a:buClr>
                <a:srgbClr val="4D3E2F"/>
              </a:buClr>
              <a:buFontTx/>
              <a:buChar char="-"/>
            </a:pPr>
            <a:r>
              <a:rPr lang="cs-CZ" sz="2400" dirty="0" smtClean="0">
                <a:solidFill>
                  <a:srgbClr val="4D3E2F"/>
                </a:solidFill>
                <a:latin typeface="Corbel"/>
              </a:rPr>
              <a:t>reagují s těžkými kovy</a:t>
            </a:r>
            <a:endParaRPr lang="cs-CZ" sz="2400" b="0" i="0" dirty="0" smtClean="0">
              <a:solidFill>
                <a:srgbClr val="4D3E2F"/>
              </a:solidFill>
              <a:latin typeface="Corbel"/>
              <a:ea typeface="+mn-ea"/>
              <a:cs typeface="+mn-cs"/>
            </a:endParaRPr>
          </a:p>
        </p:txBody>
      </p:sp>
      <p:pic>
        <p:nvPicPr>
          <p:cNvPr id="30722" name="Picture 2" descr="http://nd01.jxs.cz/556/724/73731831ac_22973064_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9620" y="1584824"/>
            <a:ext cx="4599306" cy="34494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8715840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10026" y="287382"/>
            <a:ext cx="9371949" cy="675882"/>
          </a:xfrm>
        </p:spPr>
        <p:txBody>
          <a:bodyPr/>
          <a:lstStyle/>
          <a:p>
            <a:pPr algn="l" defTabSz="914400">
              <a:spcBef>
                <a:spcPts val="0"/>
              </a:spcBef>
              <a:buNone/>
            </a:pPr>
            <a:r>
              <a:rPr lang="cs-CZ" sz="3400" b="0" i="0" dirty="0" smtClean="0">
                <a:solidFill>
                  <a:srgbClr val="8BAA00"/>
                </a:solidFill>
                <a:latin typeface="Corbel"/>
                <a:ea typeface="+mj-ea"/>
                <a:cs typeface="+mj-cs"/>
              </a:rPr>
              <a:t>Radioaktivní částice</a:t>
            </a:r>
            <a:endParaRPr lang="cs-CZ" sz="3400" b="0" i="0" dirty="0">
              <a:solidFill>
                <a:srgbClr val="8BAA00"/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10027" y="940526"/>
            <a:ext cx="5447973" cy="1463040"/>
          </a:xfrm>
        </p:spPr>
        <p:txBody>
          <a:bodyPr>
            <a:normAutofit/>
          </a:bodyPr>
          <a:lstStyle/>
          <a:p>
            <a:pPr>
              <a:buClr>
                <a:srgbClr val="4D3E2F"/>
              </a:buClr>
              <a:buNone/>
            </a:pPr>
            <a:r>
              <a:rPr lang="cs-CZ" sz="2400" dirty="0" smtClean="0"/>
              <a:t>-  radon z půdy, budov</a:t>
            </a:r>
            <a:endParaRPr lang="cs-CZ" dirty="0" smtClean="0">
              <a:solidFill>
                <a:srgbClr val="4D3E2F"/>
              </a:solidFill>
              <a:latin typeface="Corbel"/>
            </a:endParaRPr>
          </a:p>
          <a:p>
            <a:pPr marL="210312" indent="-210312" algn="l" defTabSz="914400">
              <a:lnSpc>
                <a:spcPct val="90000"/>
              </a:lnSpc>
              <a:spcBef>
                <a:spcPts val="1100"/>
              </a:spcBef>
              <a:buClr>
                <a:srgbClr val="4D3E2F"/>
              </a:buClr>
              <a:buFontTx/>
              <a:buChar char="-"/>
            </a:pPr>
            <a:r>
              <a:rPr lang="cs-CZ" sz="2400" dirty="0" smtClean="0">
                <a:solidFill>
                  <a:srgbClr val="4D3E2F"/>
                </a:solidFill>
                <a:latin typeface="Corbel"/>
              </a:rPr>
              <a:t>zkoušky jaderných zbraní, jaderná energetika, elektrárenský popílek…</a:t>
            </a:r>
          </a:p>
        </p:txBody>
      </p:sp>
      <p:pic>
        <p:nvPicPr>
          <p:cNvPr id="32770" name="Picture 2" descr="http://www.tapety-wallpapers.eu/upload/640x480/atomovy-vybuch-11-09-2009-10-21-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409" y="2319428"/>
            <a:ext cx="5324475" cy="3990976"/>
          </a:xfrm>
          <a:prstGeom prst="rect">
            <a:avLst/>
          </a:prstGeom>
          <a:noFill/>
        </p:spPr>
      </p:pic>
      <p:pic>
        <p:nvPicPr>
          <p:cNvPr id="32772" name="Picture 4" descr="http://img11.ceskatelevize.cz/program/porady/10342842393/foto09/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7185" y="431075"/>
            <a:ext cx="4795249" cy="3105425"/>
          </a:xfrm>
          <a:prstGeom prst="rect">
            <a:avLst/>
          </a:prstGeom>
          <a:noFill/>
        </p:spPr>
      </p:pic>
      <p:sp>
        <p:nvSpPr>
          <p:cNvPr id="32774" name="AutoShape 6" descr="http://upload.wikimedia.org/wikipedia/commons/0/04/Electron_shell_086_Radon_-_no_label.svg"/>
          <p:cNvSpPr>
            <a:spLocks noChangeAspect="1" noChangeArrowheads="1"/>
          </p:cNvSpPr>
          <p:nvPr/>
        </p:nvSpPr>
        <p:spPr bwMode="auto">
          <a:xfrm>
            <a:off x="155575" y="-1912938"/>
            <a:ext cx="3990975" cy="3990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776" name="AutoShape 8" descr="http://upload.wikimedia.org/wikipedia/commons/0/04/Electron_shell_086_Radon_-_no_label.svg"/>
          <p:cNvSpPr>
            <a:spLocks noChangeAspect="1" noChangeArrowheads="1"/>
          </p:cNvSpPr>
          <p:nvPr/>
        </p:nvSpPr>
        <p:spPr bwMode="auto">
          <a:xfrm>
            <a:off x="155575" y="-1912938"/>
            <a:ext cx="3990975" cy="3990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778" name="AutoShape 10" descr="http://upload.wikimedia.org/wikipedia/commons/0/04/Electron_shell_086_Radon_-_no_label.svg"/>
          <p:cNvSpPr>
            <a:spLocks noChangeAspect="1" noChangeArrowheads="1"/>
          </p:cNvSpPr>
          <p:nvPr/>
        </p:nvSpPr>
        <p:spPr bwMode="auto">
          <a:xfrm>
            <a:off x="155575" y="-1912938"/>
            <a:ext cx="3990975" cy="3990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2780" name="Picture 12" descr="https://encrypted-tbn3.gstatic.com/images?q=tbn:ANd9GcRGOgPHRYskE2y9wsNVoGOqr6yziZcX7Uo2Da8POcAUm5-UDBeu5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8786" y="3736612"/>
            <a:ext cx="2381250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8715840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10026" y="287382"/>
            <a:ext cx="9371949" cy="675882"/>
          </a:xfrm>
        </p:spPr>
        <p:txBody>
          <a:bodyPr/>
          <a:lstStyle/>
          <a:p>
            <a:pPr algn="l" defTabSz="914400">
              <a:spcBef>
                <a:spcPts val="0"/>
              </a:spcBef>
              <a:buNone/>
            </a:pPr>
            <a:r>
              <a:rPr lang="cs-CZ" sz="3400" b="0" i="0" dirty="0" smtClean="0">
                <a:solidFill>
                  <a:srgbClr val="8BAA00"/>
                </a:solidFill>
                <a:latin typeface="Corbel"/>
                <a:ea typeface="+mj-ea"/>
                <a:cs typeface="+mj-cs"/>
              </a:rPr>
              <a:t>Skleníkový efekt</a:t>
            </a:r>
            <a:endParaRPr lang="cs-CZ" sz="3400" b="0" i="0" dirty="0">
              <a:solidFill>
                <a:srgbClr val="8BAA00"/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10027" y="940525"/>
            <a:ext cx="5447973" cy="2782389"/>
          </a:xfrm>
        </p:spPr>
        <p:txBody>
          <a:bodyPr>
            <a:normAutofit/>
          </a:bodyPr>
          <a:lstStyle/>
          <a:p>
            <a:pPr>
              <a:buClr>
                <a:srgbClr val="4D3E2F"/>
              </a:buClr>
              <a:buFontTx/>
              <a:buChar char="-"/>
            </a:pPr>
            <a:r>
              <a:rPr lang="cs-CZ" sz="2400" dirty="0" smtClean="0"/>
              <a:t>vytváří jej skleníkové plyny – zejména oxid uhličitý</a:t>
            </a:r>
          </a:p>
          <a:p>
            <a:pPr>
              <a:buClr>
                <a:srgbClr val="4D3E2F"/>
              </a:buClr>
              <a:buFontTx/>
              <a:buChar char="-"/>
            </a:pPr>
            <a:r>
              <a:rPr lang="cs-CZ" sz="2400" dirty="0" smtClean="0">
                <a:solidFill>
                  <a:srgbClr val="4D3E2F"/>
                </a:solidFill>
                <a:latin typeface="Corbel"/>
              </a:rPr>
              <a:t>v atmosféře vytvoří vrstvu</a:t>
            </a:r>
            <a:endParaRPr lang="cs-CZ" dirty="0" smtClean="0">
              <a:solidFill>
                <a:srgbClr val="4D3E2F"/>
              </a:solidFill>
              <a:latin typeface="Corbel"/>
            </a:endParaRPr>
          </a:p>
          <a:p>
            <a:pPr marL="210312" indent="-210312" algn="l" defTabSz="914400">
              <a:lnSpc>
                <a:spcPct val="90000"/>
              </a:lnSpc>
              <a:spcBef>
                <a:spcPts val="1100"/>
              </a:spcBef>
              <a:buClr>
                <a:srgbClr val="4D3E2F"/>
              </a:buClr>
              <a:buFontTx/>
              <a:buChar char="-"/>
            </a:pPr>
            <a:r>
              <a:rPr lang="cs-CZ" sz="2400" dirty="0" smtClean="0">
                <a:solidFill>
                  <a:srgbClr val="4D3E2F"/>
                </a:solidFill>
                <a:latin typeface="Corbel"/>
              </a:rPr>
              <a:t>propouští sluneční záření k povrchu Země </a:t>
            </a:r>
            <a:r>
              <a:rPr lang="cs-CZ" sz="2400" dirty="0" smtClean="0">
                <a:solidFill>
                  <a:srgbClr val="4D3E2F"/>
                </a:solidFill>
                <a:latin typeface="Corbel"/>
                <a:sym typeface="Symbol"/>
              </a:rPr>
              <a:t> ohřeje povrch a část se odrazí od povrchu zpět  odražena vrstvou skleníkových plynů zpět k povrchu</a:t>
            </a:r>
            <a:endParaRPr lang="cs-CZ" sz="2400" dirty="0" smtClean="0">
              <a:solidFill>
                <a:srgbClr val="4D3E2F"/>
              </a:solidFill>
              <a:latin typeface="Corbel"/>
            </a:endParaRPr>
          </a:p>
        </p:txBody>
      </p:sp>
      <p:sp>
        <p:nvSpPr>
          <p:cNvPr id="32774" name="AutoShape 6" descr="http://upload.wikimedia.org/wikipedia/commons/0/04/Electron_shell_086_Radon_-_no_label.svg"/>
          <p:cNvSpPr>
            <a:spLocks noChangeAspect="1" noChangeArrowheads="1"/>
          </p:cNvSpPr>
          <p:nvPr/>
        </p:nvSpPr>
        <p:spPr bwMode="auto">
          <a:xfrm>
            <a:off x="155575" y="-1912938"/>
            <a:ext cx="3990975" cy="3990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776" name="AutoShape 8" descr="http://upload.wikimedia.org/wikipedia/commons/0/04/Electron_shell_086_Radon_-_no_label.svg"/>
          <p:cNvSpPr>
            <a:spLocks noChangeAspect="1" noChangeArrowheads="1"/>
          </p:cNvSpPr>
          <p:nvPr/>
        </p:nvSpPr>
        <p:spPr bwMode="auto">
          <a:xfrm>
            <a:off x="155575" y="-1912938"/>
            <a:ext cx="3990975" cy="3990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778" name="AutoShape 10" descr="http://upload.wikimedia.org/wikipedia/commons/0/04/Electron_shell_086_Radon_-_no_label.svg"/>
          <p:cNvSpPr>
            <a:spLocks noChangeAspect="1" noChangeArrowheads="1"/>
          </p:cNvSpPr>
          <p:nvPr/>
        </p:nvSpPr>
        <p:spPr bwMode="auto">
          <a:xfrm>
            <a:off x="155575" y="-1912938"/>
            <a:ext cx="3990975" cy="3990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6866" name="Picture 2" descr="http://www.krivanova.wz.cz/obr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5198" y="569004"/>
            <a:ext cx="4168230" cy="5860701"/>
          </a:xfrm>
          <a:prstGeom prst="rect">
            <a:avLst/>
          </a:prstGeom>
          <a:noFill/>
        </p:spPr>
      </p:pic>
      <p:pic>
        <p:nvPicPr>
          <p:cNvPr id="36868" name="Picture 4" descr="http://fotka.pixmac.cz/4/sklenikovy-efekt-co2-concept-pixmac-fotka-12138583.jpg"/>
          <p:cNvPicPr>
            <a:picLocks noChangeAspect="1" noChangeArrowheads="1"/>
          </p:cNvPicPr>
          <p:nvPr/>
        </p:nvPicPr>
        <p:blipFill>
          <a:blip r:embed="rId4" cstate="print"/>
          <a:srcRect b="6963"/>
          <a:stretch>
            <a:fillRect/>
          </a:stretch>
        </p:blipFill>
        <p:spPr bwMode="auto">
          <a:xfrm>
            <a:off x="1788431" y="3684361"/>
            <a:ext cx="4259671" cy="27741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8715840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S10309888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70532A-D598-4F6B-B05D-F62B68180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TS103098889</Template>
  <TotalTime>0</TotalTime>
  <Words>612</Words>
  <Application>Microsoft Office PowerPoint</Application>
  <PresentationFormat>Vlastní</PresentationFormat>
  <Paragraphs>89</Paragraphs>
  <Slides>12</Slides>
  <Notes>12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TS103098889</vt:lpstr>
      <vt:lpstr>Znečištění ovzduší</vt:lpstr>
      <vt:lpstr>Zdroje znečištění ovzduší</vt:lpstr>
      <vt:lpstr>Smog</vt:lpstr>
      <vt:lpstr>Velký Londýnský smog</vt:lpstr>
      <vt:lpstr>Kyselé deště</vt:lpstr>
      <vt:lpstr>Výfukové plyny</vt:lpstr>
      <vt:lpstr>Freony a pevné částice</vt:lpstr>
      <vt:lpstr>Radioaktivní částice</vt:lpstr>
      <vt:lpstr>Skleníkový efekt</vt:lpstr>
      <vt:lpstr>Ochrana atmosféry</vt:lpstr>
      <vt:lpstr>Použité zdroje</vt:lpstr>
      <vt:lpstr>Použité 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2013-05-20T20:28:17Z</dcterms:created>
  <dcterms:modified xsi:type="dcterms:W3CDTF">2013-05-21T19:26:18Z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</Properties>
</file>