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image11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91" r:id="rId3"/>
    <p:sldId id="292" r:id="rId4"/>
    <p:sldId id="268" r:id="rId5"/>
    <p:sldId id="269" r:id="rId6"/>
    <p:sldId id="270" r:id="rId7"/>
    <p:sldId id="286" r:id="rId8"/>
    <p:sldId id="257" r:id="rId9"/>
    <p:sldId id="265" r:id="rId10"/>
    <p:sldId id="259" r:id="rId11"/>
    <p:sldId id="284" r:id="rId12"/>
    <p:sldId id="285" r:id="rId13"/>
    <p:sldId id="282" r:id="rId14"/>
    <p:sldId id="283" r:id="rId15"/>
    <p:sldId id="290" r:id="rId16"/>
    <p:sldId id="287" r:id="rId17"/>
    <p:sldId id="289" r:id="rId18"/>
    <p:sldId id="262" r:id="rId19"/>
    <p:sldId id="26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>
        <p:scale>
          <a:sx n="80" d="100"/>
          <a:sy n="80" d="100"/>
        </p:scale>
        <p:origin x="782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3/19/2020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3/19/2020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3/19/2020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google.com/url?sa=i&amp;url=https%3A%2F%2Fwallup.net%2Fhagia-sophia%2F&amp;psig=AOvVaw30bc8UKv0eprnPP4m--MX_&amp;ust=1584655082086000&amp;source=images&amp;cd=vfe&amp;ved=0CAIQjRxqFwoTCNCzp7GCpegCFQAAAAAdAAAAABAD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231217" y="4127035"/>
            <a:ext cx="7766936" cy="1646302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Středověké války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231217" y="5773337"/>
            <a:ext cx="7766936" cy="1096899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L24		Mgr. Tomáš Zářecký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Zdroje obrázků a videa: internet</a:t>
            </a:r>
          </a:p>
        </p:txBody>
      </p:sp>
    </p:spTree>
    <p:extLst>
      <p:ext uri="{BB962C8B-B14F-4D97-AF65-F5344CB8AC3E}">
        <p14:creationId xmlns:p14="http://schemas.microsoft.com/office/powerpoint/2010/main" val="156434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Výsledek obrázku pro fall of constantino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16234" y="927100"/>
            <a:ext cx="4440766" cy="876300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Pád </a:t>
            </a:r>
            <a:r>
              <a:rPr lang="cs-CZ" b="1" dirty="0">
                <a:solidFill>
                  <a:schemeClr val="bg1"/>
                </a:solidFill>
              </a:rPr>
              <a:t>B</a:t>
            </a:r>
            <a:r>
              <a:rPr lang="cs-CZ" b="1" dirty="0" smtClean="0">
                <a:solidFill>
                  <a:schemeClr val="bg1"/>
                </a:solidFill>
              </a:rPr>
              <a:t>yzantské říše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84500" y="3198585"/>
            <a:ext cx="8978900" cy="3291115"/>
          </a:xfrm>
        </p:spPr>
        <p:txBody>
          <a:bodyPr>
            <a:normAutofit/>
          </a:bodyPr>
          <a:lstStyle/>
          <a:p>
            <a:pPr algn="r"/>
            <a:r>
              <a:rPr lang="cs-CZ" sz="2000" b="1" dirty="0" smtClean="0">
                <a:solidFill>
                  <a:schemeClr val="bg1"/>
                </a:solidFill>
              </a:rPr>
              <a:t>Dlouhá staletí brání Evropu před islámem (= Araby, Turky)</a:t>
            </a:r>
          </a:p>
          <a:p>
            <a:pPr algn="r"/>
            <a:r>
              <a:rPr lang="cs-CZ" sz="2000" b="1" dirty="0" smtClean="0">
                <a:solidFill>
                  <a:schemeClr val="bg1"/>
                </a:solidFill>
              </a:rPr>
              <a:t>Postupně ale ztrácí sílu, tak požádá papeže o pomoc</a:t>
            </a:r>
          </a:p>
          <a:p>
            <a:pPr algn="r"/>
            <a:r>
              <a:rPr lang="cs-CZ" sz="2000" b="1" dirty="0" smtClean="0">
                <a:solidFill>
                  <a:schemeClr val="bg1"/>
                </a:solidFill>
              </a:rPr>
              <a:t>Papež zorganizuje křížové výpravy – armády křesťanských rytířů, kteří mají chránit Byzanc a Evropu před muslimy</a:t>
            </a:r>
            <a:endParaRPr lang="cs-CZ" sz="2000" b="1" dirty="0">
              <a:solidFill>
                <a:schemeClr val="bg1"/>
              </a:solidFill>
            </a:endParaRPr>
          </a:p>
          <a:p>
            <a:pPr algn="r"/>
            <a:r>
              <a:rPr lang="cs-CZ" sz="2000" b="1" dirty="0" smtClean="0">
                <a:solidFill>
                  <a:schemeClr val="bg1"/>
                </a:solidFill>
              </a:rPr>
              <a:t>Křížové výpravy ale nebyly nikdy příliš úspěšné, jedna dokonce vyplenila Konstantinopol místo boje s muslimy!</a:t>
            </a:r>
          </a:p>
          <a:p>
            <a:pPr algn="r"/>
            <a:r>
              <a:rPr lang="cs-CZ" sz="2000" b="1" dirty="0" smtClean="0">
                <a:solidFill>
                  <a:schemeClr val="bg1"/>
                </a:solidFill>
              </a:rPr>
              <a:t>1453 – v boji s Osmanskými Turky padne Konstantinopol a s ní celá Byzantská říše (někdy bráno jako konec středověku)</a:t>
            </a:r>
            <a:endParaRPr lang="cs-CZ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2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611"/>
            <a:ext cx="8734697" cy="6830533"/>
          </a:xfrm>
        </p:spPr>
      </p:pic>
    </p:spTree>
    <p:extLst>
      <p:ext uri="{BB962C8B-B14F-4D97-AF65-F5344CB8AC3E}">
        <p14:creationId xmlns:p14="http://schemas.microsoft.com/office/powerpoint/2010/main" val="107162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61"/>
            <a:ext cx="9753600" cy="6870461"/>
          </a:xfrm>
        </p:spPr>
      </p:pic>
    </p:spTree>
    <p:extLst>
      <p:ext uri="{BB962C8B-B14F-4D97-AF65-F5344CB8AC3E}">
        <p14:creationId xmlns:p14="http://schemas.microsoft.com/office/powerpoint/2010/main" val="428890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512" y="-8032"/>
            <a:ext cx="6174488" cy="686603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5034"/>
            <a:ext cx="5831839" cy="437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48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93"/>
          <a:stretch/>
        </p:blipFill>
        <p:spPr>
          <a:xfrm>
            <a:off x="0" y="0"/>
            <a:ext cx="11800114" cy="6856100"/>
          </a:xfrm>
        </p:spPr>
      </p:pic>
    </p:spTree>
    <p:extLst>
      <p:ext uri="{BB962C8B-B14F-4D97-AF65-F5344CB8AC3E}">
        <p14:creationId xmlns:p14="http://schemas.microsoft.com/office/powerpoint/2010/main" val="327581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ýsledek obrázku pro jerusalem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79420" y="468086"/>
            <a:ext cx="5581952" cy="1320800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Dvojitý deník: </a:t>
            </a:r>
            <a:r>
              <a:rPr lang="cs-CZ" dirty="0">
                <a:solidFill>
                  <a:schemeClr val="bg1"/>
                </a:solidFill>
              </a:rPr>
              <a:t>J</a:t>
            </a:r>
            <a:r>
              <a:rPr lang="cs-CZ" dirty="0" smtClean="0">
                <a:solidFill>
                  <a:schemeClr val="bg1"/>
                </a:solidFill>
              </a:rPr>
              <a:t>eruzalém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01486" y="1930400"/>
            <a:ext cx="11059886" cy="3880773"/>
          </a:xfrm>
        </p:spPr>
        <p:txBody>
          <a:bodyPr/>
          <a:lstStyle/>
          <a:p>
            <a:pPr algn="r"/>
            <a:r>
              <a:rPr lang="cs-CZ" b="1" dirty="0">
                <a:solidFill>
                  <a:schemeClr val="bg1"/>
                </a:solidFill>
              </a:rPr>
              <a:t>Pozorně čti text o Jeruzalému rozdělený do čtyř částí. Podtrhni si (zvýrazni, zakroužkuj apod.) cokoliv, co tě zaujme, k čemu máš otázku, s čím nesouhlasíš, co Tě překvapilo… </a:t>
            </a:r>
            <a:endParaRPr lang="cs-CZ" b="1" dirty="0" smtClean="0">
              <a:solidFill>
                <a:schemeClr val="bg1"/>
              </a:solidFill>
            </a:endParaRPr>
          </a:p>
          <a:p>
            <a:pPr algn="r"/>
            <a:r>
              <a:rPr lang="cs-CZ" b="1" dirty="0" smtClean="0">
                <a:solidFill>
                  <a:schemeClr val="bg1"/>
                </a:solidFill>
              </a:rPr>
              <a:t>Vedle </a:t>
            </a:r>
            <a:r>
              <a:rPr lang="cs-CZ" b="1" dirty="0">
                <a:solidFill>
                  <a:schemeClr val="bg1"/>
                </a:solidFill>
              </a:rPr>
              <a:t>máš prostor, abys k tomu napsal komentář svými slovy, kde vysvětlíš, proč jsi podtrhl danou část. Můžeš zde napsat svou otázku, hodnocení, nápad na řešení situace, vyjádřit nesouhlas </a:t>
            </a:r>
            <a:r>
              <a:rPr lang="cs-CZ" b="1" dirty="0" smtClean="0">
                <a:solidFill>
                  <a:schemeClr val="bg1"/>
                </a:solidFill>
              </a:rPr>
              <a:t>…</a:t>
            </a:r>
            <a:endParaRPr lang="cs-CZ" b="1" dirty="0">
              <a:solidFill>
                <a:schemeClr val="bg1"/>
              </a:solidFill>
            </a:endParaRPr>
          </a:p>
          <a:p>
            <a:pPr algn="r"/>
            <a:r>
              <a:rPr lang="cs-CZ" b="1" dirty="0">
                <a:solidFill>
                  <a:schemeClr val="bg1"/>
                </a:solidFill>
              </a:rPr>
              <a:t>Zvýrazni a okomentuj min. 3 části textu (bez ohledu na odstavec, třeba všechno z jednoho a ze zbylých nic), pokud chceš více, samozřejmě můžeš. </a:t>
            </a:r>
            <a:endParaRPr lang="cs-CZ" b="1" dirty="0" smtClean="0">
              <a:solidFill>
                <a:schemeClr val="bg1"/>
              </a:solidFill>
            </a:endParaRPr>
          </a:p>
          <a:p>
            <a:pPr algn="r"/>
            <a:r>
              <a:rPr lang="cs-CZ" b="1" dirty="0" smtClean="0">
                <a:solidFill>
                  <a:schemeClr val="bg1"/>
                </a:solidFill>
              </a:rPr>
              <a:t>Máš </a:t>
            </a:r>
            <a:r>
              <a:rPr lang="cs-CZ" b="1" dirty="0">
                <a:solidFill>
                  <a:schemeClr val="bg1"/>
                </a:solidFill>
              </a:rPr>
              <a:t>10 minut na přečtení i zápis komentářů.</a:t>
            </a:r>
          </a:p>
          <a:p>
            <a:pPr algn="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884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2" b="5608"/>
          <a:stretch/>
        </p:blipFill>
        <p:spPr>
          <a:xfrm>
            <a:off x="-1" y="-47967"/>
            <a:ext cx="10646229" cy="6905967"/>
          </a:xfrm>
        </p:spPr>
      </p:pic>
    </p:spTree>
    <p:extLst>
      <p:ext uri="{BB962C8B-B14F-4D97-AF65-F5344CB8AC3E}">
        <p14:creationId xmlns:p14="http://schemas.microsoft.com/office/powerpoint/2010/main" val="103735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4886" cy="6873794"/>
          </a:xfrm>
        </p:spPr>
      </p:pic>
    </p:spTree>
    <p:extLst>
      <p:ext uri="{BB962C8B-B14F-4D97-AF65-F5344CB8AC3E}">
        <p14:creationId xmlns:p14="http://schemas.microsoft.com/office/powerpoint/2010/main" val="204944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Výsledek obrázku pro crack the chevali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/>
          <a:stretch/>
        </p:blipFill>
        <p:spPr bwMode="auto">
          <a:xfrm>
            <a:off x="0" y="-152400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1734" y="6014720"/>
            <a:ext cx="8596668" cy="843280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Křížové výpravy do Palestiny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0"/>
            <a:ext cx="12104914" cy="4795520"/>
          </a:xfrm>
        </p:spPr>
        <p:txBody>
          <a:bodyPr>
            <a:noAutofit/>
          </a:bodyPr>
          <a:lstStyle/>
          <a:p>
            <a:r>
              <a:rPr lang="cs-CZ" altLang="cs-CZ" sz="2000" b="1" dirty="0" smtClean="0">
                <a:solidFill>
                  <a:schemeClr val="bg1"/>
                </a:solidFill>
              </a:rPr>
              <a:t>Byzanc Palestinu „zdědí“ po Římské říši, ale ve středověku ji ovládnou Arabové a pak Turci (oba islám) </a:t>
            </a:r>
          </a:p>
          <a:p>
            <a:r>
              <a:rPr lang="cs-CZ" altLang="cs-CZ" sz="2000" b="1" dirty="0" smtClean="0">
                <a:solidFill>
                  <a:schemeClr val="bg1"/>
                </a:solidFill>
              </a:rPr>
              <a:t>Křížové výpravy přichází jako pomoc Byzantské říši a snaha osvobodit „Svatou zemi“</a:t>
            </a:r>
          </a:p>
          <a:p>
            <a:r>
              <a:rPr lang="cs-CZ" altLang="cs-CZ" sz="2000" b="1" dirty="0" smtClean="0">
                <a:solidFill>
                  <a:schemeClr val="bg1"/>
                </a:solidFill>
              </a:rPr>
              <a:t>Současně se ale hodí i ekonomicky: v Evropě je </a:t>
            </a:r>
            <a:r>
              <a:rPr lang="cs-CZ" altLang="cs-CZ" sz="2000" b="1" dirty="0">
                <a:solidFill>
                  <a:schemeClr val="bg1"/>
                </a:solidFill>
              </a:rPr>
              <a:t>mnoho šlechtických synů „bez budoucnosti“ (= bez půdy) </a:t>
            </a:r>
            <a:r>
              <a:rPr lang="cs-CZ" altLang="cs-CZ" sz="2000" b="1" dirty="0" smtClean="0">
                <a:solidFill>
                  <a:schemeClr val="bg1"/>
                </a:solidFill>
                <a:sym typeface="Symbol" panose="05050102010706020507" pitchFamily="18" charset="2"/>
              </a:rPr>
              <a:t> nyní mají možnost </a:t>
            </a:r>
            <a:r>
              <a:rPr lang="cs-CZ" altLang="cs-CZ" sz="2000" b="1" dirty="0">
                <a:solidFill>
                  <a:schemeClr val="bg1"/>
                </a:solidFill>
                <a:sym typeface="Symbol" panose="05050102010706020507" pitchFamily="18" charset="2"/>
              </a:rPr>
              <a:t>kořisti, </a:t>
            </a:r>
            <a:r>
              <a:rPr lang="cs-CZ" altLang="cs-CZ" sz="2000" b="1" dirty="0" smtClean="0">
                <a:solidFill>
                  <a:schemeClr val="bg1"/>
                </a:solidFill>
                <a:sym typeface="Symbol" panose="05050102010706020507" pitchFamily="18" charset="2"/>
              </a:rPr>
              <a:t>dobrodružství, slávy</a:t>
            </a:r>
            <a:r>
              <a:rPr lang="cs-CZ" altLang="cs-CZ" sz="2000" b="1" dirty="0">
                <a:solidFill>
                  <a:schemeClr val="bg1"/>
                </a:solidFill>
                <a:sym typeface="Symbol" panose="05050102010706020507" pitchFamily="18" charset="2"/>
              </a:rPr>
              <a:t>… </a:t>
            </a:r>
            <a:r>
              <a:rPr lang="cs-CZ" altLang="cs-CZ" sz="2000" b="1" dirty="0" smtClean="0">
                <a:solidFill>
                  <a:schemeClr val="bg1"/>
                </a:solidFill>
                <a:sym typeface="Symbol" panose="05050102010706020507" pitchFamily="18" charset="2"/>
              </a:rPr>
              <a:t> křížové výpravy se jim „hodily“</a:t>
            </a:r>
          </a:p>
          <a:p>
            <a:r>
              <a:rPr lang="cs-CZ" altLang="cs-CZ" sz="2000" b="1" dirty="0" smtClean="0">
                <a:solidFill>
                  <a:schemeClr val="bg1"/>
                </a:solidFill>
              </a:rPr>
              <a:t>Oděvy </a:t>
            </a:r>
            <a:r>
              <a:rPr lang="cs-CZ" altLang="cs-CZ" sz="2000" b="1" dirty="0">
                <a:solidFill>
                  <a:schemeClr val="bg1"/>
                </a:solidFill>
              </a:rPr>
              <a:t>bojovníků označeny křížem – </a:t>
            </a:r>
            <a:r>
              <a:rPr lang="cs-CZ" altLang="cs-CZ" sz="2000" b="1" dirty="0" smtClean="0">
                <a:solidFill>
                  <a:schemeClr val="bg1"/>
                </a:solidFill>
              </a:rPr>
              <a:t>křižáci</a:t>
            </a:r>
          </a:p>
          <a:p>
            <a:r>
              <a:rPr lang="cs-CZ" altLang="cs-CZ" sz="2000" b="1" dirty="0" smtClean="0">
                <a:solidFill>
                  <a:schemeClr val="bg1"/>
                </a:solidFill>
              </a:rPr>
              <a:t>Křižákům byly papežem </a:t>
            </a:r>
            <a:r>
              <a:rPr lang="cs-CZ" altLang="cs-CZ" sz="2000" b="1" dirty="0">
                <a:solidFill>
                  <a:schemeClr val="bg1"/>
                </a:solidFill>
              </a:rPr>
              <a:t>odpuštěny všechny </a:t>
            </a:r>
            <a:r>
              <a:rPr lang="cs-CZ" altLang="cs-CZ" sz="2000" b="1" dirty="0" smtClean="0">
                <a:solidFill>
                  <a:schemeClr val="bg1"/>
                </a:solidFill>
              </a:rPr>
              <a:t>hříchy + bylo povoleno zabíjet nekřesťany</a:t>
            </a:r>
          </a:p>
          <a:p>
            <a:r>
              <a:rPr lang="cs-CZ" altLang="cs-CZ" sz="2000" b="1" dirty="0">
                <a:solidFill>
                  <a:schemeClr val="bg1"/>
                </a:solidFill>
              </a:rPr>
              <a:t>8 výprav, většinou bez velkého úspěchu, 2. výpravy se zúčastní i český král Vladislav II.</a:t>
            </a:r>
          </a:p>
          <a:p>
            <a:endParaRPr lang="cs-CZ" altLang="cs-CZ" sz="2000" b="1" dirty="0">
              <a:solidFill>
                <a:schemeClr val="bg1"/>
              </a:solidFill>
            </a:endParaRPr>
          </a:p>
          <a:p>
            <a:endParaRPr lang="cs-CZ" altLang="cs-CZ" sz="2000" b="1" dirty="0">
              <a:solidFill>
                <a:schemeClr val="bg1"/>
              </a:solidFill>
            </a:endParaRPr>
          </a:p>
          <a:p>
            <a:endParaRPr lang="cs-CZ" altLang="cs-CZ" sz="2000" b="1" dirty="0" smtClean="0">
              <a:solidFill>
                <a:schemeClr val="bg1"/>
              </a:solidFill>
              <a:sym typeface="Symbol" panose="05050102010706020507" pitchFamily="18" charset="2"/>
            </a:endParaRPr>
          </a:p>
          <a:p>
            <a:endParaRPr lang="cs-CZ" altLang="cs-CZ" sz="2000" b="1" dirty="0">
              <a:solidFill>
                <a:schemeClr val="bg1"/>
              </a:solidFill>
            </a:endParaRPr>
          </a:p>
          <a:p>
            <a:endParaRPr lang="cs-CZ" altLang="cs-CZ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69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Výsledek obrázku pro jedi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49300"/>
          </a:xfrm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Rytířské řády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7500" y="444499"/>
            <a:ext cx="6537959" cy="6210301"/>
          </a:xfrm>
        </p:spPr>
        <p:txBody>
          <a:bodyPr>
            <a:normAutofit/>
          </a:bodyPr>
          <a:lstStyle/>
          <a:p>
            <a:pPr algn="r"/>
            <a:r>
              <a:rPr lang="cs-CZ" altLang="cs-CZ" sz="2000" b="1" dirty="0" smtClean="0">
                <a:solidFill>
                  <a:schemeClr val="bg1"/>
                </a:solidFill>
              </a:rPr>
              <a:t>Vznikly </a:t>
            </a:r>
            <a:r>
              <a:rPr lang="cs-CZ" altLang="cs-CZ" sz="2000" b="1" dirty="0">
                <a:solidFill>
                  <a:schemeClr val="bg1"/>
                </a:solidFill>
              </a:rPr>
              <a:t>z potřeby chránit poutníky do Svaté země</a:t>
            </a:r>
          </a:p>
          <a:p>
            <a:pPr algn="r"/>
            <a:r>
              <a:rPr lang="cs-CZ" altLang="cs-CZ" sz="2000" b="1" dirty="0">
                <a:solidFill>
                  <a:schemeClr val="bg1"/>
                </a:solidFill>
              </a:rPr>
              <a:t>Kombinace mnichů a </a:t>
            </a:r>
            <a:r>
              <a:rPr lang="cs-CZ" altLang="cs-CZ" sz="2000" b="1" dirty="0" smtClean="0">
                <a:solidFill>
                  <a:schemeClr val="bg1"/>
                </a:solidFill>
              </a:rPr>
              <a:t>rytířů</a:t>
            </a:r>
          </a:p>
          <a:p>
            <a:pPr algn="r"/>
            <a:r>
              <a:rPr lang="cs-CZ" altLang="cs-CZ" sz="2000" b="1" dirty="0" smtClean="0">
                <a:solidFill>
                  <a:schemeClr val="bg1"/>
                </a:solidFill>
              </a:rPr>
              <a:t>Templáři </a:t>
            </a:r>
            <a:r>
              <a:rPr lang="cs-CZ" altLang="cs-CZ" sz="2000" b="1" dirty="0">
                <a:solidFill>
                  <a:schemeClr val="bg1"/>
                </a:solidFill>
              </a:rPr>
              <a:t>– pro </a:t>
            </a:r>
            <a:r>
              <a:rPr lang="cs-CZ" altLang="cs-CZ" sz="2000" b="1" dirty="0" smtClean="0">
                <a:solidFill>
                  <a:schemeClr val="bg1"/>
                </a:solidFill>
              </a:rPr>
              <a:t>jejich </a:t>
            </a:r>
            <a:r>
              <a:rPr lang="cs-CZ" altLang="cs-CZ" sz="2000" b="1" dirty="0">
                <a:solidFill>
                  <a:schemeClr val="bg1"/>
                </a:solidFill>
              </a:rPr>
              <a:t>bohatství a moc je později </a:t>
            </a:r>
            <a:r>
              <a:rPr lang="cs-CZ" altLang="cs-CZ" sz="2000" b="1" dirty="0" smtClean="0">
                <a:solidFill>
                  <a:schemeClr val="bg1"/>
                </a:solidFill>
              </a:rPr>
              <a:t>zničí </a:t>
            </a:r>
            <a:r>
              <a:rPr lang="cs-CZ" altLang="cs-CZ" sz="2000" b="1" dirty="0">
                <a:solidFill>
                  <a:schemeClr val="bg1"/>
                </a:solidFill>
              </a:rPr>
              <a:t>francouzský král </a:t>
            </a:r>
            <a:r>
              <a:rPr lang="cs-CZ" altLang="cs-CZ" sz="2000" b="1" dirty="0" smtClean="0">
                <a:solidFill>
                  <a:schemeClr val="bg1"/>
                </a:solidFill>
              </a:rPr>
              <a:t>spolu s papežem, dodnes jsou opředeni legendami</a:t>
            </a:r>
            <a:endParaRPr lang="cs-CZ" altLang="cs-CZ" sz="2000" b="1" dirty="0">
              <a:solidFill>
                <a:schemeClr val="bg1"/>
              </a:solidFill>
            </a:endParaRPr>
          </a:p>
          <a:p>
            <a:pPr algn="r"/>
            <a:r>
              <a:rPr lang="cs-CZ" altLang="cs-CZ" sz="2000" b="1" dirty="0">
                <a:solidFill>
                  <a:schemeClr val="bg1"/>
                </a:solidFill>
              </a:rPr>
              <a:t>Johanité – „špitálníci“, dnes maltézští rytíři</a:t>
            </a:r>
          </a:p>
          <a:p>
            <a:pPr algn="r"/>
            <a:r>
              <a:rPr lang="cs-CZ" altLang="cs-CZ" sz="2000" b="1" dirty="0">
                <a:solidFill>
                  <a:schemeClr val="bg1"/>
                </a:solidFill>
              </a:rPr>
              <a:t>Řád německých </a:t>
            </a:r>
            <a:r>
              <a:rPr lang="cs-CZ" altLang="cs-CZ" sz="2000" b="1" dirty="0" smtClean="0">
                <a:solidFill>
                  <a:schemeClr val="bg1"/>
                </a:solidFill>
              </a:rPr>
              <a:t>rytířů</a:t>
            </a:r>
          </a:p>
          <a:p>
            <a:pPr marL="0" indent="0" algn="r">
              <a:buNone/>
            </a:pPr>
            <a:endParaRPr lang="cs-CZ" altLang="cs-CZ" sz="2000" b="1" dirty="0" smtClean="0">
              <a:solidFill>
                <a:schemeClr val="bg1"/>
              </a:solidFill>
            </a:endParaRPr>
          </a:p>
          <a:p>
            <a:pPr marL="0" indent="0" algn="r">
              <a:buNone/>
            </a:pPr>
            <a:endParaRPr lang="cs-CZ" altLang="cs-CZ" sz="2000" b="1" dirty="0" smtClean="0">
              <a:solidFill>
                <a:schemeClr val="bg1"/>
              </a:solidFill>
            </a:endParaRPr>
          </a:p>
          <a:p>
            <a:pPr marL="0" indent="0" algn="r">
              <a:buNone/>
            </a:pPr>
            <a:endParaRPr lang="cs-CZ" altLang="cs-CZ" sz="2000" b="1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endParaRPr lang="cs-CZ" altLang="cs-CZ" sz="2000" b="1" dirty="0" smtClean="0">
              <a:solidFill>
                <a:schemeClr val="bg1"/>
              </a:solidFill>
            </a:endParaRPr>
          </a:p>
          <a:p>
            <a:pPr marL="0" indent="0" algn="r">
              <a:buNone/>
            </a:pPr>
            <a:endParaRPr lang="cs-CZ" altLang="cs-CZ" sz="2000" b="1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endParaRPr lang="cs-CZ" altLang="cs-CZ" sz="2000" b="1" dirty="0" smtClean="0">
              <a:solidFill>
                <a:schemeClr val="bg1"/>
              </a:solidFill>
            </a:endParaRPr>
          </a:p>
          <a:p>
            <a:pPr algn="r"/>
            <a:r>
              <a:rPr lang="cs-CZ" altLang="cs-CZ" sz="2000" b="1" dirty="0" smtClean="0">
                <a:solidFill>
                  <a:schemeClr val="bg1"/>
                </a:solidFill>
              </a:rPr>
              <a:t>Zajímavost pro fanoušky Star </a:t>
            </a:r>
            <a:r>
              <a:rPr lang="cs-CZ" altLang="cs-CZ" sz="2000" b="1" dirty="0" err="1" smtClean="0">
                <a:solidFill>
                  <a:schemeClr val="bg1"/>
                </a:solidFill>
              </a:rPr>
              <a:t>Wars</a:t>
            </a:r>
            <a:r>
              <a:rPr lang="cs-CZ" altLang="cs-CZ" sz="2000" b="1" dirty="0" smtClean="0">
                <a:solidFill>
                  <a:schemeClr val="bg1"/>
                </a:solidFill>
              </a:rPr>
              <a:t> – právě zde se inspiroval </a:t>
            </a:r>
            <a:r>
              <a:rPr lang="cs-CZ" altLang="cs-CZ" sz="2000" b="1" dirty="0">
                <a:solidFill>
                  <a:schemeClr val="bg1"/>
                </a:solidFill>
              </a:rPr>
              <a:t>G</a:t>
            </a:r>
            <a:r>
              <a:rPr lang="cs-CZ" altLang="cs-CZ" sz="2000" b="1" dirty="0" smtClean="0">
                <a:solidFill>
                  <a:schemeClr val="bg1"/>
                </a:solidFill>
              </a:rPr>
              <a:t>eorge Lucas pro vytvoření rytířů </a:t>
            </a:r>
            <a:r>
              <a:rPr lang="cs-CZ" altLang="cs-CZ" sz="2000" b="1" dirty="0" err="1" smtClean="0">
                <a:solidFill>
                  <a:schemeClr val="bg1"/>
                </a:solidFill>
              </a:rPr>
              <a:t>Jedi</a:t>
            </a:r>
            <a:endParaRPr lang="cs-CZ" altLang="cs-CZ" sz="2000" b="1" dirty="0">
              <a:solidFill>
                <a:schemeClr val="bg1"/>
              </a:solidFill>
            </a:endParaRPr>
          </a:p>
          <a:p>
            <a:pPr algn="r"/>
            <a:endParaRPr lang="cs-CZ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05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Vymysli války, které…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75745" y="1642269"/>
            <a:ext cx="4185623" cy="576262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…jsme už probírali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6201" y="2737245"/>
            <a:ext cx="5072742" cy="3547956"/>
          </a:xfrm>
        </p:spPr>
        <p:txBody>
          <a:bodyPr>
            <a:normAutofit/>
          </a:bodyPr>
          <a:lstStyle/>
          <a:p>
            <a:r>
              <a:rPr lang="cs-CZ" sz="2000" dirty="0" smtClean="0">
                <a:solidFill>
                  <a:schemeClr val="bg1"/>
                </a:solidFill>
              </a:rPr>
              <a:t>Řecko-perské války</a:t>
            </a:r>
            <a:endParaRPr lang="cs-CZ" sz="2000" dirty="0">
              <a:solidFill>
                <a:schemeClr val="bg1"/>
              </a:solidFill>
            </a:endParaRPr>
          </a:p>
          <a:p>
            <a:r>
              <a:rPr lang="cs-CZ" sz="2000" dirty="0">
                <a:solidFill>
                  <a:schemeClr val="bg1"/>
                </a:solidFill>
              </a:rPr>
              <a:t>Peloponéská </a:t>
            </a:r>
            <a:r>
              <a:rPr lang="cs-CZ" sz="2000" dirty="0" smtClean="0">
                <a:solidFill>
                  <a:schemeClr val="bg1"/>
                </a:solidFill>
              </a:rPr>
              <a:t>válka Sparta x Athény</a:t>
            </a:r>
            <a:endParaRPr lang="cs-CZ" sz="2000" dirty="0">
              <a:solidFill>
                <a:schemeClr val="bg1"/>
              </a:solidFill>
            </a:endParaRPr>
          </a:p>
          <a:p>
            <a:r>
              <a:rPr lang="cs-CZ" sz="2000" dirty="0">
                <a:solidFill>
                  <a:schemeClr val="bg1"/>
                </a:solidFill>
              </a:rPr>
              <a:t>Alexandr </a:t>
            </a:r>
            <a:r>
              <a:rPr lang="cs-CZ" sz="2000" dirty="0" smtClean="0">
                <a:solidFill>
                  <a:schemeClr val="bg1"/>
                </a:solidFill>
              </a:rPr>
              <a:t>Veliký a jeho tažení</a:t>
            </a:r>
            <a:endParaRPr lang="cs-CZ" sz="2000" dirty="0">
              <a:solidFill>
                <a:schemeClr val="bg1"/>
              </a:solidFill>
            </a:endParaRPr>
          </a:p>
          <a:p>
            <a:r>
              <a:rPr lang="cs-CZ" sz="2000" dirty="0" smtClean="0">
                <a:solidFill>
                  <a:schemeClr val="bg1"/>
                </a:solidFill>
              </a:rPr>
              <a:t>3 punské války Kartágo x Řím</a:t>
            </a:r>
            <a:endParaRPr lang="cs-CZ" sz="2000" dirty="0">
              <a:solidFill>
                <a:schemeClr val="bg1"/>
              </a:solidFill>
            </a:endParaRPr>
          </a:p>
          <a:p>
            <a:r>
              <a:rPr lang="cs-CZ" sz="2000" dirty="0" smtClean="0">
                <a:solidFill>
                  <a:schemeClr val="bg1"/>
                </a:solidFill>
              </a:rPr>
              <a:t>Občanské války v Římě </a:t>
            </a:r>
            <a:r>
              <a:rPr lang="cs-CZ" sz="2000" dirty="0">
                <a:solidFill>
                  <a:schemeClr val="bg1"/>
                </a:solidFill>
              </a:rPr>
              <a:t>– Caesar a spol.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Caesarovo tažení </a:t>
            </a:r>
            <a:r>
              <a:rPr lang="cs-CZ" sz="2000" dirty="0">
                <a:solidFill>
                  <a:schemeClr val="bg1"/>
                </a:solidFill>
              </a:rPr>
              <a:t>v </a:t>
            </a:r>
            <a:r>
              <a:rPr lang="cs-CZ" sz="2000" dirty="0" smtClean="0">
                <a:solidFill>
                  <a:schemeClr val="bg1"/>
                </a:solidFill>
              </a:rPr>
              <a:t>Galii</a:t>
            </a:r>
            <a:endParaRPr lang="cs-CZ" sz="2000" dirty="0">
              <a:solidFill>
                <a:schemeClr val="bg1"/>
              </a:solidFill>
            </a:endParaRPr>
          </a:p>
          <a:p>
            <a:r>
              <a:rPr lang="cs-CZ" sz="2000" dirty="0">
                <a:solidFill>
                  <a:schemeClr val="bg1"/>
                </a:solidFill>
              </a:rPr>
              <a:t>Stěhování národů – Řím vs. Hunové</a:t>
            </a:r>
          </a:p>
          <a:p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7635640" y="1787069"/>
            <a:ext cx="4185618" cy="806845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…teprve budeme probírat, ale už jsi o nich slyšel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7733612" y="2981084"/>
            <a:ext cx="4185617" cy="3304117"/>
          </a:xfrm>
        </p:spPr>
        <p:txBody>
          <a:bodyPr>
            <a:normAutofit/>
          </a:bodyPr>
          <a:lstStyle/>
          <a:p>
            <a:pPr algn="r"/>
            <a:r>
              <a:rPr lang="cs-CZ" sz="2000" b="1" dirty="0" smtClean="0">
                <a:solidFill>
                  <a:schemeClr val="bg1"/>
                </a:solidFill>
              </a:rPr>
              <a:t>Stoletá válka</a:t>
            </a:r>
          </a:p>
          <a:p>
            <a:pPr algn="r"/>
            <a:r>
              <a:rPr lang="cs-CZ" sz="2000" b="1" dirty="0" smtClean="0">
                <a:solidFill>
                  <a:schemeClr val="bg1"/>
                </a:solidFill>
              </a:rPr>
              <a:t>Třicetiletá válka</a:t>
            </a:r>
            <a:endParaRPr lang="cs-CZ" sz="2000" b="1" dirty="0">
              <a:solidFill>
                <a:schemeClr val="bg1"/>
              </a:solidFill>
            </a:endParaRPr>
          </a:p>
          <a:p>
            <a:pPr algn="r"/>
            <a:r>
              <a:rPr lang="cs-CZ" sz="2000" b="1" dirty="0" smtClean="0">
                <a:solidFill>
                  <a:schemeClr val="bg1"/>
                </a:solidFill>
              </a:rPr>
              <a:t>První světová válka</a:t>
            </a:r>
            <a:endParaRPr lang="cs-CZ" sz="2000" b="1" dirty="0">
              <a:solidFill>
                <a:schemeClr val="bg1"/>
              </a:solidFill>
            </a:endParaRPr>
          </a:p>
          <a:p>
            <a:pPr algn="r"/>
            <a:r>
              <a:rPr lang="cs-CZ" sz="2000" b="1" dirty="0">
                <a:solidFill>
                  <a:schemeClr val="bg1"/>
                </a:solidFill>
              </a:rPr>
              <a:t>Druhá </a:t>
            </a:r>
            <a:r>
              <a:rPr lang="cs-CZ" sz="2000" b="1" dirty="0" smtClean="0">
                <a:solidFill>
                  <a:schemeClr val="bg1"/>
                </a:solidFill>
              </a:rPr>
              <a:t>světová válka</a:t>
            </a:r>
          </a:p>
          <a:p>
            <a:pPr algn="r"/>
            <a:r>
              <a:rPr lang="cs-CZ" sz="2000" b="1" dirty="0" smtClean="0">
                <a:solidFill>
                  <a:schemeClr val="bg1"/>
                </a:solidFill>
              </a:rPr>
              <a:t>Válka Severu proti Jihu (USA)</a:t>
            </a:r>
          </a:p>
          <a:p>
            <a:pPr algn="r"/>
            <a:r>
              <a:rPr lang="cs-CZ" sz="2000" b="1" dirty="0" smtClean="0">
                <a:solidFill>
                  <a:schemeClr val="bg1"/>
                </a:solidFill>
              </a:rPr>
              <a:t>Válka ve Vietnamu</a:t>
            </a:r>
            <a:endParaRPr lang="cs-CZ" sz="2000" b="1" dirty="0">
              <a:solidFill>
                <a:schemeClr val="bg1"/>
              </a:solidFill>
            </a:endParaRPr>
          </a:p>
          <a:p>
            <a:pPr algn="r"/>
            <a:r>
              <a:rPr lang="cs-CZ" sz="2000" b="1" dirty="0" smtClean="0">
                <a:solidFill>
                  <a:schemeClr val="bg1"/>
                </a:solidFill>
              </a:rPr>
              <a:t>Husitské války</a:t>
            </a:r>
            <a:endParaRPr lang="cs-CZ" sz="2000" b="1" dirty="0">
              <a:solidFill>
                <a:schemeClr val="bg1"/>
              </a:solidFill>
            </a:endParaRPr>
          </a:p>
          <a:p>
            <a:pPr algn="r"/>
            <a:endParaRPr lang="cs-CZ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64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6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67854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1405809" cy="1320800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solidFill>
                  <a:schemeClr val="bg1"/>
                </a:solidFill>
              </a:rPr>
              <a:t>Proč ke všem těmto válkám došlo?</a:t>
            </a:r>
            <a:endParaRPr lang="cs-CZ" sz="4000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6108" y="5121503"/>
            <a:ext cx="12755637" cy="2117497"/>
          </a:xfrm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</a:rPr>
              <a:t>Moc, zisk, bohatství, kořist, peníze…</a:t>
            </a:r>
            <a:endParaRPr lang="cs-CZ" sz="3200" b="1" dirty="0" smtClean="0">
              <a:solidFill>
                <a:schemeClr val="bg1"/>
              </a:solidFill>
            </a:endParaRPr>
          </a:p>
          <a:p>
            <a:r>
              <a:rPr lang="cs-CZ" sz="3200" b="1" u="sng" dirty="0" smtClean="0">
                <a:solidFill>
                  <a:schemeClr val="bg1"/>
                </a:solidFill>
              </a:rPr>
              <a:t>Protože </a:t>
            </a:r>
            <a:r>
              <a:rPr lang="cs-CZ" sz="3200" b="1" u="sng" dirty="0" smtClean="0">
                <a:solidFill>
                  <a:schemeClr val="bg1"/>
                </a:solidFill>
              </a:rPr>
              <a:t>o peníze</a:t>
            </a:r>
            <a:r>
              <a:rPr lang="cs-CZ" sz="3200" b="1" u="sng" dirty="0" smtClean="0">
                <a:solidFill>
                  <a:schemeClr val="bg1"/>
                </a:solidFill>
              </a:rPr>
              <a:t>, o ty jde vždycky AŽ na prvním místě…</a:t>
            </a:r>
            <a:endParaRPr lang="cs-CZ" sz="3200" b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48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Výsledek obrázku pro crusader wall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798" y="-26886"/>
            <a:ext cx="12239798" cy="688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502602" y="0"/>
            <a:ext cx="2689398" cy="1203960"/>
          </a:xfrm>
        </p:spPr>
        <p:txBody>
          <a:bodyPr>
            <a:normAutofit/>
          </a:bodyPr>
          <a:lstStyle/>
          <a:p>
            <a:pPr algn="r"/>
            <a:r>
              <a:rPr lang="cs-CZ" sz="3200" b="1" dirty="0" smtClean="0">
                <a:solidFill>
                  <a:schemeClr val="bg1"/>
                </a:solidFill>
              </a:rPr>
              <a:t>Stoletá válka 1337-1453</a:t>
            </a:r>
            <a:endParaRPr lang="cs-CZ" sz="3200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467600" y="2301241"/>
            <a:ext cx="4549602" cy="4267200"/>
          </a:xfrm>
        </p:spPr>
        <p:txBody>
          <a:bodyPr>
            <a:noAutofit/>
          </a:bodyPr>
          <a:lstStyle/>
          <a:p>
            <a:pPr algn="r"/>
            <a:r>
              <a:rPr lang="cs-CZ" sz="2000" b="1" u="sng" dirty="0" smtClean="0">
                <a:solidFill>
                  <a:schemeClr val="bg1"/>
                </a:solidFill>
              </a:rPr>
              <a:t>Soupeři:</a:t>
            </a:r>
            <a:r>
              <a:rPr lang="cs-CZ" sz="2000" b="1" dirty="0" smtClean="0">
                <a:solidFill>
                  <a:schemeClr val="bg1"/>
                </a:solidFill>
              </a:rPr>
              <a:t> Anglie a Francie</a:t>
            </a:r>
          </a:p>
          <a:p>
            <a:pPr algn="r"/>
            <a:r>
              <a:rPr lang="cs-CZ" sz="2000" b="1" u="sng" dirty="0" smtClean="0">
                <a:solidFill>
                  <a:schemeClr val="bg1"/>
                </a:solidFill>
              </a:rPr>
              <a:t>Příčina:</a:t>
            </a:r>
            <a:r>
              <a:rPr lang="cs-CZ" sz="2000" b="1" dirty="0" smtClean="0">
                <a:solidFill>
                  <a:schemeClr val="bg1"/>
                </a:solidFill>
              </a:rPr>
              <a:t> boj o to, kdo bude nejmocnějším státem v Evropě</a:t>
            </a:r>
          </a:p>
          <a:p>
            <a:pPr algn="r"/>
            <a:r>
              <a:rPr lang="cs-CZ" sz="2000" b="1" u="sng" dirty="0" smtClean="0">
                <a:solidFill>
                  <a:schemeClr val="bg1"/>
                </a:solidFill>
              </a:rPr>
              <a:t>Záminka:</a:t>
            </a:r>
            <a:r>
              <a:rPr lang="cs-CZ" sz="2000" b="1" dirty="0" smtClean="0">
                <a:solidFill>
                  <a:schemeClr val="bg1"/>
                </a:solidFill>
              </a:rPr>
              <a:t> oba chtějí bohaté Flandry (</a:t>
            </a:r>
            <a:r>
              <a:rPr lang="cs-CZ" sz="2000" b="1" dirty="0" err="1" smtClean="0">
                <a:solidFill>
                  <a:schemeClr val="bg1"/>
                </a:solidFill>
              </a:rPr>
              <a:t>dn</a:t>
            </a:r>
            <a:r>
              <a:rPr lang="cs-CZ" sz="2000" b="1" dirty="0" smtClean="0">
                <a:solidFill>
                  <a:schemeClr val="bg1"/>
                </a:solidFill>
              </a:rPr>
              <a:t>. Nizozemí)</a:t>
            </a:r>
          </a:p>
          <a:p>
            <a:pPr algn="r"/>
            <a:r>
              <a:rPr lang="cs-CZ" sz="2000" b="1" u="sng" dirty="0" smtClean="0">
                <a:solidFill>
                  <a:schemeClr val="bg1"/>
                </a:solidFill>
              </a:rPr>
              <a:t>Průběh:</a:t>
            </a:r>
            <a:r>
              <a:rPr lang="cs-CZ" sz="2000" b="1" dirty="0" smtClean="0">
                <a:solidFill>
                  <a:schemeClr val="bg1"/>
                </a:solidFill>
              </a:rPr>
              <a:t> válka měla mnoho fází s dlouhými přestávkami (mor), nejprve vítězili Angličané díky modernější armádě (lukostřelci vs. rytíři těžkooděnci), později Francouzi díky vedení charismatické Johanky z Arku</a:t>
            </a:r>
          </a:p>
        </p:txBody>
      </p:sp>
    </p:spTree>
    <p:extLst>
      <p:ext uri="{BB962C8B-B14F-4D97-AF65-F5344CB8AC3E}">
        <p14:creationId xmlns:p14="http://schemas.microsoft.com/office/powerpoint/2010/main" val="59219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Výsledek obrázku pro hundred years war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5534"/>
            <a:ext cx="12192000" cy="729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02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29" y="-193653"/>
            <a:ext cx="12475029" cy="7257972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1834" y="266701"/>
            <a:ext cx="5821680" cy="4483100"/>
          </a:xfrm>
        </p:spPr>
        <p:txBody>
          <a:bodyPr>
            <a:normAutofit/>
          </a:bodyPr>
          <a:lstStyle/>
          <a:p>
            <a:r>
              <a:rPr lang="cs-CZ" sz="2000" b="1" dirty="0" smtClean="0">
                <a:solidFill>
                  <a:schemeClr val="tx1"/>
                </a:solidFill>
              </a:rPr>
              <a:t>V bitvě </a:t>
            </a:r>
            <a:r>
              <a:rPr lang="cs-CZ" sz="2000" b="1" dirty="0">
                <a:solidFill>
                  <a:schemeClr val="tx1"/>
                </a:solidFill>
              </a:rPr>
              <a:t>u </a:t>
            </a:r>
            <a:r>
              <a:rPr lang="cs-CZ" sz="2000" b="1" dirty="0" smtClean="0">
                <a:solidFill>
                  <a:schemeClr val="tx1"/>
                </a:solidFill>
              </a:rPr>
              <a:t>Kresčaku </a:t>
            </a:r>
            <a:r>
              <a:rPr lang="cs-CZ" sz="2000" b="1" dirty="0">
                <a:solidFill>
                  <a:schemeClr val="tx1"/>
                </a:solidFill>
              </a:rPr>
              <a:t>padl </a:t>
            </a:r>
            <a:r>
              <a:rPr lang="cs-CZ" sz="2000" b="1" dirty="0" smtClean="0">
                <a:solidFill>
                  <a:schemeClr val="tx1"/>
                </a:solidFill>
              </a:rPr>
              <a:t>český </a:t>
            </a:r>
            <a:r>
              <a:rPr lang="cs-CZ" sz="2000" b="1" dirty="0">
                <a:solidFill>
                  <a:schemeClr val="tx1"/>
                </a:solidFill>
              </a:rPr>
              <a:t>král a </a:t>
            </a:r>
            <a:r>
              <a:rPr lang="cs-CZ" sz="2000" b="1" dirty="0" smtClean="0">
                <a:solidFill>
                  <a:schemeClr val="tx1"/>
                </a:solidFill>
              </a:rPr>
              <a:t>spojenec Francie </a:t>
            </a:r>
            <a:r>
              <a:rPr lang="cs-CZ" sz="2000" b="1" dirty="0">
                <a:solidFill>
                  <a:schemeClr val="tx1"/>
                </a:solidFill>
              </a:rPr>
              <a:t>Jan Lucemburský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Johanka </a:t>
            </a:r>
            <a:r>
              <a:rPr lang="cs-CZ" sz="2000" b="1" dirty="0">
                <a:solidFill>
                  <a:schemeClr val="tx1"/>
                </a:solidFill>
              </a:rPr>
              <a:t>z </a:t>
            </a:r>
            <a:r>
              <a:rPr lang="cs-CZ" sz="2000" b="1" dirty="0" smtClean="0">
                <a:solidFill>
                  <a:schemeClr val="tx1"/>
                </a:solidFill>
              </a:rPr>
              <a:t>Arku byla </a:t>
            </a:r>
            <a:r>
              <a:rPr lang="cs-CZ" sz="2000" b="1" dirty="0">
                <a:solidFill>
                  <a:schemeClr val="tx1"/>
                </a:solidFill>
              </a:rPr>
              <a:t>vesnická dívka, která měla </a:t>
            </a:r>
            <a:r>
              <a:rPr lang="cs-CZ" sz="2000" b="1" dirty="0" smtClean="0">
                <a:solidFill>
                  <a:schemeClr val="tx1"/>
                </a:solidFill>
              </a:rPr>
              <a:t>sen, že ji Bůh vyvolil, aby porazila Angličany, přesvědčila krále, aby jí svěřil armádu a skutečně vítězila!</a:t>
            </a:r>
          </a:p>
          <a:p>
            <a:r>
              <a:rPr lang="cs-CZ" sz="2000" b="1" dirty="0" smtClean="0">
                <a:solidFill>
                  <a:schemeClr val="tx1"/>
                </a:solidFill>
              </a:rPr>
              <a:t>Angličanům se ji podařilo zajmout a upálit jako čarodějnici, ale výsledek už nezvrátili</a:t>
            </a:r>
            <a:endParaRPr lang="cs-CZ" sz="2000" b="1" dirty="0">
              <a:solidFill>
                <a:schemeClr val="tx1"/>
              </a:solidFill>
            </a:endParaRPr>
          </a:p>
          <a:p>
            <a:r>
              <a:rPr lang="cs-CZ" sz="2000" b="1" dirty="0" smtClean="0">
                <a:solidFill>
                  <a:schemeClr val="tx1"/>
                </a:solidFill>
              </a:rPr>
              <a:t>Důsledky</a:t>
            </a:r>
            <a:r>
              <a:rPr lang="cs-CZ" sz="2000" b="1" dirty="0">
                <a:solidFill>
                  <a:schemeClr val="tx1"/>
                </a:solidFill>
              </a:rPr>
              <a:t>: </a:t>
            </a:r>
            <a:r>
              <a:rPr lang="cs-CZ" sz="2000" b="1" dirty="0" smtClean="0">
                <a:solidFill>
                  <a:schemeClr val="tx1"/>
                </a:solidFill>
              </a:rPr>
              <a:t>Anglie ztratí skoro všechna území na kontinentu a Francie se stane nejsilnějším státem</a:t>
            </a:r>
            <a:endParaRPr lang="cs-CZ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30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Pravda x lež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54331" y="277361"/>
            <a:ext cx="6789326" cy="4447040"/>
          </a:xfrm>
        </p:spPr>
        <p:txBody>
          <a:bodyPr>
            <a:normAutofit/>
          </a:bodyPr>
          <a:lstStyle/>
          <a:p>
            <a:pPr marL="457200" indent="-457200" algn="r">
              <a:buFont typeface="+mj-lt"/>
              <a:buAutoNum type="arabicPeriod"/>
            </a:pPr>
            <a:r>
              <a:rPr lang="cs-CZ" sz="2000" b="1" dirty="0" smtClean="0">
                <a:solidFill>
                  <a:schemeClr val="bg1"/>
                </a:solidFill>
              </a:rPr>
              <a:t>Stoletá válka trvala sto let.</a:t>
            </a:r>
          </a:p>
          <a:p>
            <a:pPr marL="457200" indent="-457200" algn="r">
              <a:buFont typeface="+mj-lt"/>
              <a:buAutoNum type="arabicPeriod"/>
            </a:pPr>
            <a:r>
              <a:rPr lang="cs-CZ" sz="2000" b="1" dirty="0" smtClean="0">
                <a:solidFill>
                  <a:schemeClr val="bg1"/>
                </a:solidFill>
              </a:rPr>
              <a:t>V této válce se bojovalo o území, peníze a moc.</a:t>
            </a:r>
          </a:p>
          <a:p>
            <a:pPr marL="457200" indent="-457200" algn="r">
              <a:buFont typeface="+mj-lt"/>
              <a:buAutoNum type="arabicPeriod"/>
            </a:pPr>
            <a:r>
              <a:rPr lang="cs-CZ" sz="2000" b="1" dirty="0" smtClean="0">
                <a:solidFill>
                  <a:schemeClr val="bg1"/>
                </a:solidFill>
              </a:rPr>
              <a:t>Jan Lucemburský byl věrný spojenec Anglie.</a:t>
            </a:r>
          </a:p>
          <a:p>
            <a:pPr marL="457200" indent="-457200" algn="r">
              <a:buFont typeface="+mj-lt"/>
              <a:buAutoNum type="arabicPeriod"/>
            </a:pPr>
            <a:r>
              <a:rPr lang="cs-CZ" sz="2000" b="1" dirty="0" smtClean="0">
                <a:solidFill>
                  <a:schemeClr val="bg1"/>
                </a:solidFill>
              </a:rPr>
              <a:t>Obrat ve válce přišel s upálením Johanky z Arku.</a:t>
            </a:r>
          </a:p>
          <a:p>
            <a:pPr marL="457200" indent="-457200" algn="r">
              <a:buFont typeface="+mj-lt"/>
              <a:buAutoNum type="arabicPeriod"/>
            </a:pPr>
            <a:r>
              <a:rPr lang="cs-CZ" sz="2000" b="1" dirty="0" smtClean="0">
                <a:solidFill>
                  <a:schemeClr val="bg1"/>
                </a:solidFill>
              </a:rPr>
              <a:t>Válku vyhrála Anglie.</a:t>
            </a:r>
          </a:p>
          <a:p>
            <a:pPr algn="r"/>
            <a:endParaRPr lang="cs-CZ" sz="2000" b="1" dirty="0">
              <a:solidFill>
                <a:schemeClr val="bg1"/>
              </a:solidFill>
            </a:endParaRPr>
          </a:p>
          <a:p>
            <a:pPr algn="r"/>
            <a:r>
              <a:rPr lang="cs-CZ" sz="2000" b="1" dirty="0" smtClean="0">
                <a:solidFill>
                  <a:schemeClr val="bg1"/>
                </a:solidFill>
              </a:rPr>
              <a:t>Řešení: N – A – N – N - N</a:t>
            </a:r>
          </a:p>
        </p:txBody>
      </p:sp>
    </p:spTree>
    <p:extLst>
      <p:ext uri="{BB962C8B-B14F-4D97-AF65-F5344CB8AC3E}">
        <p14:creationId xmlns:p14="http://schemas.microsoft.com/office/powerpoint/2010/main" val="8651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hagia sophia wallpaper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4203"/>
            <a:ext cx="12192000" cy="810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Byzantská (Východořímská) říše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9336" y="3693887"/>
            <a:ext cx="9569450" cy="3403599"/>
          </a:xfrm>
        </p:spPr>
        <p:txBody>
          <a:bodyPr>
            <a:normAutofit/>
          </a:bodyPr>
          <a:lstStyle/>
          <a:p>
            <a:r>
              <a:rPr lang="cs-CZ" sz="2000" b="1" dirty="0" smtClean="0">
                <a:solidFill>
                  <a:schemeClr val="bg1"/>
                </a:solidFill>
              </a:rPr>
              <a:t>Po zániku </a:t>
            </a:r>
            <a:r>
              <a:rPr lang="cs-CZ" sz="2000" b="1" dirty="0">
                <a:solidFill>
                  <a:schemeClr val="bg1"/>
                </a:solidFill>
              </a:rPr>
              <a:t>Ř</a:t>
            </a:r>
            <a:r>
              <a:rPr lang="cs-CZ" sz="2000" b="1" dirty="0" smtClean="0">
                <a:solidFill>
                  <a:schemeClr val="bg1"/>
                </a:solidFill>
              </a:rPr>
              <a:t>ímské říše trvá ještě dalších 1000 let a uchová antickou kulturu i křesťanství, centrem je Konstantinopol (</a:t>
            </a:r>
            <a:r>
              <a:rPr lang="cs-CZ" sz="2000" b="1" dirty="0" err="1" smtClean="0">
                <a:solidFill>
                  <a:schemeClr val="bg1"/>
                </a:solidFill>
              </a:rPr>
              <a:t>dn</a:t>
            </a:r>
            <a:r>
              <a:rPr lang="cs-CZ" sz="2000" b="1" dirty="0" smtClean="0">
                <a:solidFill>
                  <a:schemeClr val="bg1"/>
                </a:solidFill>
              </a:rPr>
              <a:t>. Istanbul)</a:t>
            </a:r>
          </a:p>
          <a:p>
            <a:r>
              <a:rPr lang="cs-CZ" sz="2000" b="1" dirty="0" smtClean="0">
                <a:solidFill>
                  <a:schemeClr val="bg1"/>
                </a:solidFill>
              </a:rPr>
              <a:t>Hlavou východních křesťanů je patriarcha</a:t>
            </a:r>
          </a:p>
          <a:p>
            <a:r>
              <a:rPr lang="cs-CZ" sz="2000" b="1" dirty="0" smtClean="0">
                <a:solidFill>
                  <a:schemeClr val="bg1"/>
                </a:solidFill>
              </a:rPr>
              <a:t>Za císaře Justiniána I. dochází ke kulturnímu rozkvětu – chrám </a:t>
            </a:r>
            <a:r>
              <a:rPr lang="cs-CZ" sz="2000" b="1" dirty="0" err="1" smtClean="0">
                <a:solidFill>
                  <a:schemeClr val="bg1"/>
                </a:solidFill>
              </a:rPr>
              <a:t>Hagia</a:t>
            </a:r>
            <a:r>
              <a:rPr lang="cs-CZ" sz="2000" b="1" dirty="0" smtClean="0">
                <a:solidFill>
                  <a:schemeClr val="bg1"/>
                </a:solidFill>
              </a:rPr>
              <a:t> Sophia (= chrám Boží Moudrosti) – téměř 1000 let největší katedrála na světě, později mešitou, nyní muzeem</a:t>
            </a:r>
          </a:p>
          <a:p>
            <a:r>
              <a:rPr lang="cs-CZ" sz="2000" b="1" dirty="0" err="1" smtClean="0">
                <a:solidFill>
                  <a:schemeClr val="bg1"/>
                </a:solidFill>
              </a:rPr>
              <a:t>Justiniánský</a:t>
            </a:r>
            <a:r>
              <a:rPr lang="cs-CZ" sz="2000" b="1" dirty="0" smtClean="0">
                <a:solidFill>
                  <a:schemeClr val="bg1"/>
                </a:solidFill>
              </a:rPr>
              <a:t> mor – pandemie moru, která se vracela několik staletí vždy v každé generaci s úmrtností 33-50% nakažených!</a:t>
            </a:r>
          </a:p>
        </p:txBody>
      </p:sp>
    </p:spTree>
    <p:extLst>
      <p:ext uri="{BB962C8B-B14F-4D97-AF65-F5344CB8AC3E}">
        <p14:creationId xmlns:p14="http://schemas.microsoft.com/office/powerpoint/2010/main" val="56803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ýsledek obrázku pro byzantium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1219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8935" y="23151"/>
            <a:ext cx="9969208" cy="738849"/>
          </a:xfrm>
        </p:spPr>
        <p:txBody>
          <a:bodyPr>
            <a:noAutofit/>
          </a:bodyPr>
          <a:lstStyle/>
          <a:p>
            <a:r>
              <a:rPr lang="cs-CZ" sz="2000" b="1" dirty="0" smtClean="0">
                <a:solidFill>
                  <a:schemeClr val="tx1"/>
                </a:solidFill>
              </a:rPr>
              <a:t>Na jakých dvou kontinentech se rozkládala Byzantská říše po většinu času?</a:t>
            </a:r>
            <a:br>
              <a:rPr lang="cs-CZ" sz="2000" b="1" dirty="0" smtClean="0">
                <a:solidFill>
                  <a:schemeClr val="tx1"/>
                </a:solidFill>
              </a:rPr>
            </a:br>
            <a:r>
              <a:rPr lang="cs-CZ" sz="2000" b="1" dirty="0" smtClean="0">
                <a:solidFill>
                  <a:schemeClr val="tx1"/>
                </a:solidFill>
              </a:rPr>
              <a:t>Najdi alespoň dva současné státy, které zabírala.</a:t>
            </a:r>
            <a:endParaRPr lang="cs-CZ" sz="2000" b="1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7193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seta">
  <a:themeElements>
    <a:clrScheme name="Modrá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549</TotalTime>
  <Words>800</Words>
  <Application>Microsoft Office PowerPoint</Application>
  <PresentationFormat>Širokoúhlá obrazovka</PresentationFormat>
  <Paragraphs>80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4" baseType="lpstr">
      <vt:lpstr>Arial</vt:lpstr>
      <vt:lpstr>Symbol</vt:lpstr>
      <vt:lpstr>Trebuchet MS</vt:lpstr>
      <vt:lpstr>Wingdings 3</vt:lpstr>
      <vt:lpstr>Faseta</vt:lpstr>
      <vt:lpstr>Středověké války</vt:lpstr>
      <vt:lpstr>Vymysli války, které…</vt:lpstr>
      <vt:lpstr>Proč ke všem těmto válkám došlo?</vt:lpstr>
      <vt:lpstr>Stoletá válka 1337-1453</vt:lpstr>
      <vt:lpstr>Prezentace aplikace PowerPoint</vt:lpstr>
      <vt:lpstr>Prezentace aplikace PowerPoint</vt:lpstr>
      <vt:lpstr>Pravda x lež</vt:lpstr>
      <vt:lpstr>Byzantská (Východořímská) říše</vt:lpstr>
      <vt:lpstr>Na jakých dvou kontinentech se rozkládala Byzantská říše po většinu času? Najdi alespoň dva současné státy, které zabírala.</vt:lpstr>
      <vt:lpstr>Pád Byzantské říše</vt:lpstr>
      <vt:lpstr>Prezentace aplikace PowerPoint</vt:lpstr>
      <vt:lpstr>Prezentace aplikace PowerPoint</vt:lpstr>
      <vt:lpstr>Prezentace aplikace PowerPoint</vt:lpstr>
      <vt:lpstr>Prezentace aplikace PowerPoint</vt:lpstr>
      <vt:lpstr>Dvojitý deník: Jeruzalém</vt:lpstr>
      <vt:lpstr>Prezentace aplikace PowerPoint</vt:lpstr>
      <vt:lpstr>Prezentace aplikace PowerPoint</vt:lpstr>
      <vt:lpstr>Křížové výpravy do Palestiny</vt:lpstr>
      <vt:lpstr>Rytířské řády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Středověk – stručné politické dějiny 2</dc:title>
  <dc:creator>Tomáš Zářecký</dc:creator>
  <cp:lastModifiedBy>Zářecký Tomáš</cp:lastModifiedBy>
  <cp:revision>51</cp:revision>
  <dcterms:created xsi:type="dcterms:W3CDTF">2017-08-06T07:56:54Z</dcterms:created>
  <dcterms:modified xsi:type="dcterms:W3CDTF">2020-03-19T22:31:12Z</dcterms:modified>
</cp:coreProperties>
</file>