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74" r:id="rId8"/>
    <p:sldId id="261" r:id="rId9"/>
    <p:sldId id="269" r:id="rId10"/>
    <p:sldId id="262" r:id="rId11"/>
    <p:sldId id="277" r:id="rId12"/>
    <p:sldId id="278" r:id="rId13"/>
    <p:sldId id="280" r:id="rId14"/>
    <p:sldId id="27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47" d="100"/>
          <a:sy n="47" d="100"/>
        </p:scale>
        <p:origin x="67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-244929"/>
            <a:ext cx="12627429" cy="71029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6943" y="511628"/>
            <a:ext cx="6922688" cy="1091267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Poslední Přemyslovci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44542" y="1285862"/>
            <a:ext cx="3950889" cy="1096899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L26	Mgr. Tomáš Zářecký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Zdroje obrázků a videa: internet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237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Václav III.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36193"/>
            <a:ext cx="5505752" cy="4505170"/>
          </a:xfrm>
        </p:spPr>
        <p:txBody>
          <a:bodyPr>
            <a:normAutofit lnSpcReduction="1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Po nástupu na trůn se musí vzdát Uher a odmítne ho uznat i Polsko, chystá proto vojenské tažení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V Olomouci je ale zavražděn nájemným vrahem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Vrah je okamžitě zabit, a proto se nikdy nezjistilo, kdo si vraždu objednal</a:t>
            </a:r>
          </a:p>
          <a:p>
            <a:r>
              <a:rPr lang="cs-CZ" sz="2000" b="1" u="sng" dirty="0" smtClean="0">
                <a:solidFill>
                  <a:schemeClr val="tx1"/>
                </a:solidFill>
              </a:rPr>
              <a:t>1306 – </a:t>
            </a:r>
            <a:r>
              <a:rPr lang="cs-CZ" sz="2000" b="1" u="sng" dirty="0">
                <a:solidFill>
                  <a:schemeClr val="tx1"/>
                </a:solidFill>
              </a:rPr>
              <a:t>P</a:t>
            </a:r>
            <a:r>
              <a:rPr lang="cs-CZ" sz="2000" b="1" u="sng" dirty="0" smtClean="0">
                <a:solidFill>
                  <a:schemeClr val="tx1"/>
                </a:solidFill>
              </a:rPr>
              <a:t>řemyslovci vymírají po meči</a:t>
            </a:r>
            <a:r>
              <a:rPr lang="cs-CZ" sz="2000" b="1" dirty="0" smtClean="0">
                <a:solidFill>
                  <a:schemeClr val="tx1"/>
                </a:solidFill>
              </a:rPr>
              <a:t> = všichni muži, ale ženy žijí dále </a:t>
            </a: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 </a:t>
            </a:r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 sestra Eliška Přemyslovna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Vymření Přemyslovců také znamená, že celá středovýchodní Evropa je bez vládnoucí dynastie!</a:t>
            </a: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Comfor\Desktop\luc\stredni-a-jizni-evropa-7.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0"/>
            <a:ext cx="557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prava 6"/>
          <p:cNvSpPr/>
          <p:nvPr/>
        </p:nvSpPr>
        <p:spPr>
          <a:xfrm rot="7432718">
            <a:off x="10474778" y="342900"/>
            <a:ext cx="1175657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640570">
            <a:off x="8189461" y="1471690"/>
            <a:ext cx="1175657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2410540">
            <a:off x="11119693" y="3162300"/>
            <a:ext cx="1175657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9404350" y="489857"/>
            <a:ext cx="134257" cy="3526972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1352893" y="314666"/>
            <a:ext cx="134257" cy="3526972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0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416" t="32593" r="20730" b="13333"/>
          <a:stretch/>
        </p:blipFill>
        <p:spPr>
          <a:xfrm>
            <a:off x="0" y="288262"/>
            <a:ext cx="12192000" cy="63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0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104" t="46667" r="22292" b="11296"/>
          <a:stretch/>
        </p:blipFill>
        <p:spPr>
          <a:xfrm>
            <a:off x="0" y="993112"/>
            <a:ext cx="1229816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69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63" t="23888" r="59583" b="22223"/>
          <a:stretch/>
        </p:blipFill>
        <p:spPr>
          <a:xfrm>
            <a:off x="415752" y="0"/>
            <a:ext cx="8858250" cy="69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1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32905" y="446314"/>
            <a:ext cx="7269238" cy="13208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Mezi Přemyslovci a Lucemburky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7770" y="1417983"/>
            <a:ext cx="5998029" cy="5221356"/>
          </a:xfrm>
        </p:spPr>
        <p:txBody>
          <a:bodyPr>
            <a:normAutofit/>
          </a:bodyPr>
          <a:lstStyle/>
          <a:p>
            <a:pPr algn="r"/>
            <a:r>
              <a:rPr lang="cs-CZ" altLang="cs-CZ" sz="2000" b="1" dirty="0" smtClean="0">
                <a:solidFill>
                  <a:schemeClr val="tx1"/>
                </a:solidFill>
              </a:rPr>
              <a:t>Na českém trůnu se vystřídají dva epizodní panovníci: neschopný Jindřich </a:t>
            </a:r>
            <a:r>
              <a:rPr lang="cs-CZ" altLang="cs-CZ" sz="2000" b="1" dirty="0">
                <a:solidFill>
                  <a:schemeClr val="tx1"/>
                </a:solidFill>
              </a:rPr>
              <a:t>Korutanský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a nemocný Rudolf Habsburský (vezme si Elišku </a:t>
            </a:r>
            <a:r>
              <a:rPr lang="cs-CZ" altLang="cs-CZ" sz="2000" b="1" dirty="0" err="1" smtClean="0">
                <a:solidFill>
                  <a:schemeClr val="tx1"/>
                </a:solidFill>
              </a:rPr>
              <a:t>Rejčku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)</a:t>
            </a:r>
          </a:p>
          <a:p>
            <a:pPr algn="r"/>
            <a:r>
              <a:rPr lang="cs-CZ" altLang="cs-CZ" sz="2000" b="1" dirty="0" smtClean="0">
                <a:solidFill>
                  <a:schemeClr val="tx1"/>
                </a:solidFill>
              </a:rPr>
              <a:t>V západní Evropě je silná dynastie Lucemburků – Jindřich VII. je císařem Svaté říše římské a spojencem francouzského krále</a:t>
            </a:r>
          </a:p>
          <a:p>
            <a:pPr algn="r"/>
            <a:r>
              <a:rPr lang="cs-CZ" altLang="cs-CZ" sz="2000" b="1" dirty="0" smtClean="0">
                <a:solidFill>
                  <a:schemeClr val="tx1"/>
                </a:solidFill>
              </a:rPr>
              <a:t>Část české šlechty proto domluví sňatek Elišky Přemyslovny (sestry Václava III.) se synem Jindřicha VII., čtrnáctiletým Janem Lucemburským, a tím se otevře Lucemburkům cesta na český trůn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33220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Propustka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884" y="3817939"/>
            <a:ext cx="2808816" cy="2868611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Uveď </a:t>
            </a:r>
            <a:r>
              <a:rPr lang="cs-CZ" sz="2000" b="1" dirty="0">
                <a:solidFill>
                  <a:schemeClr val="bg1"/>
                </a:solidFill>
              </a:rPr>
              <a:t>dva způsoby získávání území ve středověku.</a:t>
            </a:r>
          </a:p>
          <a:p>
            <a:pPr lvl="0">
              <a:buFont typeface="+mj-lt"/>
              <a:buAutoNum type="arabicPeriod"/>
            </a:pPr>
            <a:r>
              <a:rPr lang="cs-CZ" sz="2000" b="1" dirty="0">
                <a:solidFill>
                  <a:schemeClr val="bg1"/>
                </a:solidFill>
              </a:rPr>
              <a:t>Porovnej tyto dva způsoby – v čem byl každý lepší, v čem horší než ten druhý.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47587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království ve 13.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35285" y="1505857"/>
            <a:ext cx="5665361" cy="388077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= Přemyslovci na vrcholu moci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= jedno z nejsilnějších a nejmocnějších středověkých království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Zakládání měst a vesnic, kolonizace (příchod Němců), těžba stříbra, rozvoj řemesel, obchodu, kultury…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Obrovský územní rozmach (pobřeží Středozemního moře, Polsko, Uhry…)</a:t>
            </a: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4546600" cy="50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1" y="4461469"/>
            <a:ext cx="4078132" cy="23965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4461468"/>
            <a:ext cx="3461657" cy="23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6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upload.wikimedia.org/wikipedia/commons/thumb/9/9d/Golden_Bull_of_Sicily.jpg/640px-Golden_Bull_of_Sicil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759" r="12021"/>
          <a:stretch/>
        </p:blipFill>
        <p:spPr bwMode="auto">
          <a:xfrm>
            <a:off x="0" y="0"/>
            <a:ext cx="34612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7352" y="444702"/>
            <a:ext cx="4091505" cy="1320800"/>
          </a:xfrm>
        </p:spPr>
        <p:txBody>
          <a:bodyPr/>
          <a:lstStyle/>
          <a:p>
            <a:r>
              <a:rPr lang="cs-CZ" dirty="0" smtClean="0"/>
              <a:t>Přemysl Otakar 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0200" y="1404258"/>
            <a:ext cx="7343090" cy="5089272"/>
          </a:xfrm>
        </p:spPr>
        <p:txBody>
          <a:bodyPr>
            <a:noAutofit/>
          </a:bodyPr>
          <a:lstStyle/>
          <a:p>
            <a:pPr algn="r"/>
            <a:r>
              <a:rPr lang="cs-CZ" sz="2000" b="1" dirty="0" smtClean="0">
                <a:solidFill>
                  <a:schemeClr val="tx1"/>
                </a:solidFill>
              </a:rPr>
              <a:t>Využívá sporů mezi císařem Svaté říše římské a papežem, obratně „střídá strany“ a získává od obou různé výhody</a:t>
            </a:r>
          </a:p>
          <a:p>
            <a:pPr algn="r"/>
            <a:r>
              <a:rPr lang="cs-CZ" sz="2000" b="1" dirty="0" smtClean="0">
                <a:solidFill>
                  <a:schemeClr val="tx1"/>
                </a:solidFill>
              </a:rPr>
              <a:t>Císař Fridrich II. mu udělí </a:t>
            </a:r>
            <a:r>
              <a:rPr lang="cs-CZ" sz="2000" b="1" u="sng" dirty="0" smtClean="0">
                <a:solidFill>
                  <a:schemeClr val="tx1"/>
                </a:solidFill>
              </a:rPr>
              <a:t>Zlatou bulu sicilskou: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tx1"/>
                </a:solidFill>
              </a:rPr>
              <a:t>Potvrzuje </a:t>
            </a:r>
            <a:r>
              <a:rPr lang="cs-CZ" sz="2000" b="1" dirty="0">
                <a:solidFill>
                  <a:schemeClr val="tx1"/>
                </a:solidFill>
              </a:rPr>
              <a:t>dědičnost královského titulu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tx1"/>
                </a:solidFill>
              </a:rPr>
              <a:t>Česká šlechta má právo si volit svého krále</a:t>
            </a:r>
            <a:endParaRPr lang="cs-CZ" sz="2000" b="1" dirty="0">
              <a:solidFill>
                <a:schemeClr val="tx1"/>
              </a:solidFill>
            </a:endParaRPr>
          </a:p>
          <a:p>
            <a:pPr marL="914400" lvl="1" indent="-457200" algn="r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</a:rPr>
              <a:t>České království je </a:t>
            </a:r>
            <a:r>
              <a:rPr lang="cs-CZ" sz="2000" b="1" dirty="0" smtClean="0">
                <a:solidFill>
                  <a:schemeClr val="tx1"/>
                </a:solidFill>
              </a:rPr>
              <a:t>územím součástí Svaté </a:t>
            </a:r>
            <a:r>
              <a:rPr lang="cs-CZ" sz="2000" b="1" dirty="0">
                <a:solidFill>
                  <a:schemeClr val="tx1"/>
                </a:solidFill>
              </a:rPr>
              <a:t>říši římské, </a:t>
            </a:r>
            <a:r>
              <a:rPr lang="cs-CZ" sz="2000" b="1" dirty="0" smtClean="0">
                <a:solidFill>
                  <a:schemeClr val="tx1"/>
                </a:solidFill>
              </a:rPr>
              <a:t>ale je na ní jinak zcela nezávislé</a:t>
            </a:r>
            <a:endParaRPr lang="cs-CZ" sz="2000" b="1" dirty="0">
              <a:solidFill>
                <a:schemeClr val="tx1"/>
              </a:solidFill>
            </a:endParaRPr>
          </a:p>
          <a:p>
            <a:pPr marL="914400" lvl="1" indent="-457200" algn="r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</a:rPr>
              <a:t>Český král je nejvýznamnější ze sedmi volitelů </a:t>
            </a:r>
            <a:r>
              <a:rPr lang="cs-CZ" sz="2000" b="1" dirty="0" smtClean="0">
                <a:solidFill>
                  <a:schemeClr val="tx1"/>
                </a:solidFill>
              </a:rPr>
              <a:t>říšského </a:t>
            </a:r>
            <a:r>
              <a:rPr lang="cs-CZ" sz="2000" b="1" dirty="0">
                <a:solidFill>
                  <a:schemeClr val="tx1"/>
                </a:solidFill>
              </a:rPr>
              <a:t>krále </a:t>
            </a: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 </a:t>
            </a:r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to zvyšuje </a:t>
            </a: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zahraniční prestiž země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Potvrzuje </a:t>
            </a:r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hranice českého království (Čechy a Morava) a prohlašuje je za neměnné</a:t>
            </a:r>
            <a:endParaRPr lang="cs-CZ" sz="2000" b="1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r"/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Zlaté bule sicilské určí významné místo v našich dějinách Karel IV.</a:t>
            </a: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5" descr="http://www.moje-nazory.estranky.cz/img/picture/759/premysl-i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-120767"/>
            <a:ext cx="3363686" cy="385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://upload.wikimedia.org/wikipedia/commons/d/d7/AverzPOI11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290" y="3664122"/>
            <a:ext cx="3248709" cy="319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4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435428"/>
            <a:ext cx="5124752" cy="751114"/>
          </a:xfrm>
        </p:spPr>
        <p:txBody>
          <a:bodyPr/>
          <a:lstStyle/>
          <a:p>
            <a:r>
              <a:rPr lang="cs-CZ" dirty="0" smtClean="0"/>
              <a:t>Václav I. Jednooký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2153" y="1186542"/>
            <a:ext cx="7118307" cy="3880773"/>
          </a:xfrm>
        </p:spPr>
        <p:txBody>
          <a:bodyPr/>
          <a:lstStyle/>
          <a:p>
            <a:r>
              <a:rPr lang="cs-CZ" altLang="cs-CZ" sz="2000" b="1" dirty="0" smtClean="0">
                <a:solidFill>
                  <a:schemeClr val="tx1"/>
                </a:solidFill>
              </a:rPr>
              <a:t>Zakládá </a:t>
            </a:r>
            <a:r>
              <a:rPr lang="cs-CZ" altLang="cs-CZ" sz="2000" b="1" dirty="0">
                <a:solidFill>
                  <a:schemeClr val="tx1"/>
                </a:solidFill>
              </a:rPr>
              <a:t>nová města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Začíná za něj těžba </a:t>
            </a:r>
            <a:r>
              <a:rPr lang="cs-CZ" altLang="cs-CZ" sz="2000" b="1" dirty="0">
                <a:solidFill>
                  <a:schemeClr val="tx1"/>
                </a:solidFill>
              </a:rPr>
              <a:t>stříbra (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Jihlava a další města) </a:t>
            </a:r>
            <a:r>
              <a:rPr lang="cs-CZ" altLang="cs-CZ" sz="2000" b="1" dirty="0">
                <a:solidFill>
                  <a:schemeClr val="tx1"/>
                </a:solidFill>
              </a:rPr>
              <a:t>→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čeští králové bohatnou → větší armáda → dobývání nových území → ještě víc bohatství → …</a:t>
            </a:r>
            <a:endParaRPr lang="cs-CZ" altLang="cs-CZ" sz="2000" b="1" dirty="0">
              <a:solidFill>
                <a:schemeClr val="tx1"/>
              </a:solidFill>
            </a:endParaRP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Rád loví a pořádá rytířské turnaje → přijde o oko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Sestra sv. Anežka Česká </a:t>
            </a:r>
            <a:r>
              <a:rPr lang="cs-CZ" alt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 zakládá kláštery a špitály</a:t>
            </a:r>
            <a:endParaRPr lang="cs-CZ" altLang="cs-CZ" sz="2000" b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Picture 5" descr="http://img.ct24.cz/cache/616x411/article/31/3026/302518.jpg?13211285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22130"/>
          <a:stretch/>
        </p:blipFill>
        <p:spPr bwMode="auto">
          <a:xfrm>
            <a:off x="0" y="3662568"/>
            <a:ext cx="3156857" cy="321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upload.wikimedia.org/wikipedia/commons/thumb/d/d3/VaclavGelnhausenovekodexu.jpg/640px-VaclavGelnhausenovekodex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9" y="-13218"/>
            <a:ext cx="4593771" cy="68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19" y="3536507"/>
            <a:ext cx="2956725" cy="33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3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313" t="32778" r="20625" b="17963"/>
          <a:stretch/>
        </p:blipFill>
        <p:spPr>
          <a:xfrm>
            <a:off x="0" y="457200"/>
            <a:ext cx="1246622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07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eskatelevize.cz/specialy/nejvetsicech/img/historie/mapa6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27" y="-61686"/>
            <a:ext cx="6083300" cy="71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809" y="359228"/>
            <a:ext cx="8596668" cy="1320800"/>
          </a:xfrm>
        </p:spPr>
        <p:txBody>
          <a:bodyPr/>
          <a:lstStyle/>
          <a:p>
            <a:r>
              <a:rPr lang="cs-CZ" dirty="0" smtClean="0"/>
              <a:t>Přemysl Otakar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086" y="1072766"/>
            <a:ext cx="6422570" cy="3569094"/>
          </a:xfrm>
        </p:spPr>
        <p:txBody>
          <a:bodyPr>
            <a:noAutofit/>
          </a:bodyPr>
          <a:lstStyle/>
          <a:p>
            <a:r>
              <a:rPr lang="cs-CZ" altLang="cs-CZ" sz="2000" b="1" dirty="0" smtClean="0">
                <a:solidFill>
                  <a:schemeClr val="tx1"/>
                </a:solidFill>
              </a:rPr>
              <a:t>„Král </a:t>
            </a:r>
            <a:r>
              <a:rPr lang="cs-CZ" altLang="cs-CZ" sz="2000" b="1" dirty="0">
                <a:solidFill>
                  <a:schemeClr val="tx1"/>
                </a:solidFill>
              </a:rPr>
              <a:t>železný a zlatý“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Obratnou sňatkovou politikou i vojenskými výboji rozšíří </a:t>
            </a:r>
            <a:r>
              <a:rPr lang="cs-CZ" altLang="cs-CZ" sz="2000" b="1" dirty="0">
                <a:solidFill>
                  <a:schemeClr val="tx1"/>
                </a:solidFill>
              </a:rPr>
              <a:t>české království až k Jaderskému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moři (</a:t>
            </a:r>
            <a:r>
              <a:rPr lang="cs-CZ" altLang="cs-CZ" sz="2000" b="1" dirty="0" err="1" smtClean="0">
                <a:solidFill>
                  <a:schemeClr val="tx1"/>
                </a:solidFill>
              </a:rPr>
              <a:t>dn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. Chorvatsko)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Účastní se křížové výpravy do Pobaltí (</a:t>
            </a:r>
            <a:r>
              <a:rPr lang="cs-CZ" altLang="cs-CZ" sz="2000" b="1" dirty="0" err="1" smtClean="0">
                <a:solidFill>
                  <a:schemeClr val="tx1"/>
                </a:solidFill>
              </a:rPr>
              <a:t>dn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. Litva)</a:t>
            </a:r>
            <a:endParaRPr lang="cs-CZ" altLang="cs-CZ" sz="2000" b="1" dirty="0">
              <a:solidFill>
                <a:schemeClr val="tx1"/>
              </a:solidFill>
            </a:endParaRPr>
          </a:p>
          <a:p>
            <a:r>
              <a:rPr lang="cs-CZ" altLang="cs-CZ" sz="2000" b="1" dirty="0" smtClean="0">
                <a:solidFill>
                  <a:schemeClr val="tx1"/>
                </a:solidFill>
              </a:rPr>
              <a:t>Jeden </a:t>
            </a:r>
            <a:r>
              <a:rPr lang="cs-CZ" altLang="cs-CZ" sz="2000" b="1" dirty="0">
                <a:solidFill>
                  <a:schemeClr val="tx1"/>
                </a:solidFill>
              </a:rPr>
              <a:t>z nejmocnějších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panovníků </a:t>
            </a:r>
            <a:r>
              <a:rPr lang="cs-CZ" altLang="cs-CZ" sz="2000" b="1" dirty="0">
                <a:solidFill>
                  <a:schemeClr val="tx1"/>
                </a:solidFill>
              </a:rPr>
              <a:t>13. stol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. </a:t>
            </a:r>
            <a:r>
              <a:rPr lang="cs-CZ" alt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 chce se stát císařem Svaté říše římské</a:t>
            </a:r>
          </a:p>
          <a:p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8" r="17714"/>
          <a:stretch/>
        </p:blipFill>
        <p:spPr>
          <a:xfrm>
            <a:off x="0" y="4034599"/>
            <a:ext cx="3004457" cy="28234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67" y="3800475"/>
            <a:ext cx="20383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56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8" y="2862942"/>
            <a:ext cx="4976812" cy="39950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191" y="370115"/>
            <a:ext cx="8596668" cy="1320800"/>
          </a:xfrm>
        </p:spPr>
        <p:txBody>
          <a:bodyPr/>
          <a:lstStyle/>
          <a:p>
            <a:r>
              <a:rPr lang="cs-CZ" dirty="0" smtClean="0"/>
              <a:t>Přemysl Otakar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750" y="1030515"/>
            <a:ext cx="9918507" cy="3880773"/>
          </a:xfrm>
        </p:spPr>
        <p:txBody>
          <a:bodyPr/>
          <a:lstStyle/>
          <a:p>
            <a:r>
              <a:rPr lang="cs-CZ" alt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Ostatní panovníci (včetně papeže) se ale bojí jeho síly a moci, proto raději zvolí dosud nevýznamného Rudolfa Habsburského</a:t>
            </a:r>
          </a:p>
          <a:p>
            <a:r>
              <a:rPr lang="cs-CZ" alt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Odmítne volbu uznat  válka s Rudolfem Habsburským</a:t>
            </a:r>
          </a:p>
          <a:p>
            <a:r>
              <a:rPr lang="cs-CZ" alt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V této válce se mu ale nedaří a ztratí všechna území kromě Čech a Moravy</a:t>
            </a:r>
          </a:p>
          <a:p>
            <a:r>
              <a:rPr lang="cs-CZ" alt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V bitvě na Moravském poli </a:t>
            </a:r>
            <a:r>
              <a:rPr lang="cs-CZ" alt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padne – není </a:t>
            </a:r>
            <a:r>
              <a:rPr lang="cs-CZ" alt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jasné, zda ho v bitvě část české šlechty zradila, když se dala na ústup, nebo se jednalo o taktickou lest, která ale nevyšla…</a:t>
            </a:r>
            <a:endParaRPr lang="cs-CZ" altLang="cs-CZ" sz="2000" b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Picture 5" descr="http://www.private-prague-guide.com/wp-content/premysl-otakar-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605"/>
            <a:ext cx="4800600" cy="316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19" y="3689605"/>
            <a:ext cx="22669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95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734" y="428450"/>
            <a:ext cx="8596668" cy="866950"/>
          </a:xfrm>
        </p:spPr>
        <p:txBody>
          <a:bodyPr/>
          <a:lstStyle/>
          <a:p>
            <a:r>
              <a:rPr lang="cs-CZ" dirty="0" smtClean="0"/>
              <a:t>Václav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916" y="1437177"/>
            <a:ext cx="6052456" cy="5300339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Když zemře otec POII., je mu teprve 7 let </a:t>
            </a:r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 vládne za něj 5 let bratranec Ota Braniborský („Braniboři v Čechách“)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Situace v českých zemích je špatná, dokonce propukne hladomor, Václav držen ve vězení… část šlechty si proto na Otovi vynutí odchod ze země a Václav ve 12 letech začíná vládnout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Za manželku dostává Gutu Habsburskou, dceru Rudolfa H., úhlavního nepřítele Václavova otce POII.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V Kutné Hoře fungují za jeho vlády největší stříbrné doly v Evropě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Pražský groš je nejžádanější evropskou mincí (vysoký obsah stříbra, poctivý)</a:t>
            </a:r>
          </a:p>
        </p:txBody>
      </p:sp>
      <p:pic>
        <p:nvPicPr>
          <p:cNvPr id="4" name="Picture 5" descr="http://www.antiquanova.cz/fotky35792/foto/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4087347"/>
            <a:ext cx="5562600" cy="27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0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87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90065"/>
            <a:ext cx="8596668" cy="1320800"/>
          </a:xfrm>
        </p:spPr>
        <p:txBody>
          <a:bodyPr/>
          <a:lstStyle/>
          <a:p>
            <a:r>
              <a:rPr lang="cs-CZ" dirty="0" smtClean="0"/>
              <a:t>Václav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334" y="816428"/>
            <a:ext cx="5309809" cy="6041571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2. manželka je polská princezna Eliška </a:t>
            </a:r>
            <a:r>
              <a:rPr lang="cs-CZ" sz="2000" b="1" dirty="0" err="1">
                <a:solidFill>
                  <a:schemeClr val="tx1"/>
                </a:solidFill>
                <a:sym typeface="Symbol" panose="05050102010706020507" pitchFamily="18" charset="2"/>
              </a:rPr>
              <a:t>Rejčka</a:t>
            </a: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  stane se polským králem!</a:t>
            </a:r>
          </a:p>
          <a:p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Pro syna Václava III. navíc přijímá uherskou korunu po vymřelých </a:t>
            </a:r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Arpádovcích</a:t>
            </a:r>
          </a:p>
          <a:p>
            <a:r>
              <a:rPr lang="cs-CZ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Zemře ve 34 letech, bál se koček, hromů, zbožný král i záletník s nemanželskými dětmi, vyhýbal se bitvám, ale zemi zajistil mír a prosperitu</a:t>
            </a:r>
          </a:p>
          <a:p>
            <a:r>
              <a:rPr lang="cs-CZ" sz="2000" b="1" u="sng" dirty="0" smtClean="0">
                <a:solidFill>
                  <a:schemeClr val="tx1"/>
                </a:solidFill>
                <a:sym typeface="Symbol" panose="05050102010706020507" pitchFamily="18" charset="2"/>
              </a:rPr>
              <a:t>Přivádí Přemyslovce na vrchol moci, když jsou </a:t>
            </a:r>
            <a:r>
              <a:rPr lang="cs-CZ" sz="2000" b="1" u="sng" dirty="0">
                <a:solidFill>
                  <a:schemeClr val="tx1"/>
                </a:solidFill>
                <a:sym typeface="Symbol" panose="05050102010706020507" pitchFamily="18" charset="2"/>
              </a:rPr>
              <a:t>nejsilnější evropskou </a:t>
            </a:r>
            <a:r>
              <a:rPr lang="cs-CZ" sz="2000" b="1" u="sng" dirty="0" smtClean="0">
                <a:solidFill>
                  <a:schemeClr val="tx1"/>
                </a:solidFill>
                <a:sym typeface="Symbol" panose="05050102010706020507" pitchFamily="18" charset="2"/>
              </a:rPr>
              <a:t>dynastií a ovládají tři království:</a:t>
            </a:r>
            <a:endParaRPr lang="cs-CZ" sz="2000" b="1" u="sng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České království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Polské království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Uherské království = </a:t>
            </a:r>
            <a:r>
              <a:rPr lang="cs-CZ" sz="2000" b="1" dirty="0" err="1">
                <a:solidFill>
                  <a:schemeClr val="tx1"/>
                </a:solidFill>
                <a:sym typeface="Symbol" panose="05050102010706020507" pitchFamily="18" charset="2"/>
              </a:rPr>
              <a:t>dn</a:t>
            </a:r>
            <a:r>
              <a:rPr lang="cs-CZ" sz="2000" b="1" dirty="0">
                <a:solidFill>
                  <a:schemeClr val="tx1"/>
                </a:solidFill>
                <a:sym typeface="Symbol" panose="05050102010706020507" pitchFamily="18" charset="2"/>
              </a:rPr>
              <a:t>. Maďarsko a Slovensko</a:t>
            </a:r>
            <a:endParaRPr lang="cs-CZ" sz="2000" b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Picture 2" descr="http://upload.wikimedia.org/wikipedia/commons/thumb/8/81/WenceslausIImap-cs.png/640px-WenceslausIImap-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0"/>
            <a:ext cx="6751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270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seta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827</TotalTime>
  <Words>732</Words>
  <Application>Microsoft Office PowerPoint</Application>
  <PresentationFormat>Širokoúhlá obrazovka</PresentationFormat>
  <Paragraphs>59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Symbol</vt:lpstr>
      <vt:lpstr>Trebuchet MS</vt:lpstr>
      <vt:lpstr>Wingdings 3</vt:lpstr>
      <vt:lpstr>Faseta</vt:lpstr>
      <vt:lpstr>Poslední Přemyslovci</vt:lpstr>
      <vt:lpstr>České království ve 13. století</vt:lpstr>
      <vt:lpstr>Přemysl Otakar I.</vt:lpstr>
      <vt:lpstr>Václav I. Jednooký</vt:lpstr>
      <vt:lpstr>Prezentace aplikace PowerPoint</vt:lpstr>
      <vt:lpstr>Přemysl Otakar II.</vt:lpstr>
      <vt:lpstr>Přemysl Otakar II.</vt:lpstr>
      <vt:lpstr>Václav II.</vt:lpstr>
      <vt:lpstr>Václav II.</vt:lpstr>
      <vt:lpstr>Václav III.</vt:lpstr>
      <vt:lpstr>Prezentace aplikace PowerPoint</vt:lpstr>
      <vt:lpstr>Prezentace aplikace PowerPoint</vt:lpstr>
      <vt:lpstr>Prezentace aplikace PowerPoint</vt:lpstr>
      <vt:lpstr>Mezi Přemyslovci a Lucemburky</vt:lpstr>
      <vt:lpstr>Propustka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Český středověk 2 Poslední Přemyslovci</dc:title>
  <dc:creator>Tomáš Zářecký</dc:creator>
  <cp:lastModifiedBy>Zářecký Tomáš</cp:lastModifiedBy>
  <cp:revision>47</cp:revision>
  <dcterms:created xsi:type="dcterms:W3CDTF">2017-08-05T07:50:51Z</dcterms:created>
  <dcterms:modified xsi:type="dcterms:W3CDTF">2020-04-14T07:15:42Z</dcterms:modified>
</cp:coreProperties>
</file>