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761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75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808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984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937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759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770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523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981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761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228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574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764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450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506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195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E57D7-6F85-4347-9072-0D561BEFDE19}" type="datetimeFigureOut">
              <a:rPr lang="cs-CZ" smtClean="0"/>
              <a:t>15. 4. 2020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1941AE-030F-4E80-B831-C1D649462CD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8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786C3C-3EC1-43BB-8FD1-6CBDE8D60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cs-CZ"/>
              <a:t>DÝCHACÍ SOUSTAVA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25A7934-3262-4513-888F-D297A5F76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cs-CZ"/>
              <a:t>VANESSA SVOBODOVÁ </a:t>
            </a:r>
          </a:p>
          <a:p>
            <a:pPr algn="l"/>
            <a:r>
              <a:rPr lang="cs-CZ"/>
              <a:t>MAGDALÉNA DLUSKÁ</a:t>
            </a:r>
          </a:p>
        </p:txBody>
      </p: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050" name="Picture 2" descr="DÝCHACÍ SOUSTAVA :: Zs-tgm-prirodopis-87">
            <a:extLst>
              <a:ext uri="{FF2B5EF4-FFF2-40B4-BE49-F238E27FC236}">
                <a16:creationId xmlns:a16="http://schemas.microsoft.com/office/drawing/2014/main" id="{F15CFFDE-98E7-413C-BEE2-5AF1C622CF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1"/>
          <a:stretch/>
        </p:blipFill>
        <p:spPr bwMode="auto">
          <a:xfrm>
            <a:off x="945193" y="1430809"/>
            <a:ext cx="3651974" cy="463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00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2868ED-AC6F-4AE4-8D02-87CC6D71F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ORGÁNY DÝCHACÍ SOSTAVY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BDFC10-29F3-4DE8-86B2-F0B8FFDD1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5187" y="2127167"/>
            <a:ext cx="4185623" cy="576262"/>
          </a:xfrm>
        </p:spPr>
        <p:txBody>
          <a:bodyPr/>
          <a:lstStyle/>
          <a:p>
            <a:r>
              <a:rPr lang="cs-CZ" dirty="0"/>
              <a:t>Plíce: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D5B7645-4687-4932-9B8B-062A558AB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1800" dirty="0"/>
              <a:t>Dýchací cesty:  nosní dutina, nosohltan, průdušnice, průdušky</a:t>
            </a:r>
          </a:p>
        </p:txBody>
      </p:sp>
      <p:pic>
        <p:nvPicPr>
          <p:cNvPr id="1026" name="Picture 2" descr="3 efektivní způsoby, jak při tréninku zvyšovat výkon plic | Běhej ...">
            <a:extLst>
              <a:ext uri="{FF2B5EF4-FFF2-40B4-BE49-F238E27FC236}">
                <a16:creationId xmlns:a16="http://schemas.microsoft.com/office/drawing/2014/main" id="{6FFC99F1-C1A7-4F50-B63D-74249F29B29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7" y="2737245"/>
            <a:ext cx="3878947" cy="2720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říušnice - Modrý koník">
            <a:extLst>
              <a:ext uri="{FF2B5EF4-FFF2-40B4-BE49-F238E27FC236}">
                <a16:creationId xmlns:a16="http://schemas.microsoft.com/office/drawing/2014/main" id="{706BBE88-8BEE-400E-9DDB-BF328D3FC078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7"/>
          <a:stretch/>
        </p:blipFill>
        <p:spPr bwMode="auto">
          <a:xfrm>
            <a:off x="5205580" y="2771540"/>
            <a:ext cx="2856240" cy="169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rtan, průdušnice, bronchi., ilustrace, 3. Bronche, respirační ...">
            <a:extLst>
              <a:ext uri="{FF2B5EF4-FFF2-40B4-BE49-F238E27FC236}">
                <a16:creationId xmlns:a16="http://schemas.microsoft.com/office/drawing/2014/main" id="{7C0A118F-208F-46C2-804E-5D0FD2DC76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5"/>
          <a:stretch/>
        </p:blipFill>
        <p:spPr bwMode="auto">
          <a:xfrm>
            <a:off x="4751665" y="4553267"/>
            <a:ext cx="1917583" cy="16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ůdušky">
            <a:extLst>
              <a:ext uri="{FF2B5EF4-FFF2-40B4-BE49-F238E27FC236}">
                <a16:creationId xmlns:a16="http://schemas.microsoft.com/office/drawing/2014/main" id="{F70B7F9F-E15B-4866-9DBA-AC16FC2D7E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869"/>
          <a:stretch/>
        </p:blipFill>
        <p:spPr bwMode="auto">
          <a:xfrm>
            <a:off x="6795082" y="4553266"/>
            <a:ext cx="1738444" cy="169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533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79E820-8E63-4D4F-8B67-CF54F00B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800" dirty="0"/>
              <a:t>PROCES DÝCHÁNÍ – TŘI FUNKCE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BCF72E-4E64-4E1C-B858-E384CFBFB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1002"/>
            <a:ext cx="8596668" cy="388077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000" dirty="0"/>
              <a:t>PLICNÍ VENTILACE - zevní dýchání (vnější)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2000" dirty="0"/>
              <a:t>= výměna kyslíku a oxidu uhličitého mezi plícemi a vnějším ovzduším  </a:t>
            </a:r>
          </a:p>
          <a:p>
            <a:pPr>
              <a:spcBef>
                <a:spcPts val="3000"/>
              </a:spcBef>
            </a:pPr>
            <a:r>
              <a:rPr lang="cs-CZ" sz="2000" dirty="0"/>
              <a:t>přenos kyslíku krví z plic k orgánům a oxidu uhličitého z orgánů do plic </a:t>
            </a:r>
          </a:p>
          <a:p>
            <a:pPr>
              <a:spcBef>
                <a:spcPts val="3000"/>
              </a:spcBef>
            </a:pPr>
            <a:r>
              <a:rPr lang="cs-CZ" sz="2000" dirty="0"/>
              <a:t>vnitřní dýchání = výměna plynů mezi krví a buňkami tkání</a:t>
            </a:r>
          </a:p>
        </p:txBody>
      </p:sp>
      <p:pic>
        <p:nvPicPr>
          <p:cNvPr id="4098" name="Picture 2" descr="Dýchání-detailnější pohled">
            <a:extLst>
              <a:ext uri="{FF2B5EF4-FFF2-40B4-BE49-F238E27FC236}">
                <a16:creationId xmlns:a16="http://schemas.microsoft.com/office/drawing/2014/main" id="{5F629E73-CE8B-46FA-9083-1833D7E395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3"/>
          <a:stretch/>
        </p:blipFill>
        <p:spPr bwMode="auto">
          <a:xfrm>
            <a:off x="818610" y="3954038"/>
            <a:ext cx="7500997" cy="2228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21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5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E43735E-4304-484A-BFDD-58F510006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cs-CZ" sz="4800" dirty="0">
                <a:solidFill>
                  <a:srgbClr val="FFFFFF"/>
                </a:solidFill>
              </a:rPr>
              <a:t>ZAJÍMAVOSTI</a:t>
            </a:r>
          </a:p>
        </p:txBody>
      </p:sp>
      <p:pic>
        <p:nvPicPr>
          <p:cNvPr id="3074" name="Picture 2" descr="Plíce – Wikipedie">
            <a:extLst>
              <a:ext uri="{FF2B5EF4-FFF2-40B4-BE49-F238E27FC236}">
                <a16:creationId xmlns:a16="http://schemas.microsoft.com/office/drawing/2014/main" id="{35018B6D-979D-407F-BDE6-CA6327560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251" y="2018394"/>
            <a:ext cx="3856774" cy="2910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E115C1-4783-4EC2-88D8-FDE71EB28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7207" y="2313992"/>
            <a:ext cx="4407505" cy="3841275"/>
          </a:xfrm>
        </p:spPr>
        <p:txBody>
          <a:bodyPr anchor="t"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</a:rPr>
              <a:t>Dospělý člověk se nadechne přibližně 16-18x za minutu, dítě 20-26x.</a:t>
            </a:r>
          </a:p>
          <a:p>
            <a:r>
              <a:rPr lang="cs-CZ" b="1" dirty="0">
                <a:solidFill>
                  <a:srgbClr val="FFFFFF"/>
                </a:solidFill>
              </a:rPr>
              <a:t>Dospělý jedním nadechnutím vdechne 0,5l vzduchu z něhož se vstřebá pouze 0,25l kyslíku.</a:t>
            </a:r>
          </a:p>
          <a:p>
            <a:r>
              <a:rPr lang="cs-CZ" b="1" dirty="0">
                <a:solidFill>
                  <a:srgbClr val="FFFFFF"/>
                </a:solidFill>
              </a:rPr>
              <a:t>OBJEM PLIC: </a:t>
            </a:r>
          </a:p>
          <a:p>
            <a:r>
              <a:rPr lang="cs-CZ" b="1" dirty="0">
                <a:solidFill>
                  <a:srgbClr val="FFFFFF"/>
                </a:solidFill>
              </a:rPr>
              <a:t>pohybuje se od 5 litrů u žen </a:t>
            </a:r>
          </a:p>
          <a:p>
            <a:r>
              <a:rPr lang="cs-CZ" b="1" dirty="0">
                <a:solidFill>
                  <a:srgbClr val="FFFFFF"/>
                </a:solidFill>
              </a:rPr>
              <a:t>5,6 litrů u mužů </a:t>
            </a:r>
          </a:p>
          <a:p>
            <a:r>
              <a:rPr lang="cs-CZ" b="1" dirty="0">
                <a:solidFill>
                  <a:srgbClr val="FFFFFF"/>
                </a:solidFill>
              </a:rPr>
              <a:t>sportovci mohou vykazovat až sedm litrů.</a:t>
            </a:r>
          </a:p>
        </p:txBody>
      </p:sp>
    </p:spTree>
    <p:extLst>
      <p:ext uri="{BB962C8B-B14F-4D97-AF65-F5344CB8AC3E}">
        <p14:creationId xmlns:p14="http://schemas.microsoft.com/office/powerpoint/2010/main" val="4224320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D94A7024-D948-494D-8920-BBA2DA07D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Rakovina plic - příznaky, prevence a možnosti léčby - Zdraví.Euro.cz">
            <a:extLst>
              <a:ext uri="{FF2B5EF4-FFF2-40B4-BE49-F238E27FC236}">
                <a16:creationId xmlns:a16="http://schemas.microsoft.com/office/drawing/2014/main" id="{559FF687-12C1-4C27-841C-4159C35D8E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 bwMode="auto">
          <a:xfrm>
            <a:off x="75521" y="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7EC230A-8AB0-426B-926F-E8301979C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/>
              <a:t>ONEMOCNĚNÍ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B38DD9-B5ED-464E-B113-1A21F5C4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867627" cy="388077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FFFFFF"/>
                </a:solidFill>
              </a:rPr>
              <a:t>zápal: plic, průdušnice, průdušek</a:t>
            </a:r>
          </a:p>
          <a:p>
            <a:r>
              <a:rPr lang="cs-CZ" sz="2400" dirty="0">
                <a:solidFill>
                  <a:srgbClr val="FFFFFF"/>
                </a:solidFill>
              </a:rPr>
              <a:t>angína: zánět mandlí (hnisavá, spálová)</a:t>
            </a:r>
          </a:p>
          <a:p>
            <a:r>
              <a:rPr lang="cs-CZ" sz="2400" dirty="0">
                <a:solidFill>
                  <a:srgbClr val="FFFFFF"/>
                </a:solidFill>
              </a:rPr>
              <a:t>chřipka: virus, kapénková infekce</a:t>
            </a:r>
          </a:p>
          <a:p>
            <a:r>
              <a:rPr lang="cs-CZ" sz="2400" dirty="0">
                <a:solidFill>
                  <a:srgbClr val="FFFFFF"/>
                </a:solidFill>
              </a:rPr>
              <a:t>rakovina plic: nádorové onemocnění často spjaté s kouřením</a:t>
            </a:r>
          </a:p>
        </p:txBody>
      </p:sp>
    </p:spTree>
    <p:extLst>
      <p:ext uri="{BB962C8B-B14F-4D97-AF65-F5344CB8AC3E}">
        <p14:creationId xmlns:p14="http://schemas.microsoft.com/office/powerpoint/2010/main" val="2058737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150</Words>
  <Application>Microsoft Office PowerPoint</Application>
  <PresentationFormat>Širokoúhlá obrazovka</PresentationFormat>
  <Paragraphs>23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Fazeta</vt:lpstr>
      <vt:lpstr>DÝCHACÍ SOUSTAVA</vt:lpstr>
      <vt:lpstr>ORGÁNY DÝCHACÍ SOSTAVY</vt:lpstr>
      <vt:lpstr>PROCES DÝCHÁNÍ – TŘI FUNKCE</vt:lpstr>
      <vt:lpstr>ZAJÍMAVOSTI</vt:lpstr>
      <vt:lpstr>ONEMOCNĚNÍ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DÝCHACÍ SOUSTAVA</dc:title>
  <dc:creator>tsvoboda</dc:creator>
  <cp:lastModifiedBy>tsvoboda</cp:lastModifiedBy>
  <cp:revision>11</cp:revision>
  <dcterms:created xsi:type="dcterms:W3CDTF">2020-04-15T07:44:54Z</dcterms:created>
  <dcterms:modified xsi:type="dcterms:W3CDTF">2020-04-15T08:22:17Z</dcterms:modified>
</cp:coreProperties>
</file>