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4"/>
  </p:notesMasterIdLst>
  <p:sldIdLst>
    <p:sldId id="256" r:id="rId2"/>
    <p:sldId id="287" r:id="rId3"/>
    <p:sldId id="288" r:id="rId4"/>
    <p:sldId id="258" r:id="rId5"/>
    <p:sldId id="259" r:id="rId6"/>
    <p:sldId id="262" r:id="rId7"/>
    <p:sldId id="289" r:id="rId8"/>
    <p:sldId id="265" r:id="rId9"/>
    <p:sldId id="268" r:id="rId10"/>
    <p:sldId id="270" r:id="rId11"/>
    <p:sldId id="272" r:id="rId12"/>
    <p:sldId id="290" r:id="rId13"/>
  </p:sldIdLst>
  <p:sldSz cx="12192000" cy="6858000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>
      <p:cViewPr>
        <p:scale>
          <a:sx n="50" d="100"/>
          <a:sy n="50" d="100"/>
        </p:scale>
        <p:origin x="-38" y="715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83CC23-1D98-4C90-8396-45B4CF56233A}" type="datetimeFigureOut">
              <a:rPr lang="cs-CZ" smtClean="0"/>
              <a:t>26.03.2020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E46134-1451-4E10-995D-67BF872D97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6577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46134-1451-4E10-995D-67BF872D9787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7065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 bwMode="ltGray">
          <a:xfrm>
            <a:off x="0" y="0"/>
            <a:ext cx="12192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bdélník 4"/>
          <p:cNvSpPr/>
          <p:nvPr/>
        </p:nvSpPr>
        <p:spPr bwMode="invGray">
          <a:xfrm>
            <a:off x="0" y="5127625"/>
            <a:ext cx="12192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6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5D291-38DA-48AA-A72F-E916EF2F2969}" type="datetimeFigureOut">
              <a:rPr lang="cs-CZ"/>
              <a:pPr>
                <a:defRPr/>
              </a:pPr>
              <a:t>26.03.2020</a:t>
            </a:fld>
            <a:endParaRPr lang="cs-CZ"/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C2955CA-4526-4568-BB21-F1CCFD398FB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256543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54392-7FB3-40B0-89A6-1E2357FA89D7}" type="datetimeFigureOut">
              <a:rPr lang="cs-CZ"/>
              <a:pPr>
                <a:defRPr/>
              </a:pPr>
              <a:t>26.03.2020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17AD2-C596-4373-9828-0DCCD208B4A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12431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 bwMode="ltGray">
          <a:xfrm>
            <a:off x="0" y="0"/>
            <a:ext cx="12192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bdélník 4"/>
          <p:cNvSpPr/>
          <p:nvPr/>
        </p:nvSpPr>
        <p:spPr bwMode="invGray">
          <a:xfrm>
            <a:off x="0" y="2601913"/>
            <a:ext cx="12192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129A3-742D-460B-811E-FBC8AAFC44A0}" type="datetimeFigureOut">
              <a:rPr lang="cs-CZ"/>
              <a:pPr>
                <a:defRPr/>
              </a:pPr>
              <a:t>26.03.2020</a:t>
            </a:fld>
            <a:endParaRPr lang="cs-CZ"/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4DA7CA4-40D6-474C-A75D-9C27F41CC00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164876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A2B56-D4E5-4DAB-8981-6385AF981FD4}" type="datetimeFigureOut">
              <a:rPr lang="cs-CZ"/>
              <a:pPr>
                <a:defRPr/>
              </a:pPr>
              <a:t>26.03.2020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8D555-F7A6-446C-9670-2A8F756D143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2357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A43EE-6CD1-433E-911D-FA6E0AE65415}" type="datetimeFigureOut">
              <a:rPr lang="cs-CZ"/>
              <a:pPr>
                <a:defRPr/>
              </a:pPr>
              <a:t>26.03.2020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82A83-9591-444A-AA40-5EAB8325004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906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86A06-D32B-47CA-90A9-5BB33AE5BE0C}" type="datetimeFigureOut">
              <a:rPr lang="cs-CZ"/>
              <a:pPr>
                <a:defRPr/>
              </a:pPr>
              <a:t>26.03.2020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F7938-9478-4EBA-924B-7775194BC87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4322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7AFE9-7855-4413-8B63-7CCA8D905C87}" type="datetimeFigureOut">
              <a:rPr lang="cs-CZ"/>
              <a:pPr>
                <a:defRPr/>
              </a:pPr>
              <a:t>26.03.2020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0453F-7CE0-4A16-92E0-5F2AE16ABD9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3807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invGray">
          <a:xfrm>
            <a:off x="3808413" y="0"/>
            <a:ext cx="60325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bdélník 5"/>
          <p:cNvSpPr/>
          <p:nvPr/>
        </p:nvSpPr>
        <p:spPr bwMode="invGray">
          <a:xfrm>
            <a:off x="3808413" y="0"/>
            <a:ext cx="60325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7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32B4D-0138-4E98-8309-492FB06EAD72}" type="datetimeFigureOut">
              <a:rPr lang="cs-CZ"/>
              <a:pPr>
                <a:defRPr/>
              </a:pPr>
              <a:t>26.03.2020</a:t>
            </a:fld>
            <a:endParaRPr lang="cs-CZ"/>
          </a:p>
        </p:txBody>
      </p:sp>
      <p:sp>
        <p:nvSpPr>
          <p:cNvPr id="8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6C153-B2D0-424E-9E86-B7CBFCD54A2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64031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3808413" y="0"/>
            <a:ext cx="60325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bdélník 5"/>
          <p:cNvSpPr/>
          <p:nvPr/>
        </p:nvSpPr>
        <p:spPr bwMode="invGray">
          <a:xfrm>
            <a:off x="3808413" y="0"/>
            <a:ext cx="60325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cs-CZ" noProof="0" smtClean="0"/>
              <a:t>Klepnutím na ikonu přidáte obrázek.</a:t>
            </a:r>
            <a:endParaRPr lang="en-US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7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220663" y="1169988"/>
            <a:ext cx="33623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5B615-0462-462B-8A91-B64D77A64475}" type="datetimeFigureOut">
              <a:rPr lang="cs-CZ"/>
              <a:pPr>
                <a:defRPr/>
              </a:pPr>
              <a:t>26.03.2020</a:t>
            </a:fld>
            <a:endParaRPr lang="cs-CZ"/>
          </a:p>
        </p:txBody>
      </p:sp>
      <p:sp>
        <p:nvSpPr>
          <p:cNvPr id="8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046538" y="1169988"/>
            <a:ext cx="6926262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1118850" y="1169988"/>
            <a:ext cx="977900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5045C-5F68-48C6-8FE4-7EB88D9DECF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94129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657CA-C16F-4835-9FC7-A616A375F934}" type="datetimeFigureOut">
              <a:rPr lang="cs-CZ"/>
              <a:pPr>
                <a:defRPr/>
              </a:pPr>
              <a:t>26.03.2020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F21C5-00CB-448F-9955-FB57AC4199C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0627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 bwMode="invGray">
          <a:xfrm>
            <a:off x="8799513" y="0"/>
            <a:ext cx="60325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bdélník 4"/>
          <p:cNvSpPr/>
          <p:nvPr/>
        </p:nvSpPr>
        <p:spPr bwMode="ltGray">
          <a:xfrm>
            <a:off x="8864600" y="0"/>
            <a:ext cx="33528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96CC3-F93A-42C2-87AC-B5F23945E385}" type="datetimeFigureOut">
              <a:rPr lang="cs-CZ"/>
              <a:pPr>
                <a:defRPr/>
              </a:pPr>
              <a:t>26.03.2020</a:t>
            </a:fld>
            <a:endParaRPr lang="cs-CZ"/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519488" y="6376988"/>
            <a:ext cx="511651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B80BE-1E82-4A81-990E-193248A5F15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2562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/>
        </p:nvSpPr>
        <p:spPr bwMode="invGray">
          <a:xfrm>
            <a:off x="0" y="1436688"/>
            <a:ext cx="12192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bdélník 6"/>
          <p:cNvSpPr/>
          <p:nvPr/>
        </p:nvSpPr>
        <p:spPr bwMode="ltGray">
          <a:xfrm>
            <a:off x="0" y="0"/>
            <a:ext cx="12192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029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609600" y="1774825"/>
            <a:ext cx="10972800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  <a:endParaRPr lang="en-US" altLang="cs-CZ" smtClean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09600" y="6477000"/>
            <a:ext cx="28448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DB48A2D-37E7-4A4B-AFCD-C1D8AC13FFCB}" type="datetimeFigureOut">
              <a:rPr lang="cs-CZ"/>
              <a:pPr>
                <a:defRPr/>
              </a:pPr>
              <a:t>26.03.2020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519488" y="6477000"/>
            <a:ext cx="7345362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939463" y="6477000"/>
            <a:ext cx="977900" cy="274638"/>
          </a:xfrm>
          <a:prstGeom prst="rect">
            <a:avLst/>
          </a:prstGeom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3F3F3F"/>
                </a:solidFill>
              </a:defRPr>
            </a:lvl1pPr>
          </a:lstStyle>
          <a:p>
            <a:pPr>
              <a:defRPr/>
            </a:pPr>
            <a:fld id="{580F234F-A587-4176-8726-3857DCAE5AF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3997" r:id="rId2"/>
    <p:sldLayoutId id="2147484003" r:id="rId3"/>
    <p:sldLayoutId id="2147483998" r:id="rId4"/>
    <p:sldLayoutId id="2147483999" r:id="rId5"/>
    <p:sldLayoutId id="2147484000" r:id="rId6"/>
    <p:sldLayoutId id="2147484004" r:id="rId7"/>
    <p:sldLayoutId id="2147484005" r:id="rId8"/>
    <p:sldLayoutId id="2147484006" r:id="rId9"/>
    <p:sldLayoutId id="2147484001" r:id="rId10"/>
    <p:sldLayoutId id="214748400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Arial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panose="020B0604020202020204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panose="020B0604020202020204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anose="05040102010807070707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avne-dny.cz/episode/10003396/den-kdy-zacala-druha-svetova-valka-1-zari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lavne-dny.cz/episode/778627/den-utoku-na-pearl-harbor-7-prosinec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947" y="1904852"/>
            <a:ext cx="7557053" cy="534434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303912" y="332656"/>
            <a:ext cx="6336704" cy="167335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3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Druhá světová válka: apokalypsa</a:t>
            </a:r>
            <a:r>
              <a:rPr lang="cs-CZ" dirty="0" smtClean="0">
                <a:solidFill>
                  <a:schemeClr val="accent1">
                    <a:satMod val="150000"/>
                  </a:schemeClr>
                </a:solidFill>
              </a:rPr>
              <a:t/>
            </a:r>
            <a:br>
              <a:rPr lang="cs-CZ" dirty="0" smtClean="0">
                <a:solidFill>
                  <a:schemeClr val="accent1">
                    <a:satMod val="150000"/>
                  </a:schemeClr>
                </a:solidFill>
              </a:rPr>
            </a:br>
            <a:endParaRPr lang="cs-CZ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8195" name="Podnadpis 2"/>
          <p:cNvSpPr>
            <a:spLocks noGrp="1"/>
          </p:cNvSpPr>
          <p:nvPr>
            <p:ph type="subTitle" idx="1"/>
          </p:nvPr>
        </p:nvSpPr>
        <p:spPr>
          <a:xfrm>
            <a:off x="8385949" y="2009045"/>
            <a:ext cx="4708542" cy="648928"/>
          </a:xfrm>
        </p:spPr>
        <p:txBody>
          <a:bodyPr/>
          <a:lstStyle/>
          <a:p>
            <a:pPr eaLnBrk="1" hangingPunct="1"/>
            <a:r>
              <a:rPr lang="cs-CZ" altLang="cs-CZ" dirty="0" smtClean="0">
                <a:solidFill>
                  <a:schemeClr val="bg1"/>
                </a:solidFill>
              </a:rPr>
              <a:t>L26	Mgr. Tomáš Zářecký</a:t>
            </a:r>
          </a:p>
          <a:p>
            <a:pPr eaLnBrk="1" hangingPunct="1"/>
            <a:r>
              <a:rPr lang="cs-CZ" altLang="cs-CZ" dirty="0" smtClean="0">
                <a:solidFill>
                  <a:schemeClr val="bg1"/>
                </a:solidFill>
              </a:rPr>
              <a:t>Zdroje obrázků a videa: internet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5558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83432" y="1700808"/>
            <a:ext cx="10972800" cy="4625975"/>
          </a:xfrm>
        </p:spPr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l="22832" t="31800" r="23226" b="12901"/>
          <a:stretch/>
        </p:blipFill>
        <p:spPr>
          <a:xfrm>
            <a:off x="-1" y="0"/>
            <a:ext cx="12192001" cy="703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5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l="22831" t="33200" r="22044" b="28300"/>
          <a:stretch/>
        </p:blipFill>
        <p:spPr>
          <a:xfrm>
            <a:off x="-86121" y="1657046"/>
            <a:ext cx="12374809" cy="4861532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8328248" y="623731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hlinkClick r:id="rId3"/>
              </a:rPr>
              <a:t>SD - 1/9/1939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3364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satMod val="150000"/>
                  </a:schemeClr>
                </a:solidFill>
              </a:rPr>
              <a:t>Před válkou</a:t>
            </a:r>
            <a:endParaRPr lang="cs-CZ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383088" y="1464940"/>
            <a:ext cx="7617568" cy="4625975"/>
          </a:xfrm>
        </p:spPr>
        <p:txBody>
          <a:bodyPr/>
          <a:lstStyle/>
          <a:p>
            <a:pPr eaLnBrk="1" hangingPunct="1"/>
            <a:r>
              <a:rPr lang="cs-CZ" altLang="cs-CZ" sz="2000" b="1" dirty="0" smtClean="0"/>
              <a:t>Západ </a:t>
            </a:r>
            <a:r>
              <a:rPr lang="cs-CZ" altLang="cs-CZ" sz="2000" b="1" dirty="0" smtClean="0"/>
              <a:t>doufá, že bude válka mezi NĚ a SSSR</a:t>
            </a:r>
          </a:p>
          <a:p>
            <a:pPr eaLnBrk="1" hangingPunct="1"/>
            <a:r>
              <a:rPr lang="cs-CZ" altLang="cs-CZ" sz="2000" b="1" dirty="0" smtClean="0"/>
              <a:t>23/8/1939 – Molotov-Ribbentrop pakt – smlouva o neútočení NĚ-SSSR + tajný dodatek o rozdělení Polska</a:t>
            </a:r>
          </a:p>
        </p:txBody>
      </p:sp>
      <p:pic>
        <p:nvPicPr>
          <p:cNvPr id="9220" name="Picture 4" descr="C:\Documents and Settings\uživatel\Plocha\ww\478px-MolotovRibbentropStal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2238"/>
            <a:ext cx="4383088" cy="549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120" y="2521033"/>
            <a:ext cx="7329536" cy="43790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satMod val="150000"/>
                  </a:schemeClr>
                </a:solidFill>
              </a:rPr>
              <a:t>Začátek války</a:t>
            </a:r>
            <a:endParaRPr lang="cs-CZ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3525" y="1628775"/>
            <a:ext cx="9505950" cy="4625975"/>
          </a:xfrm>
        </p:spPr>
        <p:txBody>
          <a:bodyPr/>
          <a:lstStyle/>
          <a:p>
            <a:pPr eaLnBrk="1" hangingPunct="1"/>
            <a:r>
              <a:rPr lang="cs-CZ" altLang="cs-CZ" sz="2000" b="1" dirty="0" smtClean="0"/>
              <a:t>1/9/1939 – NĚ zaútočí na POL po zinscenovaném incidentu v </a:t>
            </a:r>
            <a:r>
              <a:rPr lang="cs-CZ" altLang="cs-CZ" sz="2000" b="1" dirty="0" err="1" smtClean="0"/>
              <a:t>Gliwici</a:t>
            </a:r>
            <a:endParaRPr lang="cs-CZ" altLang="cs-CZ" sz="2000" b="1" dirty="0" smtClean="0"/>
          </a:p>
          <a:p>
            <a:pPr eaLnBrk="1" hangingPunct="1"/>
            <a:r>
              <a:rPr lang="cs-CZ" altLang="cs-CZ" sz="2000" b="1" dirty="0" smtClean="0"/>
              <a:t>3/9 – UK + FRA vyhlašují válku NĚ </a:t>
            </a:r>
            <a:r>
              <a:rPr lang="cs-CZ" altLang="cs-CZ" sz="2000" b="1" dirty="0" smtClean="0">
                <a:sym typeface="Symbol" panose="05050102010706020507" pitchFamily="18" charset="2"/>
              </a:rPr>
              <a:t> „válka vsedě“</a:t>
            </a:r>
          </a:p>
          <a:p>
            <a:pPr eaLnBrk="1" hangingPunct="1"/>
            <a:r>
              <a:rPr lang="cs-CZ" altLang="cs-CZ" sz="2000" b="1" dirty="0" smtClean="0"/>
              <a:t>17/9 – SSSR zaútočí na POL </a:t>
            </a:r>
            <a:r>
              <a:rPr lang="cs-CZ" altLang="cs-CZ" sz="2000" b="1" dirty="0" smtClean="0">
                <a:sym typeface="Symbol" panose="05050102010706020507" pitchFamily="18" charset="2"/>
              </a:rPr>
              <a:t> </a:t>
            </a:r>
            <a:r>
              <a:rPr lang="cs-CZ" altLang="cs-CZ" sz="2000" b="1" dirty="0" smtClean="0">
                <a:sym typeface="Symbol" panose="05050102010706020507" pitchFamily="18" charset="2"/>
              </a:rPr>
              <a:t>kapitulace, likvidace, </a:t>
            </a:r>
            <a:r>
              <a:rPr lang="cs-CZ" altLang="cs-CZ" sz="2000" b="1" dirty="0"/>
              <a:t>vyvraždění </a:t>
            </a:r>
            <a:r>
              <a:rPr lang="cs-CZ" altLang="cs-CZ" sz="2000" b="1" dirty="0" smtClean="0"/>
              <a:t>20 000 polských </a:t>
            </a:r>
            <a:r>
              <a:rPr lang="cs-CZ" altLang="cs-CZ" sz="2000" b="1" dirty="0"/>
              <a:t>elit v </a:t>
            </a:r>
            <a:r>
              <a:rPr lang="cs-CZ" altLang="cs-CZ" sz="2000" b="1" dirty="0" smtClean="0"/>
              <a:t>Katyni – </a:t>
            </a:r>
            <a:r>
              <a:rPr lang="cs-CZ" altLang="cs-CZ" sz="2000" b="1" i="1" dirty="0"/>
              <a:t>Proč?</a:t>
            </a:r>
          </a:p>
          <a:p>
            <a:pPr eaLnBrk="1" hangingPunct="1"/>
            <a:r>
              <a:rPr lang="cs-CZ" altLang="cs-CZ" sz="2000" b="1" dirty="0" smtClean="0"/>
              <a:t>Litva</a:t>
            </a:r>
            <a:r>
              <a:rPr lang="cs-CZ" altLang="cs-CZ" sz="2000" b="1" dirty="0" smtClean="0"/>
              <a:t>, Lotyšsko a Estonsko připojeny k SSSR</a:t>
            </a:r>
          </a:p>
          <a:p>
            <a:pPr eaLnBrk="1" hangingPunct="1"/>
            <a:r>
              <a:rPr lang="cs-CZ" altLang="cs-CZ" sz="2000" b="1" dirty="0" smtClean="0"/>
              <a:t>SSSR napadne </a:t>
            </a:r>
            <a:r>
              <a:rPr lang="cs-CZ" altLang="cs-CZ" sz="2000" b="1" dirty="0" smtClean="0"/>
              <a:t>i Finsko </a:t>
            </a:r>
            <a:r>
              <a:rPr lang="cs-CZ" altLang="cs-CZ" sz="2000" b="1" dirty="0" smtClean="0"/>
              <a:t>– zimní válka </a:t>
            </a:r>
            <a:r>
              <a:rPr lang="cs-CZ" altLang="cs-CZ" sz="2000" dirty="0" smtClean="0">
                <a:sym typeface="Symbol" panose="05050102010706020507" pitchFamily="18" charset="2"/>
              </a:rPr>
              <a:t> </a:t>
            </a:r>
            <a:r>
              <a:rPr lang="cs-CZ" altLang="cs-CZ" sz="2000" b="1" dirty="0" smtClean="0">
                <a:sym typeface="Symbol" panose="05050102010706020507" pitchFamily="18" charset="2"/>
              </a:rPr>
              <a:t>zisk Karelské šíje</a:t>
            </a:r>
          </a:p>
          <a:p>
            <a:pPr eaLnBrk="1" hangingPunct="1"/>
            <a:endParaRPr lang="cs-CZ" altLang="cs-CZ" sz="2800" b="1" dirty="0" smtClean="0"/>
          </a:p>
        </p:txBody>
      </p:sp>
      <p:pic>
        <p:nvPicPr>
          <p:cNvPr id="10244" name="Picture 4" descr="C:\Documents and Settings\uživatel\Plocha\ww\300px-GermanTroopsInRussia19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112" y="3632785"/>
            <a:ext cx="5080572" cy="313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4" descr="C:\Documents and Settings\uživatel\Plocha\ww\220px-Moskevský_mí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084" y="437211"/>
            <a:ext cx="2303463" cy="297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5" descr="C:\Documents and Settings\uživatel\Plocha\ww\10629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680" y="3647026"/>
            <a:ext cx="3870796" cy="3109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Obráze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753" y="3647026"/>
            <a:ext cx="4824536" cy="3113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uživatel\Plocha\ww\map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32" y="0"/>
            <a:ext cx="5807968" cy="445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6477" y="4149080"/>
            <a:ext cx="2595523" cy="270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satMod val="150000"/>
                  </a:schemeClr>
                </a:solidFill>
              </a:rPr>
              <a:t>Německá ofenzíva 1940</a:t>
            </a:r>
            <a:endParaRPr lang="cs-CZ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484784"/>
            <a:ext cx="6960096" cy="5328592"/>
          </a:xfrm>
        </p:spPr>
        <p:txBody>
          <a:bodyPr/>
          <a:lstStyle/>
          <a:p>
            <a:pPr eaLnBrk="1" hangingPunct="1"/>
            <a:r>
              <a:rPr lang="cs-CZ" altLang="cs-CZ" sz="2000" b="1" dirty="0" smtClean="0"/>
              <a:t>Duben – okupace </a:t>
            </a:r>
            <a:r>
              <a:rPr lang="cs-CZ" altLang="cs-CZ" sz="2000" b="1" dirty="0" smtClean="0"/>
              <a:t>DÁN, NOR</a:t>
            </a:r>
          </a:p>
          <a:p>
            <a:pPr eaLnBrk="1" hangingPunct="1"/>
            <a:r>
              <a:rPr lang="cs-CZ" altLang="cs-CZ" sz="2000" b="1" dirty="0" smtClean="0"/>
              <a:t>Květen</a:t>
            </a:r>
            <a:r>
              <a:rPr lang="cs-CZ" altLang="cs-CZ" sz="2000" b="1" dirty="0" smtClean="0"/>
              <a:t> </a:t>
            </a:r>
            <a:r>
              <a:rPr lang="cs-CZ" altLang="cs-CZ" sz="2000" b="1" dirty="0" smtClean="0"/>
              <a:t>– </a:t>
            </a:r>
            <a:r>
              <a:rPr lang="cs-CZ" altLang="cs-CZ" sz="2000" b="1" dirty="0" smtClean="0"/>
              <a:t>okupace </a:t>
            </a:r>
            <a:r>
              <a:rPr lang="cs-CZ" altLang="cs-CZ" sz="2000" b="1" dirty="0" smtClean="0"/>
              <a:t>NIZ, BEL, </a:t>
            </a:r>
            <a:r>
              <a:rPr lang="cs-CZ" altLang="cs-CZ" sz="2000" b="1" dirty="0" smtClean="0"/>
              <a:t>LUC</a:t>
            </a:r>
          </a:p>
          <a:p>
            <a:pPr eaLnBrk="1" hangingPunct="1"/>
            <a:r>
              <a:rPr lang="cs-CZ" altLang="cs-CZ" sz="2000" b="1" dirty="0" smtClean="0">
                <a:sym typeface="Symbol" panose="05050102010706020507" pitchFamily="18" charset="2"/>
              </a:rPr>
              <a:t>NĚ </a:t>
            </a:r>
            <a:r>
              <a:rPr lang="cs-CZ" altLang="cs-CZ" sz="2000" b="1" dirty="0" smtClean="0">
                <a:sym typeface="Symbol" panose="05050102010706020507" pitchFamily="18" charset="2"/>
              </a:rPr>
              <a:t>obešli Maginotovu linii a vpadli do FRA </a:t>
            </a:r>
            <a:r>
              <a:rPr lang="cs-CZ" altLang="cs-CZ" sz="2000" b="1" dirty="0" smtClean="0">
                <a:sym typeface="Symbol" panose="05050102010706020507" pitchFamily="18" charset="2"/>
              </a:rPr>
              <a:t>přes BEL + </a:t>
            </a:r>
            <a:r>
              <a:rPr lang="cs-CZ" altLang="cs-CZ" sz="2000" b="1" dirty="0" smtClean="0">
                <a:sym typeface="Symbol" panose="05050102010706020507" pitchFamily="18" charset="2"/>
              </a:rPr>
              <a:t>současně zaútočila </a:t>
            </a:r>
            <a:r>
              <a:rPr lang="cs-CZ" altLang="cs-CZ" sz="2000" b="1" dirty="0">
                <a:sym typeface="Symbol" panose="05050102010706020507" pitchFamily="18" charset="2"/>
              </a:rPr>
              <a:t>IT </a:t>
            </a:r>
            <a:r>
              <a:rPr lang="cs-CZ" altLang="cs-CZ" sz="2000" b="1" dirty="0" smtClean="0">
                <a:sym typeface="Symbol" panose="05050102010706020507" pitchFamily="18" charset="2"/>
              </a:rPr>
              <a:t> FRA kapituluje a je rozdělena:</a:t>
            </a:r>
          </a:p>
          <a:p>
            <a:pPr lvl="1" eaLnBrk="1" hangingPunct="1"/>
            <a:r>
              <a:rPr lang="cs-CZ" altLang="cs-CZ" sz="2000" b="1" dirty="0" smtClean="0">
                <a:sym typeface="Symbol" panose="05050102010706020507" pitchFamily="18" charset="2"/>
              </a:rPr>
              <a:t>S – okupovaný</a:t>
            </a:r>
          </a:p>
          <a:p>
            <a:pPr lvl="1" eaLnBrk="1" hangingPunct="1"/>
            <a:r>
              <a:rPr lang="cs-CZ" altLang="cs-CZ" sz="2000" b="1" dirty="0" smtClean="0">
                <a:sym typeface="Symbol" panose="05050102010706020507" pitchFamily="18" charset="2"/>
              </a:rPr>
              <a:t>J – kolaborantský režim (jako Slovensko a JV Evropa)</a:t>
            </a:r>
          </a:p>
          <a:p>
            <a:pPr eaLnBrk="1" hangingPunct="1"/>
            <a:r>
              <a:rPr lang="cs-CZ" altLang="cs-CZ" sz="2000" b="1" dirty="0" smtClean="0">
                <a:sym typeface="Symbol" panose="05050102010706020507" pitchFamily="18" charset="2"/>
              </a:rPr>
              <a:t>ŠVÉ je neutrální, ale zásobuje NĚ ocelí a umožní mu přesuny wehrmachtu přes své území</a:t>
            </a:r>
          </a:p>
          <a:p>
            <a:pPr eaLnBrk="1" hangingPunct="1"/>
            <a:r>
              <a:rPr lang="cs-CZ" altLang="cs-CZ" sz="2000" b="1" dirty="0" smtClean="0">
                <a:sym typeface="Symbol" panose="05050102010706020507" pitchFamily="18" charset="2"/>
              </a:rPr>
              <a:t>Fašistické ŠPA a autokratické POR si drží neutralitu, i když se Hitler snaží Franca do války zatáhnout</a:t>
            </a:r>
          </a:p>
          <a:p>
            <a:pPr eaLnBrk="1" hangingPunct="1"/>
            <a:r>
              <a:rPr lang="cs-CZ" altLang="cs-CZ" sz="2000" b="1" dirty="0" smtClean="0"/>
              <a:t>Zbývá pouze VB – každý, kdo chce bojovat proto utíká tam: čs. letci, </a:t>
            </a:r>
            <a:r>
              <a:rPr lang="cs-CZ" altLang="cs-CZ" sz="2000" b="1" dirty="0" smtClean="0"/>
              <a:t>generál Charles de </a:t>
            </a:r>
            <a:r>
              <a:rPr lang="cs-CZ" altLang="cs-CZ" sz="2000" b="1" dirty="0" err="1" smtClean="0"/>
              <a:t>Gaulle</a:t>
            </a:r>
            <a:r>
              <a:rPr lang="cs-CZ" altLang="cs-CZ" sz="2000" b="1" dirty="0" smtClean="0"/>
              <a:t>…</a:t>
            </a:r>
          </a:p>
          <a:p>
            <a:pPr eaLnBrk="1" hangingPunct="1"/>
            <a:endParaRPr lang="cs-CZ" altLang="cs-CZ" sz="1600" b="1" i="1" dirty="0" smtClean="0"/>
          </a:p>
          <a:p>
            <a:pPr eaLnBrk="1" hangingPunct="1"/>
            <a:r>
              <a:rPr lang="cs-CZ" altLang="cs-CZ" sz="1600" b="1" i="1" dirty="0" smtClean="0"/>
              <a:t>Kdyby se teď (nebo před útokem na FRA) Hitler zastavil a nechtěl ovládnout i VB, USA, SSSR, Afriku… mohl být pánem Evropy</a:t>
            </a:r>
            <a:endParaRPr lang="cs-CZ" altLang="cs-CZ" sz="1600" b="1" i="1" dirty="0" smtClean="0"/>
          </a:p>
          <a:p>
            <a:pPr eaLnBrk="1" hangingPunct="1"/>
            <a:endParaRPr lang="cs-CZ" altLang="cs-CZ" sz="2800" b="1" dirty="0" smtClean="0"/>
          </a:p>
          <a:p>
            <a:pPr eaLnBrk="1" hangingPunct="1"/>
            <a:endParaRPr lang="cs-CZ" altLang="cs-CZ" sz="2800" dirty="0" smtClean="0"/>
          </a:p>
        </p:txBody>
      </p:sp>
      <p:pic>
        <p:nvPicPr>
          <p:cNvPr id="12294" name="Picture 5" descr="C:\Documents and Settings\uživatel\Plocha\ww\De_Gaulle-OW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120" y="4091560"/>
            <a:ext cx="1844293" cy="276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l="22044" t="61200" r="22831" b="8700"/>
          <a:stretch/>
        </p:blipFill>
        <p:spPr>
          <a:xfrm>
            <a:off x="-11792" y="1798057"/>
            <a:ext cx="12425566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6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satMod val="150000"/>
                  </a:schemeClr>
                </a:solidFill>
              </a:rPr>
              <a:t>Bitva o Anglii 1940</a:t>
            </a:r>
            <a:endParaRPr lang="cs-CZ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4339" name="Zástupný symbol pro obsah 2"/>
          <p:cNvSpPr>
            <a:spLocks noGrp="1"/>
          </p:cNvSpPr>
          <p:nvPr>
            <p:ph idx="1"/>
          </p:nvPr>
        </p:nvSpPr>
        <p:spPr>
          <a:xfrm>
            <a:off x="181661" y="1530270"/>
            <a:ext cx="7704111" cy="2105719"/>
          </a:xfrm>
        </p:spPr>
        <p:txBody>
          <a:bodyPr/>
          <a:lstStyle/>
          <a:p>
            <a:pPr eaLnBrk="1" hangingPunct="1"/>
            <a:r>
              <a:rPr lang="cs-CZ" altLang="cs-CZ" sz="2000" b="1" dirty="0" smtClean="0"/>
              <a:t>Nově premiérem </a:t>
            </a:r>
            <a:r>
              <a:rPr lang="cs-CZ" altLang="cs-CZ" sz="2000" b="1" dirty="0" smtClean="0"/>
              <a:t>Winston Churchill – odpůrce Hitlera i </a:t>
            </a:r>
            <a:r>
              <a:rPr lang="cs-CZ" altLang="cs-CZ" sz="2000" b="1" dirty="0" smtClean="0"/>
              <a:t>appeasementu, slíbí jen: </a:t>
            </a:r>
            <a:r>
              <a:rPr lang="cs-CZ" altLang="cs-CZ" sz="2000" b="1" dirty="0" smtClean="0"/>
              <a:t>„Krev, pot a slzy.“</a:t>
            </a:r>
          </a:p>
          <a:p>
            <a:pPr eaLnBrk="1" hangingPunct="1"/>
            <a:r>
              <a:rPr lang="cs-CZ" altLang="cs-CZ" sz="2000" b="1" dirty="0" err="1" smtClean="0"/>
              <a:t>Royal</a:t>
            </a:r>
            <a:r>
              <a:rPr lang="cs-CZ" altLang="cs-CZ" sz="2000" b="1" dirty="0" smtClean="0"/>
              <a:t> Air </a:t>
            </a:r>
            <a:r>
              <a:rPr lang="cs-CZ" altLang="cs-CZ" sz="2000" b="1" dirty="0" err="1" smtClean="0"/>
              <a:t>Force</a:t>
            </a:r>
            <a:r>
              <a:rPr lang="cs-CZ" altLang="cs-CZ" sz="2000" b="1" dirty="0" smtClean="0"/>
              <a:t> x </a:t>
            </a:r>
            <a:r>
              <a:rPr lang="cs-CZ" altLang="cs-CZ" sz="2000" b="1" dirty="0" smtClean="0"/>
              <a:t>Luftwaffe </a:t>
            </a:r>
            <a:r>
              <a:rPr lang="cs-CZ" altLang="cs-CZ" sz="2000" b="1" dirty="0" smtClean="0">
                <a:sym typeface="Symbol" panose="05050102010706020507" pitchFamily="18" charset="2"/>
              </a:rPr>
              <a:t> b</a:t>
            </a:r>
            <a:r>
              <a:rPr lang="cs-CZ" altLang="cs-CZ" sz="2000" b="1" dirty="0" smtClean="0"/>
              <a:t>ritští </a:t>
            </a:r>
            <a:r>
              <a:rPr lang="cs-CZ" altLang="cs-CZ" sz="2000" b="1" dirty="0" smtClean="0"/>
              <a:t>i exiloví (čs</a:t>
            </a:r>
            <a:r>
              <a:rPr lang="cs-CZ" altLang="cs-CZ" sz="2000" b="1" dirty="0" smtClean="0"/>
              <a:t>.) zvítězí</a:t>
            </a:r>
          </a:p>
          <a:p>
            <a:pPr eaLnBrk="1" hangingPunct="1"/>
            <a:r>
              <a:rPr lang="cs-CZ" altLang="cs-CZ" sz="2000" b="1" dirty="0" smtClean="0"/>
              <a:t>NĚ, když nekontrolují vzduch, musí odložit vylodění (operace Lvoun) na neurčito </a:t>
            </a:r>
            <a:r>
              <a:rPr lang="cs-CZ" altLang="cs-CZ" sz="2000" b="1" dirty="0" smtClean="0">
                <a:sym typeface="Symbol" panose="05050102010706020507" pitchFamily="18" charset="2"/>
              </a:rPr>
              <a:t> na nikdy</a:t>
            </a:r>
            <a:endParaRPr lang="cs-CZ" altLang="cs-CZ" sz="2000" dirty="0" smtClean="0"/>
          </a:p>
        </p:txBody>
      </p:sp>
      <p:pic>
        <p:nvPicPr>
          <p:cNvPr id="14342" name="Picture 3" descr="C:\Documents and Settings\uživatel\Plocha\ww\Backbone_of_the_Luftwaffe_by_bazz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" t="18206" r="2669" b="13931"/>
          <a:stretch/>
        </p:blipFill>
        <p:spPr bwMode="auto">
          <a:xfrm>
            <a:off x="-17184" y="3284984"/>
            <a:ext cx="4910943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945" y="-16760"/>
            <a:ext cx="3867055" cy="5040560"/>
          </a:xfrm>
          <a:prstGeom prst="rect">
            <a:avLst/>
          </a:prstGeom>
        </p:spPr>
      </p:pic>
      <p:pic>
        <p:nvPicPr>
          <p:cNvPr id="7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947" y="4589828"/>
            <a:ext cx="3431186" cy="228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2" descr="C:\Documents and Settings\uživatel\Plocha\ww\spitfirecolour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4" t="18059" r="6707" b="27553"/>
          <a:stretch/>
        </p:blipFill>
        <p:spPr bwMode="auto">
          <a:xfrm>
            <a:off x="4310050" y="4589827"/>
            <a:ext cx="4460897" cy="2308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163" y="2879514"/>
            <a:ext cx="1682436" cy="158822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684" y="5574058"/>
            <a:ext cx="2218020" cy="11977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satMod val="150000"/>
                  </a:schemeClr>
                </a:solidFill>
              </a:rPr>
              <a:t>Plán Barbarossa 1941</a:t>
            </a:r>
            <a:endParaRPr lang="cs-CZ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9063" y="1628775"/>
            <a:ext cx="5976937" cy="4752553"/>
          </a:xfrm>
        </p:spPr>
        <p:txBody>
          <a:bodyPr/>
          <a:lstStyle/>
          <a:p>
            <a:pPr eaLnBrk="1" hangingPunct="1"/>
            <a:r>
              <a:rPr lang="cs-CZ" altLang="cs-CZ" sz="2000" b="1" dirty="0"/>
              <a:t>Hitler plánuje útok na SSSR, ale pro to potřebuje </a:t>
            </a:r>
            <a:r>
              <a:rPr lang="cs-CZ" altLang="cs-CZ" sz="2000" b="1" dirty="0" smtClean="0"/>
              <a:t>kontrolovat Balkán </a:t>
            </a:r>
            <a:r>
              <a:rPr lang="cs-CZ" altLang="cs-CZ" sz="2000" b="1" dirty="0">
                <a:sym typeface="Symbol" panose="05050102010706020507" pitchFamily="18" charset="2"/>
              </a:rPr>
              <a:t> pověří IT, ale totální fiasko</a:t>
            </a:r>
            <a:endParaRPr lang="cs-CZ" altLang="cs-CZ" sz="2000" b="1" dirty="0"/>
          </a:p>
          <a:p>
            <a:pPr eaLnBrk="1" hangingPunct="1"/>
            <a:r>
              <a:rPr lang="cs-CZ" altLang="cs-CZ" sz="2000" b="1" dirty="0">
                <a:sym typeface="Symbol" panose="05050102010706020507" pitchFamily="18" charset="2"/>
              </a:rPr>
              <a:t>1941 – NĚ musí ovládnout Balkán sami  fatální zdržení před invazí do SSSR, která místo na jaře </a:t>
            </a:r>
            <a:r>
              <a:rPr lang="cs-CZ" altLang="cs-CZ" sz="2000" b="1" dirty="0" smtClean="0">
                <a:sym typeface="Symbol" panose="05050102010706020507" pitchFamily="18" charset="2"/>
              </a:rPr>
              <a:t>začne až </a:t>
            </a:r>
            <a:r>
              <a:rPr lang="cs-CZ" altLang="cs-CZ" sz="2000" b="1" dirty="0">
                <a:sym typeface="Symbol" panose="05050102010706020507" pitchFamily="18" charset="2"/>
              </a:rPr>
              <a:t>v létě a Hitler nestihne obsadit klíčové body před </a:t>
            </a:r>
            <a:r>
              <a:rPr lang="cs-CZ" altLang="cs-CZ" sz="2000" b="1" dirty="0" smtClean="0">
                <a:sym typeface="Symbol" panose="05050102010706020507" pitchFamily="18" charset="2"/>
              </a:rPr>
              <a:t>zimou</a:t>
            </a:r>
          </a:p>
          <a:p>
            <a:pPr eaLnBrk="1" hangingPunct="1"/>
            <a:r>
              <a:rPr lang="cs-CZ" altLang="cs-CZ" sz="2000" b="1" dirty="0" smtClean="0"/>
              <a:t>3 </a:t>
            </a:r>
            <a:r>
              <a:rPr lang="cs-CZ" altLang="cs-CZ" sz="2000" b="1" dirty="0" smtClean="0"/>
              <a:t>směry hlavního </a:t>
            </a:r>
            <a:r>
              <a:rPr lang="cs-CZ" altLang="cs-CZ" sz="2000" b="1" dirty="0" smtClean="0"/>
              <a:t>útoku:</a:t>
            </a:r>
          </a:p>
          <a:p>
            <a:pPr marL="868362" lvl="1" indent="-457200" eaLnBrk="1" hangingPunct="1">
              <a:buFont typeface="+mj-lt"/>
              <a:buAutoNum type="alphaLcParenR"/>
            </a:pPr>
            <a:r>
              <a:rPr lang="cs-CZ" altLang="cs-CZ" sz="2000" b="1" dirty="0" smtClean="0"/>
              <a:t>Leningrad – 1000 denní blokáda</a:t>
            </a:r>
          </a:p>
          <a:p>
            <a:pPr marL="868362" lvl="1" indent="-457200" eaLnBrk="1" hangingPunct="1">
              <a:buFont typeface="+mj-lt"/>
              <a:buAutoNum type="alphaLcParenR"/>
            </a:pPr>
            <a:r>
              <a:rPr lang="cs-CZ" altLang="cs-CZ" sz="2000" b="1" dirty="0" smtClean="0"/>
              <a:t>Moskva – odraženi </a:t>
            </a:r>
          </a:p>
          <a:p>
            <a:pPr marL="868362" lvl="1" indent="-457200" eaLnBrk="1" hangingPunct="1">
              <a:buFont typeface="+mj-lt"/>
              <a:buAutoNum type="alphaLcParenR"/>
            </a:pPr>
            <a:r>
              <a:rPr lang="cs-CZ" altLang="cs-CZ" sz="2000" b="1" dirty="0" smtClean="0"/>
              <a:t>Ropná pole na Kavkaze – zaseknou se u Stalingradu</a:t>
            </a:r>
            <a:endParaRPr lang="cs-CZ" altLang="cs-CZ" sz="2000" b="1" dirty="0" smtClean="0"/>
          </a:p>
          <a:p>
            <a:pPr eaLnBrk="1" hangingPunct="1"/>
            <a:r>
              <a:rPr lang="cs-CZ" altLang="cs-CZ" sz="2000" b="1" dirty="0" smtClean="0"/>
              <a:t>Taktika </a:t>
            </a:r>
            <a:r>
              <a:rPr lang="cs-CZ" altLang="cs-CZ" sz="2000" b="1" dirty="0" smtClean="0"/>
              <a:t>bleskové války </a:t>
            </a:r>
            <a:r>
              <a:rPr lang="cs-CZ" altLang="cs-CZ" sz="2000" b="1" dirty="0" smtClean="0">
                <a:sym typeface="Symbol" panose="05050102010706020507" pitchFamily="18" charset="2"/>
              </a:rPr>
              <a:t> </a:t>
            </a:r>
            <a:r>
              <a:rPr lang="cs-CZ" altLang="cs-CZ" sz="2000" b="1" dirty="0" smtClean="0">
                <a:sym typeface="Symbol" panose="05050102010706020507" pitchFamily="18" charset="2"/>
              </a:rPr>
              <a:t>x</a:t>
            </a:r>
            <a:endParaRPr lang="cs-CZ" altLang="cs-CZ" sz="2000" b="1" dirty="0" smtClean="0">
              <a:sym typeface="Symbol" panose="05050102010706020507" pitchFamily="18" charset="2"/>
            </a:endParaRPr>
          </a:p>
        </p:txBody>
      </p:sp>
      <p:pic>
        <p:nvPicPr>
          <p:cNvPr id="16389" name="Picture 2" descr="C:\Documents and Settings\uživatel\Plocha\ww\D_9_32_utoknaSSS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1333500"/>
            <a:ext cx="5808662" cy="583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Obráze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8" b="23499"/>
          <a:stretch/>
        </p:blipFill>
        <p:spPr bwMode="auto">
          <a:xfrm>
            <a:off x="1127448" y="4985791"/>
            <a:ext cx="4694312" cy="1872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263" y="0"/>
            <a:ext cx="5190737" cy="3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satMod val="150000"/>
                  </a:schemeClr>
                </a:solidFill>
              </a:rPr>
              <a:t>Velká vlastenecká válka</a:t>
            </a:r>
            <a:endParaRPr lang="cs-CZ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5426" y="1537255"/>
            <a:ext cx="6678356" cy="3575024"/>
          </a:xfrm>
        </p:spPr>
        <p:txBody>
          <a:bodyPr/>
          <a:lstStyle/>
          <a:p>
            <a:pPr eaLnBrk="1" hangingPunct="1"/>
            <a:r>
              <a:rPr lang="cs-CZ" altLang="cs-CZ" sz="2000" b="1" dirty="0" smtClean="0"/>
              <a:t>Stalinské </a:t>
            </a:r>
            <a:r>
              <a:rPr lang="cs-CZ" altLang="cs-CZ" sz="2000" b="1" dirty="0" smtClean="0"/>
              <a:t>čistky zlikvidovaly důstojnický </a:t>
            </a:r>
            <a:r>
              <a:rPr lang="cs-CZ" altLang="cs-CZ" sz="2000" b="1" dirty="0" smtClean="0"/>
              <a:t>sbor + Stalin nevěřil, </a:t>
            </a:r>
            <a:r>
              <a:rPr lang="cs-CZ" altLang="cs-CZ" sz="2000" b="1" dirty="0" smtClean="0"/>
              <a:t>že k útoku </a:t>
            </a:r>
            <a:r>
              <a:rPr lang="cs-CZ" altLang="cs-CZ" sz="2000" b="1" dirty="0" smtClean="0"/>
              <a:t>dojde, i když byl varován</a:t>
            </a:r>
            <a:endParaRPr lang="cs-CZ" altLang="cs-CZ" sz="2000" b="1" dirty="0" smtClean="0"/>
          </a:p>
          <a:p>
            <a:pPr eaLnBrk="1" hangingPunct="1"/>
            <a:r>
              <a:rPr lang="cs-CZ" altLang="cs-CZ" sz="2000" b="1" dirty="0" smtClean="0"/>
              <a:t>Vysoké ztráty, krutosti páchané SS na civilním obyvatelstvu</a:t>
            </a:r>
            <a:r>
              <a:rPr lang="cs-CZ" altLang="cs-CZ" sz="2000" b="1" dirty="0" smtClean="0"/>
              <a:t>… </a:t>
            </a:r>
            <a:r>
              <a:rPr lang="cs-CZ" altLang="cs-CZ" sz="2000" b="1" dirty="0" smtClean="0">
                <a:sym typeface="Symbol" panose="05050102010706020507" pitchFamily="18" charset="2"/>
              </a:rPr>
              <a:t> n</a:t>
            </a:r>
            <a:r>
              <a:rPr lang="cs-CZ" altLang="cs-CZ" sz="2000" b="1" dirty="0" smtClean="0"/>
              <a:t>enávist Rusů </a:t>
            </a:r>
            <a:r>
              <a:rPr lang="cs-CZ" altLang="cs-CZ" sz="2000" b="1" dirty="0" smtClean="0"/>
              <a:t>vůči NĚ je větší než vůči Stalinovi</a:t>
            </a:r>
          </a:p>
          <a:p>
            <a:pPr eaLnBrk="1" hangingPunct="1"/>
            <a:r>
              <a:rPr lang="cs-CZ" altLang="cs-CZ" sz="2000" b="1" dirty="0" smtClean="0"/>
              <a:t>Stalin </a:t>
            </a:r>
            <a:r>
              <a:rPr lang="cs-CZ" altLang="cs-CZ" sz="2000" b="1" dirty="0" smtClean="0"/>
              <a:t>vyhlásí </a:t>
            </a:r>
            <a:r>
              <a:rPr lang="cs-CZ" altLang="cs-CZ" sz="2000" b="1" dirty="0" smtClean="0"/>
              <a:t>„Velkou vlasteneckou válku</a:t>
            </a:r>
            <a:r>
              <a:rPr lang="cs-CZ" altLang="cs-CZ" sz="2000" b="1" dirty="0" smtClean="0"/>
              <a:t>“ 	</a:t>
            </a:r>
            <a:r>
              <a:rPr lang="cs-CZ" altLang="cs-CZ" sz="1600" b="1" i="1" dirty="0" smtClean="0"/>
              <a:t>(Co bylo, to bylo, neřešme, kdo je a kdo není komunista, teď pojďme všichni zastavit Hitlera…)</a:t>
            </a:r>
          </a:p>
          <a:p>
            <a:pPr eaLnBrk="1" hangingPunct="1"/>
            <a:r>
              <a:rPr lang="cs-CZ" altLang="cs-CZ" sz="2000" b="1" dirty="0" smtClean="0"/>
              <a:t>Stalin na rozdíl od Hitlera omezí své ego a nechá volné ruce generálům </a:t>
            </a:r>
            <a:r>
              <a:rPr lang="cs-CZ" altLang="cs-CZ" sz="2000" b="1" dirty="0">
                <a:sym typeface="Symbol" panose="05050102010706020507" pitchFamily="18" charset="2"/>
              </a:rPr>
              <a:t></a:t>
            </a:r>
            <a:r>
              <a:rPr lang="cs-CZ" altLang="cs-CZ" sz="2000" b="1" dirty="0" smtClean="0"/>
              <a:t> generál </a:t>
            </a:r>
            <a:r>
              <a:rPr lang="cs-CZ" altLang="cs-CZ" sz="2000" b="1" dirty="0" err="1" smtClean="0"/>
              <a:t>Žukov</a:t>
            </a:r>
            <a:r>
              <a:rPr lang="cs-CZ" altLang="cs-CZ" sz="2000" b="1" dirty="0" smtClean="0"/>
              <a:t> zastaví NĚ u Moskvy a přejde do protiútoku</a:t>
            </a:r>
            <a:endParaRPr lang="cs-CZ" altLang="cs-CZ" sz="2000" b="1" dirty="0" smtClean="0"/>
          </a:p>
        </p:txBody>
      </p:sp>
      <p:pic>
        <p:nvPicPr>
          <p:cNvPr id="7" name="Obráze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263" y="3090677"/>
            <a:ext cx="5190738" cy="376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satMod val="150000"/>
                  </a:schemeClr>
                </a:solidFill>
              </a:rPr>
              <a:t>Formování </a:t>
            </a:r>
            <a:r>
              <a:rPr lang="cs-CZ" dirty="0" smtClean="0">
                <a:solidFill>
                  <a:schemeClr val="accent1">
                    <a:satMod val="150000"/>
                  </a:schemeClr>
                </a:solidFill>
              </a:rPr>
              <a:t>Spojenců</a:t>
            </a:r>
            <a:endParaRPr lang="cs-CZ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599" y="1533537"/>
            <a:ext cx="11903049" cy="2024618"/>
          </a:xfrm>
        </p:spPr>
        <p:txBody>
          <a:bodyPr/>
          <a:lstStyle/>
          <a:p>
            <a:pPr eaLnBrk="1" hangingPunct="1"/>
            <a:r>
              <a:rPr lang="cs-CZ" altLang="cs-CZ" sz="2000" b="1" dirty="0" smtClean="0"/>
              <a:t>Churchill (VB) + </a:t>
            </a:r>
            <a:r>
              <a:rPr lang="cs-CZ" altLang="cs-CZ" sz="2000" b="1" dirty="0" smtClean="0"/>
              <a:t>Roosevelt </a:t>
            </a:r>
            <a:r>
              <a:rPr lang="cs-CZ" altLang="cs-CZ" sz="2000" b="1" dirty="0" smtClean="0"/>
              <a:t>(USA) uzavřou dohodu o spojenectví a nabídnou spojenectví i Stalinovi </a:t>
            </a:r>
            <a:r>
              <a:rPr lang="cs-CZ" altLang="cs-CZ" sz="2000" b="1" dirty="0" smtClean="0"/>
              <a:t>– navzdory odporu ke komunismu a faktu, že </a:t>
            </a:r>
            <a:r>
              <a:rPr lang="cs-CZ" altLang="cs-CZ" sz="2000" b="1" u="sng" dirty="0" smtClean="0"/>
              <a:t>SSSR byl v první fázi války agresorem!</a:t>
            </a:r>
          </a:p>
          <a:p>
            <a:pPr eaLnBrk="1" hangingPunct="1"/>
            <a:r>
              <a:rPr lang="cs-CZ" altLang="cs-CZ" sz="2000" b="1" dirty="0" smtClean="0"/>
              <a:t>7/12/1941 – JAP napadli americkou základnu </a:t>
            </a:r>
            <a:r>
              <a:rPr lang="cs-CZ" altLang="cs-CZ" sz="2000" b="1" dirty="0" err="1" smtClean="0"/>
              <a:t>Pearl</a:t>
            </a:r>
            <a:r>
              <a:rPr lang="cs-CZ" altLang="cs-CZ" sz="2000" b="1" dirty="0" smtClean="0"/>
              <a:t> </a:t>
            </a:r>
            <a:r>
              <a:rPr lang="cs-CZ" altLang="cs-CZ" sz="2000" b="1" dirty="0" err="1" smtClean="0"/>
              <a:t>Harbor</a:t>
            </a:r>
            <a:r>
              <a:rPr lang="cs-CZ" altLang="cs-CZ" sz="2000" b="1" dirty="0" smtClean="0"/>
              <a:t> na Havajských ostrovech bez vyhlášení </a:t>
            </a:r>
            <a:r>
              <a:rPr lang="cs-CZ" altLang="cs-CZ" sz="2000" b="1" dirty="0" smtClean="0"/>
              <a:t>války a USA otevřeně vstupují do války</a:t>
            </a:r>
            <a:endParaRPr lang="cs-CZ" altLang="cs-CZ" sz="2000" b="1" dirty="0" smtClean="0"/>
          </a:p>
          <a:p>
            <a:pPr eaLnBrk="1" hangingPunct="1"/>
            <a:r>
              <a:rPr lang="cs-CZ" altLang="cs-CZ" sz="2000" b="1" dirty="0" smtClean="0"/>
              <a:t>Válka v </a:t>
            </a:r>
            <a:r>
              <a:rPr lang="cs-CZ" altLang="cs-CZ" sz="2000" b="1" dirty="0" smtClean="0"/>
              <a:t>Pacifiku má </a:t>
            </a:r>
            <a:r>
              <a:rPr lang="cs-CZ" altLang="cs-CZ" sz="2000" b="1" dirty="0" smtClean="0"/>
              <a:t>nejhorší průběh, protože Japonci jsou fanatici a nevzdávají se, bojuje se o každý ostrov</a:t>
            </a:r>
            <a:endParaRPr lang="cs-CZ" altLang="cs-CZ" sz="2000" b="1" dirty="0" smtClean="0"/>
          </a:p>
          <a:p>
            <a:pPr eaLnBrk="1" hangingPunct="1"/>
            <a:endParaRPr lang="cs-CZ" altLang="cs-CZ" sz="2400" b="1" u="sng" dirty="0" smtClean="0"/>
          </a:p>
        </p:txBody>
      </p:sp>
      <p:pic>
        <p:nvPicPr>
          <p:cNvPr id="19460" name="Picture 4" descr="C:\Documents and Settings\uživatel\Plocha\ww\668x310_Jalt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5" r="9131"/>
          <a:stretch/>
        </p:blipFill>
        <p:spPr bwMode="auto">
          <a:xfrm>
            <a:off x="6008766" y="3291178"/>
            <a:ext cx="5832648" cy="342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5" descr="C:\Documents and Settings\uživatel\Plocha\ww\pearl-harbor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9" y="3558155"/>
            <a:ext cx="5596573" cy="3155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8884245" y="611482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hlinkClick r:id="rId4"/>
              </a:rPr>
              <a:t>SD - </a:t>
            </a:r>
            <a:r>
              <a:rPr lang="cs-CZ" dirty="0" err="1" smtClean="0">
                <a:hlinkClick r:id="rId4"/>
              </a:rPr>
              <a:t>Pearl</a:t>
            </a:r>
            <a:r>
              <a:rPr lang="cs-CZ" dirty="0" smtClean="0">
                <a:hlinkClick r:id="rId4"/>
              </a:rPr>
              <a:t> </a:t>
            </a:r>
            <a:r>
              <a:rPr lang="cs-CZ" dirty="0" err="1" smtClean="0">
                <a:hlinkClick r:id="rId4"/>
              </a:rPr>
              <a:t>Harbour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4994" y="-28208"/>
            <a:ext cx="4952132" cy="68580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967" y="1416912"/>
            <a:ext cx="8682033" cy="5449824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59896" y="5344"/>
            <a:ext cx="6192688" cy="1252728"/>
          </a:xfrm>
        </p:spPr>
        <p:txBody>
          <a:bodyPr/>
          <a:lstStyle/>
          <a:p>
            <a:r>
              <a:rPr lang="cs-CZ" dirty="0" smtClean="0"/>
              <a:t>Pokračování příště…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556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">
  <a:themeElements>
    <a:clrScheme name="Modu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dul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1370</TotalTime>
  <Words>565</Words>
  <Application>Microsoft Office PowerPoint</Application>
  <PresentationFormat>Širokoúhlá obrazovka</PresentationFormat>
  <Paragraphs>48</Paragraphs>
  <Slides>12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Calibri</vt:lpstr>
      <vt:lpstr>Symbol</vt:lpstr>
      <vt:lpstr>Wingdings</vt:lpstr>
      <vt:lpstr>Wingdings 2</vt:lpstr>
      <vt:lpstr>Wingdings 3</vt:lpstr>
      <vt:lpstr>Modul</vt:lpstr>
      <vt:lpstr>Druhá světová válka: apokalypsa </vt:lpstr>
      <vt:lpstr>Prezentace aplikace PowerPoint</vt:lpstr>
      <vt:lpstr>Prezentace aplikace PowerPoint</vt:lpstr>
      <vt:lpstr>Před válkou</vt:lpstr>
      <vt:lpstr>Začátek války</vt:lpstr>
      <vt:lpstr>Německá ofenzíva 1940</vt:lpstr>
      <vt:lpstr>Prezentace aplikace PowerPoint</vt:lpstr>
      <vt:lpstr>Bitva o Anglii 1940</vt:lpstr>
      <vt:lpstr>Plán Barbarossa 1941</vt:lpstr>
      <vt:lpstr>Velká vlastenecká válka</vt:lpstr>
      <vt:lpstr>Formování Spojenců</vt:lpstr>
      <vt:lpstr>Pokračování příště…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Druhá světová válka</dc:title>
  <dc:creator>Comfor</dc:creator>
  <cp:lastModifiedBy>Zářecký Tomáš</cp:lastModifiedBy>
  <cp:revision>102</cp:revision>
  <dcterms:created xsi:type="dcterms:W3CDTF">2013-11-21T15:53:04Z</dcterms:created>
  <dcterms:modified xsi:type="dcterms:W3CDTF">2020-03-26T17:20:34Z</dcterms:modified>
</cp:coreProperties>
</file>