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9" r:id="rId4"/>
    <p:sldId id="273" r:id="rId5"/>
    <p:sldId id="268" r:id="rId6"/>
    <p:sldId id="270" r:id="rId7"/>
    <p:sldId id="260" r:id="rId8"/>
    <p:sldId id="274" r:id="rId9"/>
    <p:sldId id="26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70" d="100"/>
          <a:sy n="70" d="100"/>
        </p:scale>
        <p:origin x="116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slavne-dny.cz/episode/10010465/den-narozeni-karla-iv-14-kvet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76&amp;v=nJgD6gyi0Wk&amp;feature=emb_logo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960"/>
            <a:ext cx="12192000" cy="762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23955" y="237340"/>
            <a:ext cx="7593248" cy="164630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Lucemburkové na českém trůnu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06427" y="5761101"/>
            <a:ext cx="7766936" cy="109689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L27	Mgr. Tomáš Zářecký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Zdroje obrázků a videa: internet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88" y="300731"/>
            <a:ext cx="1805092" cy="21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45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167" t="23778" r="22083" b="10296"/>
          <a:stretch/>
        </p:blipFill>
        <p:spPr>
          <a:xfrm>
            <a:off x="502920" y="-25172"/>
            <a:ext cx="10347960" cy="68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49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750" t="39629" r="23000" b="26000"/>
          <a:stretch/>
        </p:blipFill>
        <p:spPr>
          <a:xfrm>
            <a:off x="0" y="1418734"/>
            <a:ext cx="12312052" cy="43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3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3"/>
          <a:stretch/>
        </p:blipFill>
        <p:spPr>
          <a:xfrm>
            <a:off x="7531414" y="3878397"/>
            <a:ext cx="4767265" cy="30242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15" y="272648"/>
            <a:ext cx="5296746" cy="1320800"/>
          </a:xfrm>
        </p:spPr>
        <p:txBody>
          <a:bodyPr/>
          <a:lstStyle/>
          <a:p>
            <a:r>
              <a:rPr lang="cs-CZ" dirty="0" smtClean="0"/>
              <a:t>Jan Lucemburský – „král cizinec, král diplomat“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165" y="1593449"/>
            <a:ext cx="6871466" cy="202605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Vezme si Elišku Přemyslovnu = návaznost na Přemyslovce, ale manželství je nešťastné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Prahu musí dobýt vojensky, protože Jindřich Korutanský se odmítá vzdát vlády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Je mu teprve 14 let a neumí slovo česky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13" y="0"/>
            <a:ext cx="4465484" cy="43564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1" y="3860696"/>
            <a:ext cx="2791774" cy="2997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0696"/>
            <a:ext cx="4739640" cy="29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62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6" y="0"/>
            <a:ext cx="8456322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65760"/>
            <a:ext cx="4077546" cy="6294119"/>
          </a:xfrm>
        </p:spPr>
        <p:txBody>
          <a:bodyPr/>
          <a:lstStyle/>
          <a:p>
            <a:pPr algn="just"/>
            <a:r>
              <a:rPr lang="cs-CZ" sz="2000" b="1" dirty="0">
                <a:solidFill>
                  <a:schemeClr val="tx1"/>
                </a:solidFill>
              </a:rPr>
              <a:t>Část šlechty si </a:t>
            </a:r>
            <a:r>
              <a:rPr lang="cs-CZ" sz="2000" b="1" dirty="0" smtClean="0">
                <a:solidFill>
                  <a:schemeClr val="tx1"/>
                </a:solidFill>
              </a:rPr>
              <a:t>chce vládnout </a:t>
            </a:r>
            <a:r>
              <a:rPr lang="cs-CZ" sz="2000" b="1" dirty="0">
                <a:solidFill>
                  <a:schemeClr val="tx1"/>
                </a:solidFill>
              </a:rPr>
              <a:t>sama a </a:t>
            </a:r>
            <a:r>
              <a:rPr lang="cs-CZ" sz="2000" b="1" dirty="0" smtClean="0">
                <a:solidFill>
                  <a:schemeClr val="tx1"/>
                </a:solidFill>
              </a:rPr>
              <a:t>neuznává </a:t>
            </a:r>
            <a:r>
              <a:rPr lang="cs-CZ" sz="2000" b="1" dirty="0">
                <a:solidFill>
                  <a:schemeClr val="tx1"/>
                </a:solidFill>
              </a:rPr>
              <a:t>ho, takže </a:t>
            </a:r>
            <a:r>
              <a:rPr lang="cs-CZ" sz="2000" b="1" dirty="0" smtClean="0">
                <a:solidFill>
                  <a:schemeClr val="tx1"/>
                </a:solidFill>
              </a:rPr>
              <a:t>je od </a:t>
            </a:r>
            <a:r>
              <a:rPr lang="cs-CZ" sz="2000" b="1" dirty="0">
                <a:solidFill>
                  <a:schemeClr val="tx1"/>
                </a:solidFill>
              </a:rPr>
              <a:t>začátku </a:t>
            </a:r>
            <a:r>
              <a:rPr lang="cs-CZ" sz="2000" b="1" dirty="0" smtClean="0">
                <a:solidFill>
                  <a:schemeClr val="tx1"/>
                </a:solidFill>
              </a:rPr>
              <a:t>ve </a:t>
            </a:r>
            <a:r>
              <a:rPr lang="cs-CZ" sz="2000" b="1" dirty="0">
                <a:solidFill>
                  <a:schemeClr val="tx1"/>
                </a:solidFill>
              </a:rPr>
              <a:t>složité situaci</a:t>
            </a:r>
          </a:p>
          <a:p>
            <a:pPr algn="just"/>
            <a:r>
              <a:rPr lang="cs-CZ" sz="2000" b="1" dirty="0">
                <a:solidFill>
                  <a:schemeClr val="tx1"/>
                </a:solidFill>
              </a:rPr>
              <a:t>V čele Janových „protivníků“ </a:t>
            </a:r>
            <a:r>
              <a:rPr lang="cs-CZ" sz="2000" b="1" dirty="0" smtClean="0">
                <a:solidFill>
                  <a:schemeClr val="tx1"/>
                </a:solidFill>
              </a:rPr>
              <a:t>stojí </a:t>
            </a:r>
            <a:r>
              <a:rPr lang="cs-CZ" sz="2000" b="1" dirty="0">
                <a:solidFill>
                  <a:schemeClr val="tx1"/>
                </a:solidFill>
              </a:rPr>
              <a:t>mocný a bohatý šlechtic Jindřich z </a:t>
            </a:r>
            <a:r>
              <a:rPr lang="cs-CZ" sz="2000" b="1" dirty="0" err="1">
                <a:solidFill>
                  <a:schemeClr val="tx1"/>
                </a:solidFill>
              </a:rPr>
              <a:t>Lipé</a:t>
            </a:r>
            <a:r>
              <a:rPr lang="cs-CZ" sz="2000" b="1" dirty="0">
                <a:solidFill>
                  <a:schemeClr val="tx1"/>
                </a:solidFill>
              </a:rPr>
              <a:t>, partner dvojnásobné královské vdovy Elišky </a:t>
            </a:r>
            <a:r>
              <a:rPr lang="cs-CZ" sz="2000" b="1" dirty="0" err="1">
                <a:solidFill>
                  <a:schemeClr val="tx1"/>
                </a:solidFill>
              </a:rPr>
              <a:t>Rejčky</a:t>
            </a:r>
            <a:endParaRPr lang="cs-CZ" sz="2000" b="1" dirty="0">
              <a:solidFill>
                <a:schemeClr val="tx1"/>
              </a:solidFill>
            </a:endParaRPr>
          </a:p>
          <a:p>
            <a:pPr algn="just"/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Po letech se situace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„zklidní“,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ale Jan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už je znechucený natolik,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že se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soustředí pouze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na zahraniční politiku a většinu času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tráví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mimo české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království</a:t>
            </a:r>
          </a:p>
          <a:p>
            <a:pPr algn="just"/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K českému království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připojí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Chebsko, Horní Lužici a většinu Slezska</a:t>
            </a:r>
          </a:p>
          <a:p>
            <a:pPr algn="just"/>
            <a:endParaRPr lang="cs-CZ" sz="2000" b="1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738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209631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434" y="3252456"/>
            <a:ext cx="11333966" cy="3605544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Je uznávaný po celé Evropě jako vzor </a:t>
            </a:r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středověkého krále=rytíře, 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účastní se mnoha bitev, turnajů…</a:t>
            </a: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Synovi Karlovi udělí titul markraběte moravského a nechá ho vládnout v českém království už za svého života – celých 13 let!</a:t>
            </a: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Karlovi navíc zajistí titul krále Svaté říše římské – obrovský úspěch!</a:t>
            </a: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Oslepl, přesto bojuje v </a:t>
            </a:r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bitvě u Kresčaku (stoletá válka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) jako spojenec Francie </a:t>
            </a:r>
            <a:r>
              <a:rPr lang="cs-CZ" sz="2000" b="1" smtClean="0">
                <a:solidFill>
                  <a:schemeClr val="bg1"/>
                </a:solidFill>
                <a:sym typeface="Symbol" panose="05050102010706020507" pitchFamily="18" charset="2"/>
              </a:rPr>
              <a:t>a padne 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v ní</a:t>
            </a:r>
          </a:p>
          <a:p>
            <a:r>
              <a:rPr lang="cs-CZ" sz="2000" b="1" i="1" dirty="0" smtClean="0">
                <a:solidFill>
                  <a:schemeClr val="bg1"/>
                </a:solidFill>
                <a:sym typeface="Symbol" panose="05050102010706020507" pitchFamily="18" charset="2"/>
              </a:rPr>
              <a:t>Je kritizovaný, že zanedbával české království a jen z něj bral peníze, ale zapomíná se na to dobré, co pro něj vykonal (území, prestiž) a hlavně na to, že mu Češi sami a hodně házeli klacky pod nohy, když se na začátku snažil…</a:t>
            </a:r>
            <a:endParaRPr lang="cs-CZ" sz="2000" b="1" i="1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2001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833" t="35778" r="23001" b="28371"/>
          <a:stretch/>
        </p:blipFill>
        <p:spPr>
          <a:xfrm>
            <a:off x="0" y="1219200"/>
            <a:ext cx="122801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9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8454" y="182880"/>
            <a:ext cx="2965026" cy="1325880"/>
          </a:xfrm>
        </p:spPr>
        <p:txBody>
          <a:bodyPr>
            <a:normAutofit/>
          </a:bodyPr>
          <a:lstStyle/>
          <a:p>
            <a:r>
              <a:rPr lang="cs-CZ" dirty="0" smtClean="0"/>
              <a:t>Karel IV. – „Otec vlasti“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3524" y="1767840"/>
            <a:ext cx="4638675" cy="460247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Po matce poloviční </a:t>
            </a:r>
            <a:r>
              <a:rPr lang="cs-CZ" sz="2000" b="1" dirty="0">
                <a:solidFill>
                  <a:schemeClr val="tx1"/>
                </a:solidFill>
              </a:rPr>
              <a:t>Přemyslovec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v </a:t>
            </a:r>
            <a:r>
              <a:rPr lang="cs-CZ" sz="2000" b="1" dirty="0" smtClean="0">
                <a:solidFill>
                  <a:schemeClr val="tx1"/>
                </a:solidFill>
              </a:rPr>
              <a:t>Čechách se cítí doma</a:t>
            </a:r>
            <a:r>
              <a:rPr lang="cs-CZ" sz="2000" b="1" dirty="0">
                <a:solidFill>
                  <a:schemeClr val="tx1"/>
                </a:solidFill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</a:rPr>
              <a:t>uznává </a:t>
            </a:r>
            <a:r>
              <a:rPr lang="cs-CZ" sz="2000" b="1" dirty="0">
                <a:solidFill>
                  <a:schemeClr val="tx1"/>
                </a:solidFill>
              </a:rPr>
              <a:t>domácí </a:t>
            </a:r>
            <a:r>
              <a:rPr lang="cs-CZ" sz="2000" b="1" dirty="0" smtClean="0">
                <a:solidFill>
                  <a:schemeClr val="tx1"/>
                </a:solidFill>
              </a:rPr>
              <a:t>tradice a patrony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 svatováclavská koruna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Vyrůstá na dvoře francouzského krále (to „</a:t>
            </a:r>
            <a:r>
              <a:rPr lang="cs-CZ" sz="2000" b="1" dirty="0" err="1" smtClean="0">
                <a:solidFill>
                  <a:schemeClr val="tx1"/>
                </a:solidFill>
              </a:rPr>
              <a:t>nej</a:t>
            </a:r>
            <a:r>
              <a:rPr lang="cs-CZ" sz="2000" b="1" dirty="0" smtClean="0">
                <a:solidFill>
                  <a:schemeClr val="tx1"/>
                </a:solidFill>
              </a:rPr>
              <a:t>“, co tehdy existovalo) a získává </a:t>
            </a:r>
            <a:r>
              <a:rPr lang="cs-CZ" sz="2000" b="1" dirty="0">
                <a:solidFill>
                  <a:schemeClr val="tx1"/>
                </a:solidFill>
              </a:rPr>
              <a:t>vladařské zkušenosti v divoké </a:t>
            </a:r>
            <a:r>
              <a:rPr lang="cs-CZ" sz="2000" b="1" dirty="0" smtClean="0">
                <a:solidFill>
                  <a:schemeClr val="tx1"/>
                </a:solidFill>
              </a:rPr>
              <a:t>Itálii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Velmi vzdělaný, umí číst a psát, mluví pěti jazyky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Podporuje umění a vzdělání, sepíše vlastní paměti – Vita Caroli</a:t>
            </a:r>
          </a:p>
          <a:p>
            <a:endParaRPr lang="cs-CZ" sz="2000" b="1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240319" y="6263639"/>
            <a:ext cx="160828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SD - Karel IV.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3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364" y="180704"/>
            <a:ext cx="6672946" cy="543176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Silně </a:t>
            </a:r>
            <a:r>
              <a:rPr lang="cs-CZ" sz="2000" b="1" dirty="0">
                <a:solidFill>
                  <a:schemeClr val="tx1"/>
                </a:solidFill>
              </a:rPr>
              <a:t>křesťansky založený, </a:t>
            </a:r>
            <a:r>
              <a:rPr lang="cs-CZ" sz="2000" b="1" dirty="0" smtClean="0">
                <a:solidFill>
                  <a:schemeClr val="tx1"/>
                </a:solidFill>
              </a:rPr>
              <a:t>sbírá relikvie </a:t>
            </a:r>
            <a:r>
              <a:rPr lang="cs-CZ" sz="2000" b="1" dirty="0">
                <a:solidFill>
                  <a:schemeClr val="tx1"/>
                </a:solidFill>
              </a:rPr>
              <a:t>(ostatky svatých) </a:t>
            </a:r>
            <a:r>
              <a:rPr lang="cs-CZ" sz="2000" b="1" dirty="0" smtClean="0">
                <a:solidFill>
                  <a:schemeClr val="tx1"/>
                </a:solidFill>
              </a:rPr>
              <a:t>a staví chrámy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-CZ" sz="2000" b="1" dirty="0" smtClean="0">
                <a:solidFill>
                  <a:schemeClr val="tx1"/>
                </a:solidFill>
              </a:rPr>
              <a:t>„</a:t>
            </a:r>
            <a:r>
              <a:rPr lang="cs-CZ" sz="2000" b="1" dirty="0">
                <a:solidFill>
                  <a:schemeClr val="tx1"/>
                </a:solidFill>
              </a:rPr>
              <a:t>Papežský král“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Ctí </a:t>
            </a:r>
            <a:r>
              <a:rPr lang="cs-CZ" sz="2000" b="1" dirty="0">
                <a:solidFill>
                  <a:schemeClr val="tx1"/>
                </a:solidFill>
              </a:rPr>
              <a:t>středověké tradice – tajně se </a:t>
            </a:r>
            <a:r>
              <a:rPr lang="cs-CZ" sz="2000" b="1" dirty="0" smtClean="0">
                <a:solidFill>
                  <a:schemeClr val="tx1"/>
                </a:solidFill>
              </a:rPr>
              <a:t>účastní </a:t>
            </a:r>
            <a:r>
              <a:rPr lang="cs-CZ" sz="2000" b="1" dirty="0">
                <a:solidFill>
                  <a:schemeClr val="tx1"/>
                </a:solidFill>
              </a:rPr>
              <a:t>rytířských turnajů</a:t>
            </a:r>
          </a:p>
          <a:p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Je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i králem a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později císařem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Svaté říše římské a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vydá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pro ni zákoník, který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platí 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až do jejího zániku v 19. stol. – Zlatá bula Karlova</a:t>
            </a:r>
          </a:p>
          <a:p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Němci ho považují za </a:t>
            </a:r>
            <a:r>
              <a:rPr 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svého, „německého</a:t>
            </a:r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“ panovníka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Jedna z největších </a:t>
            </a:r>
            <a:r>
              <a:rPr lang="cs-CZ" sz="2000" b="1" dirty="0" smtClean="0">
                <a:solidFill>
                  <a:schemeClr val="tx1"/>
                </a:solidFill>
              </a:rPr>
              <a:t>osobností </a:t>
            </a:r>
            <a:r>
              <a:rPr lang="cs-CZ" sz="2000" b="1" dirty="0">
                <a:solidFill>
                  <a:schemeClr val="tx1"/>
                </a:solidFill>
              </a:rPr>
              <a:t>středověku, neúnavný a pracovitý – několikrát na koni projel prakticky celou střední Evropu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0"/>
            <a:ext cx="539469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70" y="4519872"/>
            <a:ext cx="2362740" cy="23381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1" r="25647" b="16711"/>
          <a:stretch/>
        </p:blipFill>
        <p:spPr>
          <a:xfrm>
            <a:off x="-241686" y="4519872"/>
            <a:ext cx="4676256" cy="23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36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91" y="0"/>
            <a:ext cx="852460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4" y="273737"/>
            <a:ext cx="8596668" cy="13208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Karel IV. a jeho manželky a územní zisky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694" y="1097280"/>
            <a:ext cx="5499138" cy="5132831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Mistr </a:t>
            </a:r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sňatkové politiky: 4 manželky + zasnuboval ještě nepočaté 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děti</a:t>
            </a:r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:</a:t>
            </a:r>
            <a:endParaRPr lang="cs-CZ" sz="2000" b="1" dirty="0" smtClean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lvl="1"/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Blanka z </a:t>
            </a:r>
            <a:r>
              <a:rPr lang="cs-CZ" sz="2000" b="1" dirty="0" err="1">
                <a:solidFill>
                  <a:schemeClr val="bg1"/>
                </a:solidFill>
                <a:sym typeface="Symbol" panose="05050102010706020507" pitchFamily="18" charset="2"/>
              </a:rPr>
              <a:t>Valois</a:t>
            </a:r>
            <a:endParaRPr lang="cs-CZ" sz="2000" b="1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lvl="1"/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Anna Falcká</a:t>
            </a:r>
          </a:p>
          <a:p>
            <a:pPr lvl="1"/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Anna Svídnická</a:t>
            </a:r>
          </a:p>
          <a:p>
            <a:pPr lvl="1"/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Alžběta 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Pomořanská</a:t>
            </a:r>
          </a:p>
          <a:p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Územní 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zisky – bez větších bojů: </a:t>
            </a:r>
          </a:p>
          <a:p>
            <a:pPr lvl="1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Dolní Lužice</a:t>
            </a:r>
          </a:p>
          <a:p>
            <a:pPr lvl="1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Braniborsko</a:t>
            </a:r>
          </a:p>
          <a:p>
            <a:pPr lvl="1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Falc</a:t>
            </a:r>
            <a:endParaRPr lang="cs-CZ" sz="2000" b="1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Zavedl pojem země Koruny české (ZKČ) jako označení pro české 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království</a:t>
            </a:r>
            <a:endParaRPr lang="cs-CZ" sz="2000" b="1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21080" y="617472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SD - Karlův most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484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</TotalTime>
  <Words>477</Words>
  <Application>Microsoft Office PowerPoint</Application>
  <PresentationFormat>Širokoúhlá obrazovka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Symbol</vt:lpstr>
      <vt:lpstr>Trebuchet MS</vt:lpstr>
      <vt:lpstr>Wingdings 3</vt:lpstr>
      <vt:lpstr>Faseta</vt:lpstr>
      <vt:lpstr>Lucemburkové na českém trůnu</vt:lpstr>
      <vt:lpstr>Prezentace aplikace PowerPoint</vt:lpstr>
      <vt:lpstr>Jan Lucemburský – „král cizinec, král diplomat“</vt:lpstr>
      <vt:lpstr>Prezentace aplikace PowerPoint</vt:lpstr>
      <vt:lpstr>Prezentace aplikace PowerPoint</vt:lpstr>
      <vt:lpstr>Prezentace aplikace PowerPoint</vt:lpstr>
      <vt:lpstr>Karel IV. – „Otec vlasti“</vt:lpstr>
      <vt:lpstr>Prezentace aplikace PowerPoint</vt:lpstr>
      <vt:lpstr>Karel IV. a jeho manželky a územní zisky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středověk 3 Lucemburkové</dc:title>
  <dc:creator>Tomáš Zářecký</dc:creator>
  <cp:lastModifiedBy>Zářecký Tomáš</cp:lastModifiedBy>
  <cp:revision>62</cp:revision>
  <dcterms:created xsi:type="dcterms:W3CDTF">2017-08-05T09:19:57Z</dcterms:created>
  <dcterms:modified xsi:type="dcterms:W3CDTF">2020-04-19T20:58:31Z</dcterms:modified>
</cp:coreProperties>
</file>