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63961" y="1037287"/>
            <a:ext cx="8825658" cy="2677648"/>
          </a:xfrm>
        </p:spPr>
        <p:txBody>
          <a:bodyPr/>
          <a:lstStyle/>
          <a:p>
            <a:pPr algn="ctr"/>
            <a:r>
              <a:rPr lang="cs-CZ" sz="6600" b="1" dirty="0" smtClean="0"/>
              <a:t>Past </a:t>
            </a:r>
            <a:r>
              <a:rPr lang="cs-CZ" sz="6600" b="1" dirty="0" err="1"/>
              <a:t>s</a:t>
            </a:r>
            <a:r>
              <a:rPr lang="cs-CZ" sz="6600" b="1" dirty="0" err="1" smtClean="0"/>
              <a:t>imple</a:t>
            </a:r>
            <a:r>
              <a:rPr lang="cs-CZ" sz="6600" b="1" dirty="0" smtClean="0"/>
              <a:t> </a:t>
            </a:r>
            <a:endParaRPr lang="cs-CZ" sz="6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098451" y="3714935"/>
            <a:ext cx="8825658" cy="861420"/>
          </a:xfrm>
        </p:spPr>
        <p:txBody>
          <a:bodyPr>
            <a:normAutofit/>
          </a:bodyPr>
          <a:lstStyle/>
          <a:p>
            <a:r>
              <a:rPr lang="cs-CZ" sz="2400" dirty="0" err="1" smtClean="0"/>
              <a:t>MiNULÝ</a:t>
            </a:r>
            <a:r>
              <a:rPr lang="cs-CZ" sz="2400" dirty="0" smtClean="0"/>
              <a:t> ČAS PROSTÝ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1094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Slovesa končící na y - </a:t>
            </a:r>
            <a:r>
              <a:rPr lang="cs-CZ" dirty="0" err="1" smtClean="0"/>
              <a:t>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Zde si dáme pozor na slovesa, která opět končí na -  y, ale před ním se nachází samohláska (a, e, i, o, u).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3600" b="1" dirty="0" smtClean="0"/>
              <a:t>   </a:t>
            </a:r>
            <a:r>
              <a:rPr lang="cs-CZ" sz="3600" b="1" dirty="0" err="1" smtClean="0"/>
              <a:t>St</a:t>
            </a:r>
            <a:r>
              <a:rPr lang="cs-CZ" sz="3600" b="1" u="sng" dirty="0" err="1" smtClean="0">
                <a:solidFill>
                  <a:srgbClr val="FF0000"/>
                </a:solidFill>
              </a:rPr>
              <a:t>a</a:t>
            </a:r>
            <a:r>
              <a:rPr lang="cs-CZ" sz="3600" b="1" dirty="0" err="1" smtClean="0"/>
              <a:t>y</a:t>
            </a:r>
            <a:r>
              <a:rPr lang="cs-CZ" sz="3600" b="1" dirty="0" smtClean="0"/>
              <a:t> + </a:t>
            </a:r>
            <a:r>
              <a:rPr lang="cs-CZ" sz="3600" b="1" dirty="0" err="1" smtClean="0">
                <a:solidFill>
                  <a:srgbClr val="FF0000"/>
                </a:solidFill>
              </a:rPr>
              <a:t>ed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smtClean="0">
                <a:solidFill>
                  <a:schemeClr val="tx1"/>
                </a:solidFill>
              </a:rPr>
              <a:t>=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chemeClr val="tx1"/>
                </a:solidFill>
              </a:rPr>
              <a:t>Stay</a:t>
            </a:r>
            <a:r>
              <a:rPr lang="cs-CZ" sz="3600" b="1" dirty="0" err="1" smtClean="0">
                <a:solidFill>
                  <a:srgbClr val="FF0000"/>
                </a:solidFill>
              </a:rPr>
              <a:t>ed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600" b="1" dirty="0"/>
              <a:t> </a:t>
            </a:r>
            <a:r>
              <a:rPr lang="cs-CZ" sz="3600" b="1" dirty="0" smtClean="0"/>
              <a:t>     </a:t>
            </a:r>
            <a:r>
              <a:rPr lang="cs-CZ" sz="1600" b="1" dirty="0" smtClean="0"/>
              <a:t>samohláska</a:t>
            </a:r>
            <a:endParaRPr lang="cs-CZ" sz="3600" b="1" dirty="0"/>
          </a:p>
        </p:txBody>
      </p:sp>
      <p:sp>
        <p:nvSpPr>
          <p:cNvPr id="4" name="Šipka dolů 3"/>
          <p:cNvSpPr/>
          <p:nvPr/>
        </p:nvSpPr>
        <p:spPr>
          <a:xfrm>
            <a:off x="2122715" y="4659086"/>
            <a:ext cx="45719" cy="4180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39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7404" y="880872"/>
            <a:ext cx="8279590" cy="738800"/>
          </a:xfrm>
        </p:spPr>
        <p:txBody>
          <a:bodyPr/>
          <a:lstStyle/>
          <a:p>
            <a:r>
              <a:rPr lang="cs-CZ" dirty="0"/>
              <a:t>Přepiš tuto tabulku do školního sešitu a časuj slovesa do minulého tvaru!</a:t>
            </a:r>
            <a:br>
              <a:rPr lang="cs-CZ" dirty="0"/>
            </a:br>
            <a:r>
              <a:rPr lang="cs-CZ" dirty="0"/>
              <a:t>+ vyhledej si význam sloves a zapiš!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561481"/>
              </p:ext>
            </p:extLst>
          </p:nvPr>
        </p:nvGraphicFramePr>
        <p:xfrm>
          <a:off x="809896" y="2725781"/>
          <a:ext cx="11038114" cy="2882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9057">
                  <a:extLst>
                    <a:ext uri="{9D8B030D-6E8A-4147-A177-3AD203B41FA5}">
                      <a16:colId xmlns:a16="http://schemas.microsoft.com/office/drawing/2014/main" val="1061976957"/>
                    </a:ext>
                  </a:extLst>
                </a:gridCol>
                <a:gridCol w="5519057">
                  <a:extLst>
                    <a:ext uri="{9D8B030D-6E8A-4147-A177-3AD203B41FA5}">
                      <a16:colId xmlns:a16="http://schemas.microsoft.com/office/drawing/2014/main" val="2697475826"/>
                    </a:ext>
                  </a:extLst>
                </a:gridCol>
              </a:tblGrid>
              <a:tr h="5013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7488739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stay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301176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b="1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enjoy</a:t>
                      </a: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481867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270049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17755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351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34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1673" y="712408"/>
            <a:ext cx="8761413" cy="1177349"/>
          </a:xfrm>
        </p:spPr>
        <p:txBody>
          <a:bodyPr/>
          <a:lstStyle/>
          <a:p>
            <a:pPr algn="ctr"/>
            <a:r>
              <a:rPr lang="cs-CZ" dirty="0" smtClean="0"/>
              <a:t>Minulý čas prostý – kladná věta</a:t>
            </a:r>
            <a:br>
              <a:rPr lang="cs-CZ" dirty="0" smtClean="0"/>
            </a:br>
            <a:r>
              <a:rPr lang="cs-CZ" dirty="0" smtClean="0"/>
              <a:t>   </a:t>
            </a:r>
            <a:r>
              <a:rPr lang="cs-CZ" dirty="0" smtClean="0">
                <a:solidFill>
                  <a:srgbClr val="FF0000"/>
                </a:solidFill>
              </a:rPr>
              <a:t>pravidelná slovesa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0154" y="2525123"/>
            <a:ext cx="10067781" cy="3416300"/>
          </a:xfrm>
        </p:spPr>
        <p:txBody>
          <a:bodyPr/>
          <a:lstStyle/>
          <a:p>
            <a:r>
              <a:rPr lang="cs-CZ" sz="3600" dirty="0" smtClean="0"/>
              <a:t> Přidává se </a:t>
            </a:r>
            <a:r>
              <a:rPr lang="cs-CZ" sz="3600" dirty="0" smtClean="0">
                <a:solidFill>
                  <a:schemeClr val="tx1"/>
                </a:solidFill>
              </a:rPr>
              <a:t>koncovka</a:t>
            </a:r>
            <a:r>
              <a:rPr lang="cs-CZ" sz="3600" dirty="0" smtClean="0"/>
              <a:t> </a:t>
            </a:r>
            <a:r>
              <a:rPr lang="cs-CZ" sz="3600" dirty="0" smtClean="0">
                <a:solidFill>
                  <a:srgbClr val="FF0000"/>
                </a:solidFill>
              </a:rPr>
              <a:t>–</a:t>
            </a:r>
            <a:r>
              <a:rPr lang="cs-CZ" sz="3600" dirty="0" err="1" smtClean="0">
                <a:solidFill>
                  <a:srgbClr val="FF0000"/>
                </a:solidFill>
              </a:rPr>
              <a:t>ed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smtClean="0">
                <a:solidFill>
                  <a:schemeClr val="tx1"/>
                </a:solidFill>
              </a:rPr>
              <a:t>ke slovesům</a:t>
            </a:r>
          </a:p>
          <a:p>
            <a:pPr marL="0" indent="0">
              <a:buNone/>
            </a:pPr>
            <a:r>
              <a:rPr lang="cs-CZ" sz="3200" dirty="0" smtClean="0">
                <a:solidFill>
                  <a:schemeClr val="tx1"/>
                </a:solidFill>
              </a:rPr>
              <a:t> </a:t>
            </a:r>
            <a:r>
              <a:rPr lang="cs-CZ" sz="2000" dirty="0" smtClean="0">
                <a:solidFill>
                  <a:schemeClr val="tx1"/>
                </a:solidFill>
              </a:rPr>
              <a:t>např.   </a:t>
            </a:r>
            <a:r>
              <a:rPr lang="cs-CZ" sz="3200" dirty="0" err="1" smtClean="0">
                <a:solidFill>
                  <a:schemeClr val="tx1"/>
                </a:solidFill>
              </a:rPr>
              <a:t>wash</a:t>
            </a:r>
            <a:r>
              <a:rPr lang="cs-CZ" sz="3200" dirty="0" smtClean="0">
                <a:solidFill>
                  <a:schemeClr val="tx1"/>
                </a:solidFill>
              </a:rPr>
              <a:t> + </a:t>
            </a:r>
            <a:r>
              <a:rPr lang="cs-CZ" sz="3200" dirty="0" smtClean="0">
                <a:solidFill>
                  <a:srgbClr val="FF0000"/>
                </a:solidFill>
              </a:rPr>
              <a:t>-</a:t>
            </a:r>
            <a:r>
              <a:rPr lang="cs-CZ" sz="3200" dirty="0" err="1" smtClean="0">
                <a:solidFill>
                  <a:srgbClr val="FF0000"/>
                </a:solidFill>
              </a:rPr>
              <a:t>ed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smtClean="0">
                <a:solidFill>
                  <a:schemeClr val="tx1"/>
                </a:solidFill>
              </a:rPr>
              <a:t>=  </a:t>
            </a:r>
            <a:r>
              <a:rPr lang="cs-CZ" sz="3200" dirty="0" err="1" smtClean="0">
                <a:solidFill>
                  <a:schemeClr val="tx1"/>
                </a:solidFill>
              </a:rPr>
              <a:t>wash</a:t>
            </a:r>
            <a:r>
              <a:rPr lang="cs-CZ" sz="3200" dirty="0" err="1" smtClean="0">
                <a:solidFill>
                  <a:srgbClr val="FF0000"/>
                </a:solidFill>
              </a:rPr>
              <a:t>ed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</a:rPr>
              <a:t> </a:t>
            </a:r>
            <a:r>
              <a:rPr lang="cs-CZ" sz="3200" dirty="0" smtClean="0">
                <a:solidFill>
                  <a:schemeClr val="tx1"/>
                </a:solidFill>
              </a:rPr>
              <a:t>        </a:t>
            </a:r>
            <a:r>
              <a:rPr lang="cs-CZ" sz="3200" dirty="0" err="1" smtClean="0">
                <a:solidFill>
                  <a:schemeClr val="tx1"/>
                </a:solidFill>
              </a:rPr>
              <a:t>cook</a:t>
            </a:r>
            <a:r>
              <a:rPr lang="cs-CZ" sz="3200" dirty="0" smtClean="0">
                <a:solidFill>
                  <a:schemeClr val="tx1"/>
                </a:solidFill>
              </a:rPr>
              <a:t> + </a:t>
            </a:r>
            <a:r>
              <a:rPr lang="cs-CZ" sz="3200" dirty="0" smtClean="0">
                <a:solidFill>
                  <a:srgbClr val="FF0000"/>
                </a:solidFill>
              </a:rPr>
              <a:t>-</a:t>
            </a:r>
            <a:r>
              <a:rPr lang="cs-CZ" sz="3200" dirty="0" err="1" smtClean="0">
                <a:solidFill>
                  <a:srgbClr val="FF0000"/>
                </a:solidFill>
              </a:rPr>
              <a:t>ed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smtClean="0">
                <a:solidFill>
                  <a:schemeClr val="tx1"/>
                </a:solidFill>
              </a:rPr>
              <a:t>=   </a:t>
            </a:r>
            <a:r>
              <a:rPr lang="cs-CZ" sz="3200" dirty="0" err="1" smtClean="0">
                <a:solidFill>
                  <a:schemeClr val="tx1"/>
                </a:solidFill>
              </a:rPr>
              <a:t>cook</a:t>
            </a:r>
            <a:r>
              <a:rPr lang="cs-CZ" sz="3200" dirty="0" err="1" smtClean="0">
                <a:solidFill>
                  <a:srgbClr val="FF0000"/>
                </a:solidFill>
              </a:rPr>
              <a:t>ed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76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3865" y="617052"/>
            <a:ext cx="8761413" cy="1312332"/>
          </a:xfrm>
        </p:spPr>
        <p:txBody>
          <a:bodyPr/>
          <a:lstStyle/>
          <a:p>
            <a:pPr algn="ctr"/>
            <a:r>
              <a:rPr lang="cs-CZ" dirty="0" smtClean="0"/>
              <a:t>Přepiš tuto tabulku do školního sešitu a časuj slovesa do minulého tvaru!</a:t>
            </a:r>
            <a:br>
              <a:rPr lang="cs-CZ" dirty="0" smtClean="0"/>
            </a:br>
            <a:r>
              <a:rPr lang="cs-CZ" dirty="0" smtClean="0"/>
              <a:t>+ vyhledej si význam sloves a zapiš!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727118"/>
              </p:ext>
            </p:extLst>
          </p:nvPr>
        </p:nvGraphicFramePr>
        <p:xfrm>
          <a:off x="1459871" y="2560320"/>
          <a:ext cx="9340295" cy="3774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3138">
                  <a:extLst>
                    <a:ext uri="{9D8B030D-6E8A-4147-A177-3AD203B41FA5}">
                      <a16:colId xmlns:a16="http://schemas.microsoft.com/office/drawing/2014/main" val="34687774"/>
                    </a:ext>
                  </a:extLst>
                </a:gridCol>
                <a:gridCol w="3113138">
                  <a:extLst>
                    <a:ext uri="{9D8B030D-6E8A-4147-A177-3AD203B41FA5}">
                      <a16:colId xmlns:a16="http://schemas.microsoft.com/office/drawing/2014/main" val="2681850184"/>
                    </a:ext>
                  </a:extLst>
                </a:gridCol>
                <a:gridCol w="3114019">
                  <a:extLst>
                    <a:ext uri="{9D8B030D-6E8A-4147-A177-3AD203B41FA5}">
                      <a16:colId xmlns:a16="http://schemas.microsoft.com/office/drawing/2014/main" val="117284847"/>
                    </a:ext>
                  </a:extLst>
                </a:gridCol>
              </a:tblGrid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watch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+ </a:t>
                      </a:r>
                      <a:r>
                        <a:rPr lang="cs-CZ" sz="1400" dirty="0" err="1">
                          <a:effectLst/>
                        </a:rPr>
                        <a:t>ed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3208241"/>
                  </a:ext>
                </a:extLst>
              </a:tr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collect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+ 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99811"/>
                  </a:ext>
                </a:extLst>
              </a:tr>
              <a:tr h="5092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help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+ </a:t>
                      </a:r>
                      <a:r>
                        <a:rPr lang="cs-CZ" sz="1400" dirty="0" err="1">
                          <a:effectLst/>
                        </a:rPr>
                        <a:t>ed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1371378"/>
                  </a:ext>
                </a:extLst>
              </a:tr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need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+ 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1874337"/>
                  </a:ext>
                </a:extLst>
              </a:tr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check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+ 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3415521"/>
                  </a:ext>
                </a:extLst>
              </a:tr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look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+ 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904298"/>
                  </a:ext>
                </a:extLst>
              </a:tr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open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+ 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4615585"/>
                  </a:ext>
                </a:extLst>
              </a:tr>
              <a:tr h="46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effectLst/>
                        </a:rPr>
                        <a:t>shout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+ ed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7368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84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4449" y="137160"/>
            <a:ext cx="8761413" cy="2246884"/>
          </a:xfrm>
        </p:spPr>
        <p:txBody>
          <a:bodyPr/>
          <a:lstStyle/>
          <a:p>
            <a:pPr algn="ctr"/>
            <a:r>
              <a:rPr lang="cs-CZ" dirty="0"/>
              <a:t>Minulý čas prostý – kladná věta</a:t>
            </a:r>
            <a:br>
              <a:rPr lang="cs-CZ" dirty="0"/>
            </a:br>
            <a:r>
              <a:rPr lang="cs-CZ" dirty="0"/>
              <a:t>   </a:t>
            </a:r>
            <a:r>
              <a:rPr lang="cs-CZ" dirty="0">
                <a:solidFill>
                  <a:srgbClr val="FF0000"/>
                </a:solidFill>
              </a:rPr>
              <a:t>pravidelná slovesa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4331" y="2502916"/>
            <a:ext cx="8761412" cy="3416300"/>
          </a:xfrm>
        </p:spPr>
        <p:txBody>
          <a:bodyPr/>
          <a:lstStyle/>
          <a:p>
            <a:r>
              <a:rPr lang="cs-CZ" sz="2800" dirty="0" smtClean="0"/>
              <a:t>Pokud sloveso končí na </a:t>
            </a:r>
            <a:r>
              <a:rPr lang="cs-CZ" sz="2800" dirty="0" smtClean="0">
                <a:solidFill>
                  <a:srgbClr val="00B050"/>
                </a:solidFill>
              </a:rPr>
              <a:t>–e </a:t>
            </a:r>
            <a:r>
              <a:rPr lang="cs-CZ" sz="2800" dirty="0" smtClean="0">
                <a:solidFill>
                  <a:schemeClr val="tx1"/>
                </a:solidFill>
              </a:rPr>
              <a:t>přidej jenom </a:t>
            </a:r>
            <a:r>
              <a:rPr lang="cs-CZ" sz="2800" dirty="0" smtClean="0">
                <a:solidFill>
                  <a:srgbClr val="00B050"/>
                </a:solidFill>
              </a:rPr>
              <a:t>–d</a:t>
            </a:r>
            <a:endParaRPr lang="cs-CZ" sz="2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tx1"/>
                </a:solidFill>
              </a:rPr>
              <a:t>n</a:t>
            </a:r>
            <a:r>
              <a:rPr lang="cs-CZ" sz="2000" dirty="0" smtClean="0">
                <a:solidFill>
                  <a:schemeClr val="tx1"/>
                </a:solidFill>
              </a:rPr>
              <a:t>apř.  </a:t>
            </a:r>
            <a:r>
              <a:rPr lang="cs-CZ" sz="3200" dirty="0" err="1">
                <a:solidFill>
                  <a:schemeClr val="tx1"/>
                </a:solidFill>
              </a:rPr>
              <a:t>c</a:t>
            </a:r>
            <a:r>
              <a:rPr lang="cs-CZ" sz="3200" dirty="0" err="1" smtClean="0">
                <a:solidFill>
                  <a:schemeClr val="tx1"/>
                </a:solidFill>
              </a:rPr>
              <a:t>lose</a:t>
            </a:r>
            <a:r>
              <a:rPr lang="cs-CZ" sz="3200" dirty="0" smtClean="0">
                <a:solidFill>
                  <a:schemeClr val="tx1"/>
                </a:solidFill>
              </a:rPr>
              <a:t> + </a:t>
            </a:r>
            <a:r>
              <a:rPr lang="cs-CZ" sz="3200" dirty="0" smtClean="0">
                <a:solidFill>
                  <a:srgbClr val="00B050"/>
                </a:solidFill>
              </a:rPr>
              <a:t>-d </a:t>
            </a:r>
            <a:r>
              <a:rPr lang="cs-CZ" sz="3200" dirty="0" smtClean="0">
                <a:solidFill>
                  <a:schemeClr val="tx1"/>
                </a:solidFill>
              </a:rPr>
              <a:t>= </a:t>
            </a:r>
            <a:r>
              <a:rPr lang="cs-CZ" sz="3200" dirty="0" err="1" smtClean="0">
                <a:solidFill>
                  <a:schemeClr val="tx1"/>
                </a:solidFill>
              </a:rPr>
              <a:t>close</a:t>
            </a:r>
            <a:r>
              <a:rPr lang="cs-CZ" sz="3200" dirty="0" err="1" smtClean="0">
                <a:solidFill>
                  <a:srgbClr val="00B050"/>
                </a:solidFill>
              </a:rPr>
              <a:t>d</a:t>
            </a:r>
            <a:endParaRPr lang="cs-CZ" sz="32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B050"/>
                </a:solidFill>
              </a:rPr>
              <a:t> </a:t>
            </a:r>
            <a:r>
              <a:rPr lang="cs-CZ" sz="3200" dirty="0" smtClean="0">
                <a:solidFill>
                  <a:srgbClr val="00B050"/>
                </a:solidFill>
              </a:rPr>
              <a:t>      </a:t>
            </a:r>
            <a:r>
              <a:rPr lang="cs-CZ" sz="3200" dirty="0" err="1" smtClean="0">
                <a:solidFill>
                  <a:schemeClr val="tx1"/>
                </a:solidFill>
              </a:rPr>
              <a:t>dance</a:t>
            </a:r>
            <a:r>
              <a:rPr lang="cs-CZ" sz="3200" dirty="0" smtClean="0">
                <a:solidFill>
                  <a:schemeClr val="tx1"/>
                </a:solidFill>
              </a:rPr>
              <a:t> + </a:t>
            </a:r>
            <a:r>
              <a:rPr lang="cs-CZ" sz="3200" dirty="0" smtClean="0">
                <a:solidFill>
                  <a:srgbClr val="00B050"/>
                </a:solidFill>
              </a:rPr>
              <a:t>-d </a:t>
            </a:r>
            <a:r>
              <a:rPr lang="cs-CZ" sz="3200" dirty="0" smtClean="0">
                <a:solidFill>
                  <a:schemeClr val="tx1"/>
                </a:solidFill>
              </a:rPr>
              <a:t>= </a:t>
            </a:r>
            <a:r>
              <a:rPr lang="cs-CZ" sz="3200" dirty="0" err="1" smtClean="0">
                <a:solidFill>
                  <a:schemeClr val="tx1"/>
                </a:solidFill>
              </a:rPr>
              <a:t>dance</a:t>
            </a:r>
            <a:r>
              <a:rPr lang="cs-CZ" sz="3200" dirty="0" err="1" smtClean="0">
                <a:solidFill>
                  <a:srgbClr val="00B050"/>
                </a:solidFill>
              </a:rPr>
              <a:t>d</a:t>
            </a:r>
            <a:endParaRPr lang="cs-CZ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0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4449" y="132420"/>
            <a:ext cx="8761413" cy="2327316"/>
          </a:xfrm>
        </p:spPr>
        <p:txBody>
          <a:bodyPr/>
          <a:lstStyle/>
          <a:p>
            <a:r>
              <a:rPr lang="cs-CZ" dirty="0"/>
              <a:t>Přepiš tuto tabulku do školního sešitu a časuj slovesa do minulého tvaru!</a:t>
            </a:r>
            <a:br>
              <a:rPr lang="cs-CZ" dirty="0"/>
            </a:br>
            <a:r>
              <a:rPr lang="cs-CZ" dirty="0"/>
              <a:t>+ vyhledej si význam sloves a zapiš!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337094"/>
              </p:ext>
            </p:extLst>
          </p:nvPr>
        </p:nvGraphicFramePr>
        <p:xfrm>
          <a:off x="1154953" y="2679191"/>
          <a:ext cx="9982440" cy="3712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91220">
                  <a:extLst>
                    <a:ext uri="{9D8B030D-6E8A-4147-A177-3AD203B41FA5}">
                      <a16:colId xmlns:a16="http://schemas.microsoft.com/office/drawing/2014/main" val="1710556632"/>
                    </a:ext>
                  </a:extLst>
                </a:gridCol>
                <a:gridCol w="4991220">
                  <a:extLst>
                    <a:ext uri="{9D8B030D-6E8A-4147-A177-3AD203B41FA5}">
                      <a16:colId xmlns:a16="http://schemas.microsoft.com/office/drawing/2014/main" val="516904927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effectLst/>
                        </a:rPr>
                        <a:t>dance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999109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like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6673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close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548178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arrive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624945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phone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284401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live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6136384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decide</a:t>
                      </a:r>
                      <a:endParaRPr lang="cs-CZ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7015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70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Zdvojování souhlásek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1480" y="2512060"/>
            <a:ext cx="11594592" cy="387045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U jednoslabičných sloves končící známým vzorcem XOX  - již </a:t>
            </a:r>
            <a:r>
              <a:rPr lang="cs-CZ" dirty="0" err="1" smtClean="0"/>
              <a:t>znate</a:t>
            </a:r>
            <a:r>
              <a:rPr lang="cs-CZ" dirty="0" smtClean="0"/>
              <a:t> z přítomného času (run=</a:t>
            </a:r>
            <a:r>
              <a:rPr lang="cs-CZ" dirty="0" err="1" smtClean="0"/>
              <a:t>running</a:t>
            </a:r>
            <a:r>
              <a:rPr lang="cs-CZ" dirty="0" smtClean="0"/>
              <a:t>), platí stejné pravidlo:</a:t>
            </a:r>
          </a:p>
          <a:p>
            <a:r>
              <a:rPr lang="cs-CZ" dirty="0" smtClean="0"/>
              <a:t>Tedy pokud vychází vzorec </a:t>
            </a:r>
            <a:r>
              <a:rPr lang="cs-CZ" b="1" dirty="0" smtClean="0">
                <a:solidFill>
                  <a:srgbClr val="FF0000"/>
                </a:solidFill>
              </a:rPr>
              <a:t>x</a:t>
            </a:r>
            <a:r>
              <a:rPr lang="cs-CZ" dirty="0" smtClean="0"/>
              <a:t> – souhláska, </a:t>
            </a:r>
            <a:r>
              <a:rPr lang="cs-CZ" b="1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 samohláska, </a:t>
            </a:r>
            <a:r>
              <a:rPr lang="cs-CZ" b="1" dirty="0" smtClean="0">
                <a:solidFill>
                  <a:srgbClr val="FF0000"/>
                </a:solidFill>
              </a:rPr>
              <a:t>x</a:t>
            </a:r>
            <a:r>
              <a:rPr lang="cs-CZ" dirty="0" smtClean="0"/>
              <a:t> souhláska a sloveso je jednoslabičné, budeme dvojit koncovou souhlásku!!!!!!!!!</a:t>
            </a:r>
          </a:p>
          <a:p>
            <a:pPr marL="0" indent="0">
              <a:buNone/>
            </a:pPr>
            <a:endParaRPr lang="cs-CZ" sz="7200" b="1" dirty="0"/>
          </a:p>
          <a:p>
            <a:pPr marL="0" indent="0">
              <a:buNone/>
            </a:pPr>
            <a:r>
              <a:rPr lang="cs-CZ" sz="7200" b="1" dirty="0" smtClean="0"/>
              <a:t>  STOP + PED = STO</a:t>
            </a:r>
            <a:r>
              <a:rPr lang="cs-CZ" sz="7200" b="1" dirty="0" smtClean="0">
                <a:solidFill>
                  <a:srgbClr val="FF0000"/>
                </a:solidFill>
              </a:rPr>
              <a:t>PPED</a:t>
            </a:r>
          </a:p>
          <a:p>
            <a:pPr marL="0" indent="0">
              <a:buNone/>
            </a:pPr>
            <a:r>
              <a:rPr lang="cs-CZ" sz="7200" b="1" dirty="0">
                <a:solidFill>
                  <a:srgbClr val="FF0000"/>
                </a:solidFill>
              </a:rPr>
              <a:t> </a:t>
            </a:r>
            <a:r>
              <a:rPr lang="cs-CZ" sz="7200" b="1" dirty="0" smtClean="0">
                <a:solidFill>
                  <a:srgbClr val="FF0000"/>
                </a:solidFill>
              </a:rPr>
              <a:t>   </a:t>
            </a:r>
            <a:r>
              <a:rPr lang="cs-CZ" sz="4800" b="1" dirty="0" smtClean="0">
                <a:solidFill>
                  <a:srgbClr val="FF0000"/>
                </a:solidFill>
              </a:rPr>
              <a:t>X O X</a:t>
            </a:r>
            <a:r>
              <a:rPr lang="cs-CZ" sz="5200" dirty="0" smtClean="0">
                <a:solidFill>
                  <a:srgbClr val="FF0000"/>
                </a:solidFill>
              </a:rPr>
              <a:t> </a:t>
            </a:r>
            <a:r>
              <a:rPr lang="cs-CZ" sz="5200" dirty="0" smtClean="0"/>
              <a:t>                                                </a:t>
            </a:r>
          </a:p>
        </p:txBody>
      </p:sp>
      <p:cxnSp>
        <p:nvCxnSpPr>
          <p:cNvPr id="45" name="Přímá spojnice se šipkou 44"/>
          <p:cNvCxnSpPr/>
          <p:nvPr/>
        </p:nvCxnSpPr>
        <p:spPr>
          <a:xfrm>
            <a:off x="1591056" y="5084064"/>
            <a:ext cx="9144" cy="33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se šipkou 46"/>
          <p:cNvCxnSpPr/>
          <p:nvPr/>
        </p:nvCxnSpPr>
        <p:spPr>
          <a:xfrm>
            <a:off x="2167128" y="5102352"/>
            <a:ext cx="0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se šipkou 52"/>
          <p:cNvCxnSpPr/>
          <p:nvPr/>
        </p:nvCxnSpPr>
        <p:spPr>
          <a:xfrm>
            <a:off x="2569464" y="5010912"/>
            <a:ext cx="4572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74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36776" y="941832"/>
            <a:ext cx="8279590" cy="738800"/>
          </a:xfrm>
        </p:spPr>
        <p:txBody>
          <a:bodyPr/>
          <a:lstStyle/>
          <a:p>
            <a:r>
              <a:rPr lang="cs-CZ" dirty="0"/>
              <a:t>Přepiš tuto tabulku do školního sešitu a časuj slovesa do minulého tvaru!</a:t>
            </a:r>
            <a:br>
              <a:rPr lang="cs-CZ" dirty="0"/>
            </a:br>
            <a:r>
              <a:rPr lang="cs-CZ" dirty="0"/>
              <a:t>+ vyhledej si význam sloves a zapiš!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027620"/>
              </p:ext>
            </p:extLst>
          </p:nvPr>
        </p:nvGraphicFramePr>
        <p:xfrm>
          <a:off x="576069" y="2882538"/>
          <a:ext cx="11036810" cy="3362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8405">
                  <a:extLst>
                    <a:ext uri="{9D8B030D-6E8A-4147-A177-3AD203B41FA5}">
                      <a16:colId xmlns:a16="http://schemas.microsoft.com/office/drawing/2014/main" val="1061976957"/>
                    </a:ext>
                  </a:extLst>
                </a:gridCol>
                <a:gridCol w="5518405">
                  <a:extLst>
                    <a:ext uri="{9D8B030D-6E8A-4147-A177-3AD203B41FA5}">
                      <a16:colId xmlns:a16="http://schemas.microsoft.com/office/drawing/2014/main" val="2697475826"/>
                    </a:ext>
                  </a:extLst>
                </a:gridCol>
              </a:tblGrid>
              <a:tr h="5815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>
                          <a:effectLst/>
                        </a:rPr>
                        <a:t>grab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7488739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stop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301176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rob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481867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>
                          <a:effectLst/>
                        </a:rPr>
                        <a:t>plan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270049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>
                          <a:effectLst/>
                        </a:rPr>
                        <a:t>shop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17755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>
                          <a:effectLst/>
                        </a:rPr>
                        <a:t>travel</a:t>
                      </a:r>
                      <a:r>
                        <a:rPr lang="cs-CZ" sz="1800" b="1" dirty="0">
                          <a:effectLst/>
                        </a:rPr>
                        <a:t> </a:t>
                      </a:r>
                      <a:r>
                        <a:rPr lang="cs-CZ" sz="1800" b="1" dirty="0" smtClean="0">
                          <a:effectLst/>
                        </a:rPr>
                        <a:t>!!!!!!! Výjimka</a:t>
                      </a:r>
                      <a:r>
                        <a:rPr lang="cs-CZ" sz="1800" b="1" baseline="0" dirty="0" smtClean="0">
                          <a:effectLst/>
                        </a:rPr>
                        <a:t> 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r>
                        <a:rPr lang="cs-CZ" sz="1400" dirty="0" smtClean="0">
                          <a:effectLst/>
                        </a:rPr>
                        <a:t>TRAVELLED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351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24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Měkčení – y- </a:t>
            </a:r>
            <a:r>
              <a:rPr lang="cs-CZ" dirty="0" err="1" smtClean="0"/>
              <a:t>ied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44863" cy="3416300"/>
          </a:xfrm>
        </p:spPr>
        <p:txBody>
          <a:bodyPr/>
          <a:lstStyle/>
          <a:p>
            <a:r>
              <a:rPr lang="cs-CZ" dirty="0" smtClean="0"/>
              <a:t>Zde si budeme dávat pozor. Pokud sloveso končí na -  y a před ním se nachází souhláska, tak dochází k výrazné změně a to 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</a:t>
            </a:r>
            <a:r>
              <a:rPr lang="cs-CZ" sz="4800" b="1" dirty="0" smtClean="0"/>
              <a:t>Stu</a:t>
            </a:r>
            <a:r>
              <a:rPr lang="cs-CZ" sz="4800" b="1" u="sng" dirty="0" smtClean="0">
                <a:solidFill>
                  <a:srgbClr val="FF0000"/>
                </a:solidFill>
              </a:rPr>
              <a:t>d</a:t>
            </a:r>
            <a:r>
              <a:rPr lang="cs-CZ" sz="4800" b="1" dirty="0" smtClean="0"/>
              <a:t>y + </a:t>
            </a:r>
            <a:r>
              <a:rPr lang="cs-CZ" sz="4800" b="1" dirty="0" err="1" smtClean="0">
                <a:solidFill>
                  <a:srgbClr val="FF0000"/>
                </a:solidFill>
              </a:rPr>
              <a:t>ied</a:t>
            </a:r>
            <a:r>
              <a:rPr lang="cs-CZ" sz="4800" b="1" dirty="0" smtClean="0"/>
              <a:t> = </a:t>
            </a:r>
            <a:r>
              <a:rPr lang="cs-CZ" sz="4800" b="1" dirty="0" err="1" smtClean="0"/>
              <a:t>Stud</a:t>
            </a:r>
            <a:r>
              <a:rPr lang="cs-CZ" sz="4800" b="1" dirty="0" err="1" smtClean="0">
                <a:solidFill>
                  <a:srgbClr val="FF0000"/>
                </a:solidFill>
              </a:rPr>
              <a:t>ied</a:t>
            </a:r>
            <a:endParaRPr lang="cs-CZ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800" b="1" dirty="0"/>
              <a:t> </a:t>
            </a:r>
            <a:r>
              <a:rPr lang="cs-CZ" sz="4800" b="1" dirty="0" smtClean="0"/>
              <a:t>       </a:t>
            </a:r>
            <a:r>
              <a:rPr lang="cs-CZ" sz="2000" b="1" dirty="0" smtClean="0"/>
              <a:t>souhláska</a:t>
            </a:r>
            <a:endParaRPr lang="cs-CZ" sz="4800" b="1" dirty="0"/>
          </a:p>
        </p:txBody>
      </p:sp>
      <p:sp>
        <p:nvSpPr>
          <p:cNvPr id="4" name="Šipka doprava 3"/>
          <p:cNvSpPr/>
          <p:nvPr/>
        </p:nvSpPr>
        <p:spPr>
          <a:xfrm>
            <a:off x="9590834" y="3045824"/>
            <a:ext cx="2008983" cy="280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2682240" y="4450080"/>
            <a:ext cx="45719" cy="4354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360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7404" y="880872"/>
            <a:ext cx="8279590" cy="738800"/>
          </a:xfrm>
        </p:spPr>
        <p:txBody>
          <a:bodyPr/>
          <a:lstStyle/>
          <a:p>
            <a:r>
              <a:rPr lang="cs-CZ" dirty="0"/>
              <a:t>Přepiš tuto tabulku do školního sešitu a časuj slovesa do minulého tvaru!</a:t>
            </a:r>
            <a:br>
              <a:rPr lang="cs-CZ" dirty="0"/>
            </a:br>
            <a:r>
              <a:rPr lang="cs-CZ" dirty="0"/>
              <a:t>+ vyhledej si význam sloves a zapiš!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863102"/>
              </p:ext>
            </p:extLst>
          </p:nvPr>
        </p:nvGraphicFramePr>
        <p:xfrm>
          <a:off x="809896" y="2725781"/>
          <a:ext cx="11038114" cy="2882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9057">
                  <a:extLst>
                    <a:ext uri="{9D8B030D-6E8A-4147-A177-3AD203B41FA5}">
                      <a16:colId xmlns:a16="http://schemas.microsoft.com/office/drawing/2014/main" val="1061976957"/>
                    </a:ext>
                  </a:extLst>
                </a:gridCol>
                <a:gridCol w="5519057">
                  <a:extLst>
                    <a:ext uri="{9D8B030D-6E8A-4147-A177-3AD203B41FA5}">
                      <a16:colId xmlns:a16="http://schemas.microsoft.com/office/drawing/2014/main" val="2697475826"/>
                    </a:ext>
                  </a:extLst>
                </a:gridCol>
              </a:tblGrid>
              <a:tr h="5013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tidy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7488739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cry</a:t>
                      </a:r>
                      <a:endParaRPr lang="cs-CZ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301176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study</a:t>
                      </a:r>
                      <a:endParaRPr lang="cs-CZ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481867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carry</a:t>
                      </a:r>
                      <a:endParaRPr lang="cs-CZ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270049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marry</a:t>
                      </a:r>
                      <a:endParaRPr lang="cs-CZ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17755"/>
                  </a:ext>
                </a:extLst>
              </a:tr>
              <a:tr h="47095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351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396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sedací místnost Ion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Zasedací síň</Template>
  <TotalTime>173</TotalTime>
  <Words>402</Words>
  <Application>Microsoft Office PowerPoint</Application>
  <PresentationFormat>Širokoúhlá obrazovka</PresentationFormat>
  <Paragraphs>100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Zasedací místnost Ion</vt:lpstr>
      <vt:lpstr>Past simple </vt:lpstr>
      <vt:lpstr>Minulý čas prostý – kladná věta    pravidelná slovesa</vt:lpstr>
      <vt:lpstr>Přepiš tuto tabulku do školního sešitu a časuj slovesa do minulého tvaru! + vyhledej si význam sloves a zapiš!</vt:lpstr>
      <vt:lpstr>Minulý čas prostý – kladná věta    pravidelná slovesa</vt:lpstr>
      <vt:lpstr>Přepiš tuto tabulku do školního sešitu a časuj slovesa do minulého tvaru! + vyhledej si význam sloves a zapiš!</vt:lpstr>
      <vt:lpstr>Zdvojování souhlásek</vt:lpstr>
      <vt:lpstr>Přepiš tuto tabulku do školního sešitu a časuj slovesa do minulého tvaru! + vyhledej si význam sloves a zapiš!</vt:lpstr>
      <vt:lpstr>Měkčení – y- ied</vt:lpstr>
      <vt:lpstr>Přepiš tuto tabulku do školního sešitu a časuj slovesa do minulého tvaru! + vyhledej si význam sloves a zapiš!</vt:lpstr>
      <vt:lpstr>Slovesa končící na y - ed</vt:lpstr>
      <vt:lpstr>Přepiš tuto tabulku do školního sešitu a časuj slovesa do minulého tvaru! + vyhledej si význam sloves a zapiš!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Smotlachová Petra</dc:creator>
  <cp:lastModifiedBy>Smotlachová Petra</cp:lastModifiedBy>
  <cp:revision>18</cp:revision>
  <dcterms:created xsi:type="dcterms:W3CDTF">2020-03-29T12:42:27Z</dcterms:created>
  <dcterms:modified xsi:type="dcterms:W3CDTF">2020-04-20T13:15:48Z</dcterms:modified>
</cp:coreProperties>
</file>