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sldIdLst>
    <p:sldId id="304" r:id="rId2"/>
    <p:sldId id="274" r:id="rId3"/>
    <p:sldId id="309" r:id="rId4"/>
    <p:sldId id="276" r:id="rId5"/>
    <p:sldId id="277" r:id="rId6"/>
    <p:sldId id="310" r:id="rId7"/>
    <p:sldId id="291" r:id="rId8"/>
    <p:sldId id="301" r:id="rId9"/>
    <p:sldId id="295" r:id="rId10"/>
    <p:sldId id="292" r:id="rId11"/>
    <p:sldId id="298" r:id="rId12"/>
    <p:sldId id="303" r:id="rId13"/>
    <p:sldId id="311" r:id="rId14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1138" y="34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E2378-927A-4FE7-A598-3C6A67218ABF}" type="datetimeFigureOut">
              <a:rPr lang="cs-CZ" smtClean="0"/>
              <a:t>27.03.2020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80FBB-79D2-44E8-BDFD-D03310C94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3909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80FBB-79D2-44E8-BDFD-D03310C945E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4482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ltGray">
          <a:xfrm>
            <a:off x="0" y="0"/>
            <a:ext cx="12192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invGray">
          <a:xfrm>
            <a:off x="0" y="5127625"/>
            <a:ext cx="12192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5D291-38DA-48AA-A72F-E916EF2F2969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C2955CA-4526-4568-BB21-F1CCFD398FB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25654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54392-7FB3-40B0-89A6-1E2357FA89D7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17AD2-C596-4373-9828-0DCCD208B4A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2431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ltGray">
          <a:xfrm>
            <a:off x="0" y="0"/>
            <a:ext cx="12192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invGray">
          <a:xfrm>
            <a:off x="0" y="2601913"/>
            <a:ext cx="12192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129A3-742D-460B-811E-FBC8AAFC44A0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4DA7CA4-40D6-474C-A75D-9C27F41CC00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16487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A2B56-D4E5-4DAB-8981-6385AF981FD4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8D555-F7A6-446C-9670-2A8F756D143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2357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A43EE-6CD1-433E-911D-FA6E0AE65415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82A83-9591-444A-AA40-5EAB8325004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906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86A06-D32B-47CA-90A9-5BB33AE5BE0C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F7938-9478-4EBA-924B-7775194BC87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4322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7AFE9-7855-4413-8B63-7CCA8D905C87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0453F-7CE0-4A16-92E0-5F2AE16ABD9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3807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invGray">
          <a:xfrm>
            <a:off x="3808413" y="0"/>
            <a:ext cx="60325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invGray">
          <a:xfrm>
            <a:off x="3808413" y="0"/>
            <a:ext cx="60325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32B4D-0138-4E98-8309-492FB06EAD72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8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6C153-B2D0-424E-9E86-B7CBFCD54A2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4031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808413" y="0"/>
            <a:ext cx="60325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invGray">
          <a:xfrm>
            <a:off x="3808413" y="0"/>
            <a:ext cx="60325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220663" y="1169988"/>
            <a:ext cx="33623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5B615-0462-462B-8A91-B64D77A64475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8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46538" y="1169988"/>
            <a:ext cx="6926262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1118850" y="1169988"/>
            <a:ext cx="977900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5045C-5F68-48C6-8FE4-7EB88D9DECF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94129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657CA-C16F-4835-9FC7-A616A375F934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F21C5-00CB-448F-9955-FB57AC4199C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062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invGray">
          <a:xfrm>
            <a:off x="8799513" y="0"/>
            <a:ext cx="60325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ltGray">
          <a:xfrm>
            <a:off x="8864600" y="0"/>
            <a:ext cx="33528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96CC3-F93A-42C2-87AC-B5F23945E385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519488" y="6376988"/>
            <a:ext cx="51165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B80BE-1E82-4A81-990E-193248A5F15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2562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invGray">
          <a:xfrm>
            <a:off x="0" y="1436688"/>
            <a:ext cx="12192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bdélník 6"/>
          <p:cNvSpPr/>
          <p:nvPr/>
        </p:nvSpPr>
        <p:spPr bwMode="ltGray">
          <a:xfrm>
            <a:off x="0" y="0"/>
            <a:ext cx="12192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29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609600" y="1774825"/>
            <a:ext cx="109728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  <a:endParaRPr lang="en-US" altLang="cs-CZ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DB48A2D-37E7-4A4B-AFCD-C1D8AC13FFCB}" type="datetimeFigureOut">
              <a:rPr lang="cs-CZ"/>
              <a:pPr>
                <a:defRPr/>
              </a:pPr>
              <a:t>27.03.2020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19488" y="6477000"/>
            <a:ext cx="7345362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939463" y="6477000"/>
            <a:ext cx="977900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3F3F3F"/>
                </a:solidFill>
              </a:defRPr>
            </a:lvl1pPr>
          </a:lstStyle>
          <a:p>
            <a:pPr>
              <a:defRPr/>
            </a:pPr>
            <a:fld id="{580F234F-A587-4176-8726-3857DCAE5AF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3997" r:id="rId2"/>
    <p:sldLayoutId id="2147484003" r:id="rId3"/>
    <p:sldLayoutId id="2147483998" r:id="rId4"/>
    <p:sldLayoutId id="2147483999" r:id="rId5"/>
    <p:sldLayoutId id="2147484000" r:id="rId6"/>
    <p:sldLayoutId id="2147484004" r:id="rId7"/>
    <p:sldLayoutId id="2147484005" r:id="rId8"/>
    <p:sldLayoutId id="2147484006" r:id="rId9"/>
    <p:sldLayoutId id="2147484001" r:id="rId10"/>
    <p:sldLayoutId id="214748400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Arial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avne-dny.cz/episode/686766/den-d-6-cerven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avne-dny.cz/episode/828244/den-kdy-byla-svrzena-atomova-bomba-na-hirosimu-6-srpen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g.buzzfeed.com/buzzfeed-static/static/enhanced/terminal05/2012/4/20/10/enhanced-buzz-708-1334932170-12.jpg?downsize=800:*&amp;output-format=auto&amp;output-quality=au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4" t="18018" r="7877" b="29047"/>
          <a:stretch/>
        </p:blipFill>
        <p:spPr bwMode="auto">
          <a:xfrm>
            <a:off x="4852519" y="2348880"/>
            <a:ext cx="7339481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03912" y="332656"/>
            <a:ext cx="6336704" cy="167335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3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Druhá světová válka: očistec</a:t>
            </a: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8195" name="Podnadpis 2"/>
          <p:cNvSpPr>
            <a:spLocks noGrp="1"/>
          </p:cNvSpPr>
          <p:nvPr>
            <p:ph type="subTitle" idx="1"/>
          </p:nvPr>
        </p:nvSpPr>
        <p:spPr>
          <a:xfrm>
            <a:off x="6932074" y="5876313"/>
            <a:ext cx="4708542" cy="648928"/>
          </a:xfrm>
        </p:spPr>
        <p:txBody>
          <a:bodyPr/>
          <a:lstStyle/>
          <a:p>
            <a:pPr eaLnBrk="1" hangingPunct="1"/>
            <a:r>
              <a:rPr lang="cs-CZ" altLang="cs-CZ" dirty="0" smtClean="0">
                <a:solidFill>
                  <a:schemeClr val="tx1"/>
                </a:solidFill>
              </a:rPr>
              <a:t>L27	Mgr. Tomáš Zářecký</a:t>
            </a:r>
          </a:p>
          <a:p>
            <a:pPr eaLnBrk="1" hangingPunct="1"/>
            <a:r>
              <a:rPr lang="cs-CZ" altLang="cs-CZ" dirty="0" smtClean="0">
                <a:solidFill>
                  <a:schemeClr val="tx1"/>
                </a:solidFill>
              </a:rPr>
              <a:t>Zdroje obrázků a videa: internet</a:t>
            </a:r>
          </a:p>
        </p:txBody>
      </p:sp>
      <p:pic>
        <p:nvPicPr>
          <p:cNvPr id="7" name="Picture 2" descr="https://img.buzzfeed.com/buzzfeed-static/static/enhanced/terminal05/2012/4/20/10/enhanced-buzz-654-1334932324-19.jpg?downsize=800:*&amp;output-format=auto&amp;output-quality=au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1864" cy="689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25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Afrika a „Pouštní liška“ </a:t>
            </a:r>
            <a:r>
              <a:rPr lang="cs-CZ" dirty="0" err="1" smtClean="0">
                <a:solidFill>
                  <a:schemeClr val="accent1">
                    <a:satMod val="150000"/>
                  </a:schemeClr>
                </a:solidFill>
              </a:rPr>
              <a:t>Rommel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3352" y="1557338"/>
            <a:ext cx="11928648" cy="2159694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V Africe mají ambice na kolonie IT, ale jsou opět neúspěšní </a:t>
            </a:r>
          </a:p>
          <a:p>
            <a:pPr eaLnBrk="1" hangingPunct="1"/>
            <a:r>
              <a:rPr lang="cs-CZ" altLang="cs-CZ" sz="2000" b="1" dirty="0" smtClean="0"/>
              <a:t>NĚ vysílají na pomoc </a:t>
            </a:r>
            <a:r>
              <a:rPr lang="cs-CZ" altLang="cs-CZ" sz="2000" b="1" dirty="0" err="1" smtClean="0"/>
              <a:t>Afrikakorps</a:t>
            </a:r>
            <a:r>
              <a:rPr lang="cs-CZ" altLang="cs-CZ" sz="2000" b="1" dirty="0" smtClean="0"/>
              <a:t> a generála polního maršála Erwina </a:t>
            </a:r>
            <a:r>
              <a:rPr lang="cs-CZ" altLang="cs-CZ" sz="2000" b="1" dirty="0" err="1" smtClean="0"/>
              <a:t>Rommela</a:t>
            </a:r>
            <a:endParaRPr lang="cs-CZ" altLang="cs-CZ" sz="2000" b="1" dirty="0" smtClean="0"/>
          </a:p>
          <a:p>
            <a:pPr eaLnBrk="1" hangingPunct="1"/>
            <a:r>
              <a:rPr lang="cs-CZ" altLang="cs-CZ" sz="2000" b="1" dirty="0" err="1" smtClean="0"/>
              <a:t>Rommel</a:t>
            </a:r>
            <a:r>
              <a:rPr lang="cs-CZ" altLang="cs-CZ" sz="2000" b="1" dirty="0" smtClean="0"/>
              <a:t> zpočátku vítězí, ale protože Hitler rozpoutal válku na příliš mnoha frontách a v SSSR nezíská ropná pole, prohraje kvůli nedostatku pohonných hmot a špatnému zásobování</a:t>
            </a:r>
          </a:p>
          <a:p>
            <a:pPr eaLnBrk="1" hangingPunct="1"/>
            <a:r>
              <a:rPr lang="cs-CZ" altLang="cs-CZ" sz="2000" b="1" dirty="0" smtClean="0"/>
              <a:t>V bitvě o </a:t>
            </a:r>
            <a:r>
              <a:rPr lang="cs-CZ" altLang="cs-CZ" sz="2000" b="1" dirty="0" err="1" smtClean="0"/>
              <a:t>Tobrúk</a:t>
            </a:r>
            <a:r>
              <a:rPr lang="cs-CZ" altLang="cs-CZ" sz="2000" b="1" dirty="0" smtClean="0"/>
              <a:t> se na straně Spojenců vyznamenají i Češi</a:t>
            </a:r>
          </a:p>
          <a:p>
            <a:pPr eaLnBrk="1" hangingPunct="1"/>
            <a:r>
              <a:rPr lang="cs-CZ" altLang="cs-CZ" sz="2000" b="1" dirty="0" smtClean="0"/>
              <a:t>1943 – Spojenci ovládají Afriku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964" y="3620505"/>
            <a:ext cx="4876800" cy="322897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3351423"/>
            <a:ext cx="3062512" cy="350657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8"/>
          <a:stretch/>
        </p:blipFill>
        <p:spPr>
          <a:xfrm>
            <a:off x="4557458" y="3629025"/>
            <a:ext cx="4562878" cy="32289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satMod val="150000"/>
                  </a:schemeClr>
                </a:solidFill>
              </a:rPr>
              <a:t>Afrika a „Pouštní liška“ </a:t>
            </a:r>
            <a:r>
              <a:rPr lang="cs-CZ" dirty="0" err="1">
                <a:solidFill>
                  <a:schemeClr val="accent1">
                    <a:satMod val="150000"/>
                  </a:schemeClr>
                </a:solidFill>
              </a:rPr>
              <a:t>Rommel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15680" y="1556792"/>
            <a:ext cx="8784976" cy="5301207"/>
          </a:xfrm>
        </p:spPr>
        <p:txBody>
          <a:bodyPr/>
          <a:lstStyle/>
          <a:p>
            <a:pPr algn="just" eaLnBrk="1" hangingPunct="1"/>
            <a:r>
              <a:rPr lang="cs-CZ" altLang="cs-CZ" sz="2000" b="1" dirty="0" err="1"/>
              <a:t>Rommel</a:t>
            </a:r>
            <a:r>
              <a:rPr lang="cs-CZ" altLang="cs-CZ" sz="2000" b="1" dirty="0"/>
              <a:t> bojoval už v WWI a proslavil se při tažení do FRA (1940), kde ignoroval rozkazy (divize duchů) a nadřízení pro něj žádali válečný </a:t>
            </a:r>
            <a:r>
              <a:rPr lang="cs-CZ" altLang="cs-CZ" sz="2000" b="1" dirty="0" smtClean="0"/>
              <a:t>soud</a:t>
            </a:r>
          </a:p>
          <a:p>
            <a:pPr algn="just"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Přestože </a:t>
            </a:r>
            <a:r>
              <a:rPr lang="cs-CZ" altLang="cs-CZ" sz="2000" b="1" dirty="0">
                <a:sym typeface="Symbol" panose="05050102010706020507" pitchFamily="18" charset="2"/>
              </a:rPr>
              <a:t>měl blízko k </a:t>
            </a:r>
            <a:r>
              <a:rPr lang="cs-CZ" altLang="cs-CZ" sz="2000" b="1" dirty="0" smtClean="0">
                <a:sym typeface="Symbol" panose="05050102010706020507" pitchFamily="18" charset="2"/>
              </a:rPr>
              <a:t>Hitlerovi, do </a:t>
            </a:r>
            <a:r>
              <a:rPr lang="cs-CZ" altLang="cs-CZ" sz="2000" b="1" dirty="0">
                <a:sym typeface="Symbol" panose="05050102010706020507" pitchFamily="18" charset="2"/>
              </a:rPr>
              <a:t>NSDAP </a:t>
            </a:r>
            <a:r>
              <a:rPr lang="cs-CZ" altLang="cs-CZ" sz="2000" b="1" dirty="0" smtClean="0">
                <a:sym typeface="Symbol" panose="05050102010706020507" pitchFamily="18" charset="2"/>
              </a:rPr>
              <a:t>nikdy </a:t>
            </a:r>
            <a:r>
              <a:rPr lang="cs-CZ" altLang="cs-CZ" sz="2000" b="1" dirty="0">
                <a:sym typeface="Symbol" panose="05050102010706020507" pitchFamily="18" charset="2"/>
              </a:rPr>
              <a:t>nevstoupil</a:t>
            </a:r>
          </a:p>
          <a:p>
            <a:pPr algn="just"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Jako jeden z mála zacházel </a:t>
            </a:r>
            <a:r>
              <a:rPr lang="cs-CZ" altLang="cs-CZ" sz="2000" b="1" dirty="0">
                <a:sym typeface="Symbol" panose="05050102010706020507" pitchFamily="18" charset="2"/>
              </a:rPr>
              <a:t>slušně se zajatci (i </a:t>
            </a:r>
            <a:r>
              <a:rPr lang="cs-CZ" altLang="cs-CZ" sz="2000" b="1" dirty="0" smtClean="0">
                <a:sym typeface="Symbol" panose="05050102010706020507" pitchFamily="18" charset="2"/>
              </a:rPr>
              <a:t>se Židy!) a byl </a:t>
            </a:r>
            <a:r>
              <a:rPr lang="cs-CZ" altLang="cs-CZ" sz="2000" b="1" dirty="0">
                <a:sym typeface="Symbol" panose="05050102010706020507" pitchFamily="18" charset="2"/>
              </a:rPr>
              <a:t>respektován </a:t>
            </a:r>
            <a:r>
              <a:rPr lang="cs-CZ" altLang="cs-CZ" sz="2000" b="1" dirty="0" smtClean="0">
                <a:sym typeface="Symbol" panose="05050102010706020507" pitchFamily="18" charset="2"/>
              </a:rPr>
              <a:t>Spojenci</a:t>
            </a:r>
          </a:p>
          <a:p>
            <a:pPr algn="just" eaLnBrk="1" hangingPunct="1"/>
            <a:r>
              <a:rPr lang="cs-CZ" altLang="cs-CZ" sz="2000" b="1" dirty="0" smtClean="0"/>
              <a:t>Později </a:t>
            </a:r>
            <a:r>
              <a:rPr lang="cs-CZ" altLang="cs-CZ" sz="2000" b="1" dirty="0"/>
              <a:t>bránil Atlantický val při vylodění v Normandii a po akci „Valkýra“ </a:t>
            </a:r>
            <a:r>
              <a:rPr lang="cs-CZ" altLang="cs-CZ" sz="2000" b="1" dirty="0" smtClean="0"/>
              <a:t>(=atentát </a:t>
            </a:r>
            <a:r>
              <a:rPr lang="cs-CZ" altLang="cs-CZ" sz="2000" b="1" dirty="0"/>
              <a:t>na Hitlera) musel spáchat sebevraždu, i když jeho zapojení je </a:t>
            </a:r>
            <a:r>
              <a:rPr lang="cs-CZ" altLang="cs-CZ" sz="2000" b="1" dirty="0" smtClean="0"/>
              <a:t>neprůkazné</a:t>
            </a:r>
          </a:p>
          <a:p>
            <a:pPr algn="just"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Dnes je považován </a:t>
            </a:r>
            <a:r>
              <a:rPr lang="cs-CZ" altLang="cs-CZ" sz="2000" b="1" dirty="0">
                <a:sym typeface="Symbol" panose="05050102010706020507" pitchFamily="18" charset="2"/>
              </a:rPr>
              <a:t>za jednoho z pěti nejlepších tankových </a:t>
            </a:r>
            <a:r>
              <a:rPr lang="cs-CZ" altLang="cs-CZ" sz="2000" b="1" dirty="0" smtClean="0">
                <a:sym typeface="Symbol" panose="05050102010706020507" pitchFamily="18" charset="2"/>
              </a:rPr>
              <a:t>velitelů</a:t>
            </a:r>
          </a:p>
          <a:p>
            <a:pPr algn="just" eaLnBrk="1" hangingPunct="1"/>
            <a:endParaRPr lang="cs-CZ" altLang="cs-CZ" sz="2000" b="1" dirty="0">
              <a:sym typeface="Symbol" panose="05050102010706020507" pitchFamily="18" charset="2"/>
            </a:endParaRPr>
          </a:p>
          <a:p>
            <a:pPr algn="just" eaLnBrk="1" hangingPunct="1"/>
            <a:r>
              <a:rPr lang="cs-CZ" altLang="cs-CZ" sz="1800" b="1" i="1" dirty="0" err="1" smtClean="0">
                <a:sym typeface="Symbol" panose="05050102010706020507" pitchFamily="18" charset="2"/>
              </a:rPr>
              <a:t>Rommel</a:t>
            </a:r>
            <a:r>
              <a:rPr lang="cs-CZ" altLang="cs-CZ" sz="1800" b="1" i="1" dirty="0" smtClean="0">
                <a:sym typeface="Symbol" panose="05050102010706020507" pitchFamily="18" charset="2"/>
              </a:rPr>
              <a:t> </a:t>
            </a:r>
            <a:r>
              <a:rPr lang="cs-CZ" altLang="cs-CZ" sz="1800" b="1" i="1" dirty="0">
                <a:sym typeface="Symbol" panose="05050102010706020507" pitchFamily="18" charset="2"/>
              </a:rPr>
              <a:t>je důkaz, že ne každý </a:t>
            </a:r>
            <a:r>
              <a:rPr lang="cs-CZ" altLang="cs-CZ" sz="1800" b="1" i="1" dirty="0" smtClean="0">
                <a:sym typeface="Symbol" panose="05050102010706020507" pitchFamily="18" charset="2"/>
              </a:rPr>
              <a:t>Němec, voják nebo dokonce i </a:t>
            </a:r>
            <a:r>
              <a:rPr lang="cs-CZ" altLang="cs-CZ" sz="1800" b="1" i="1" dirty="0">
                <a:sym typeface="Symbol" panose="05050102010706020507" pitchFamily="18" charset="2"/>
              </a:rPr>
              <a:t>nacista </a:t>
            </a:r>
            <a:r>
              <a:rPr lang="cs-CZ" altLang="cs-CZ" sz="1800" b="1" i="1" dirty="0" smtClean="0">
                <a:sym typeface="Symbol" panose="05050102010706020507" pitchFamily="18" charset="2"/>
              </a:rPr>
              <a:t>byl zrůda. Rozlišuj mezi vojáky wehrmachtu a příslušníky SS (=část nacistické strany zodpovědná za zločiny proti lidskosti) a vždy přemýšlej o každém člověku zvlášť a nesuď ho podle druhých.</a:t>
            </a:r>
            <a:endParaRPr lang="cs-CZ" altLang="cs-CZ" sz="1800" b="1" i="1" dirty="0">
              <a:sym typeface="Symbol" panose="05050102010706020507" pitchFamily="18" charset="2"/>
            </a:endParaRPr>
          </a:p>
          <a:p>
            <a:pPr algn="just"/>
            <a:endParaRPr lang="cs-CZ" dirty="0"/>
          </a:p>
        </p:txBody>
      </p:sp>
      <p:pic>
        <p:nvPicPr>
          <p:cNvPr id="4" name="Picture 4" descr="C:\Documents and Settings\uživatel\Plocha\ww\erwin-rommel_253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3284538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1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Obrat na východní frontě a v Pacifiku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6025" y="1447490"/>
            <a:ext cx="4999848" cy="2617688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Jaro 1943 – NĚ kapitulují v bitvě u Stalingradu</a:t>
            </a:r>
            <a:r>
              <a:rPr lang="cs-CZ" altLang="cs-CZ" sz="2000" b="1" dirty="0" smtClean="0">
                <a:sym typeface="Symbol" panose="05050102010706020507" pitchFamily="18" charset="2"/>
              </a:rPr>
              <a:t>, v létě prohrají největší tankovou bitvu v dějinách u </a:t>
            </a:r>
            <a:r>
              <a:rPr lang="cs-CZ" altLang="cs-CZ" sz="2000" b="1" dirty="0" err="1" smtClean="0">
                <a:sym typeface="Symbol" panose="05050102010706020507" pitchFamily="18" charset="2"/>
              </a:rPr>
              <a:t>Kurska</a:t>
            </a:r>
            <a:r>
              <a:rPr lang="cs-CZ" altLang="cs-CZ" sz="2000" b="1" dirty="0" smtClean="0">
                <a:sym typeface="Symbol" panose="05050102010706020507" pitchFamily="18" charset="2"/>
              </a:rPr>
              <a:t> a v lednu 1944 je Rudou armádou osvobozen Leningrad</a:t>
            </a:r>
          </a:p>
          <a:p>
            <a:pPr eaLnBrk="1" hangingPunct="1"/>
            <a:r>
              <a:rPr lang="cs-CZ" altLang="cs-CZ" sz="2000" b="1" dirty="0"/>
              <a:t>1942 – </a:t>
            </a:r>
            <a:r>
              <a:rPr lang="cs-CZ" altLang="cs-CZ" sz="2000" b="1" dirty="0" smtClean="0"/>
              <a:t>USA v námořní bitvě u </a:t>
            </a:r>
            <a:r>
              <a:rPr lang="cs-CZ" altLang="cs-CZ" sz="2000" b="1" dirty="0" err="1" smtClean="0"/>
              <a:t>Midway</a:t>
            </a:r>
            <a:r>
              <a:rPr lang="cs-CZ" altLang="cs-CZ" sz="2000" b="1" dirty="0" smtClean="0"/>
              <a:t> porazí JAP, od 1943 mají převahu v Pacifiku</a:t>
            </a:r>
            <a:endParaRPr lang="cs-CZ" altLang="cs-CZ" sz="2000" b="1" dirty="0"/>
          </a:p>
          <a:p>
            <a:pPr eaLnBrk="1" hangingPunct="1"/>
            <a:endParaRPr lang="cs-CZ" altLang="cs-CZ" sz="2000" b="1" dirty="0" smtClean="0">
              <a:sym typeface="Symbol" panose="05050102010706020507" pitchFamily="18" charset="2"/>
            </a:endParaRPr>
          </a:p>
        </p:txBody>
      </p:sp>
      <p:pic>
        <p:nvPicPr>
          <p:cNvPr id="21508" name="Picture 4" descr="C:\Documents and Settings\uživatel\Plocha\ww\3b593074f31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255" y="4072334"/>
            <a:ext cx="3781425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964" y="4072334"/>
            <a:ext cx="41783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873" y="1435596"/>
            <a:ext cx="3472415" cy="26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001" y="1435596"/>
            <a:ext cx="3532679" cy="26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50" y="4062809"/>
            <a:ext cx="3790950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744" y="0"/>
            <a:ext cx="5715000" cy="33337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9336" y="116632"/>
            <a:ext cx="109728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Nové boje v Evropě 1943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2263" y="1700213"/>
            <a:ext cx="6165286" cy="5041155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Spojenci se vylodí na </a:t>
            </a:r>
            <a:r>
              <a:rPr lang="cs-CZ" altLang="cs-CZ" sz="2000" b="1" dirty="0" smtClean="0"/>
              <a:t>Sicílii </a:t>
            </a:r>
            <a:r>
              <a:rPr lang="cs-CZ" altLang="cs-CZ" sz="2000" b="1" dirty="0" smtClean="0"/>
              <a:t>a začnou ofenzívu v Itálii</a:t>
            </a:r>
          </a:p>
          <a:p>
            <a:pPr eaLnBrk="1" hangingPunct="1"/>
            <a:r>
              <a:rPr lang="cs-CZ" altLang="cs-CZ" sz="2000" b="1" dirty="0" smtClean="0"/>
              <a:t>Mussolini je svržen a uvězněn, ale Hitler ho unese a Mussolini vytvoří na severu loutkový italský stát, přesto je Itálie pro fašisty už ztracena</a:t>
            </a:r>
          </a:p>
          <a:p>
            <a:pPr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Na konferenci v Teheránu se Churchill, Roosevelt a Stalin dohodnou na boji do bezpodmínečné kapitulace NĚ a na otevření druhé fronty:</a:t>
            </a:r>
          </a:p>
          <a:p>
            <a:pPr lvl="1"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Stalin chtěl frontu ve Francii</a:t>
            </a:r>
          </a:p>
          <a:p>
            <a:pPr lvl="1" eaLnBrk="1" hangingPunct="1"/>
            <a:r>
              <a:rPr lang="cs-CZ" altLang="cs-CZ" sz="2000" b="1" dirty="0" smtClean="0">
                <a:sym typeface="Symbol" panose="05050102010706020507" pitchFamily="18" charset="2"/>
              </a:rPr>
              <a:t>Churchill v Řecku</a:t>
            </a:r>
          </a:p>
          <a:p>
            <a:pPr eaLnBrk="1" hangingPunct="1"/>
            <a:endParaRPr lang="cs-CZ" altLang="cs-CZ" sz="2000" b="1" dirty="0" smtClean="0">
              <a:sym typeface="Symbol" panose="05050102010706020507" pitchFamily="18" charset="2"/>
            </a:endParaRPr>
          </a:p>
          <a:p>
            <a:pPr eaLnBrk="1" hangingPunct="1"/>
            <a:r>
              <a:rPr lang="cs-CZ" altLang="cs-CZ" sz="2000" b="1" i="1" dirty="0" smtClean="0">
                <a:sym typeface="Symbol" panose="05050102010706020507" pitchFamily="18" charset="2"/>
              </a:rPr>
              <a:t>Odhalíte jejich důvody? Nebylo to jedno? Nemělo se prostě vybrat to nejvýhodnější místo? </a:t>
            </a:r>
            <a:endParaRPr lang="cs-CZ" altLang="cs-CZ" sz="2000" b="1" i="1" dirty="0"/>
          </a:p>
          <a:p>
            <a:pPr eaLnBrk="1" hangingPunct="1"/>
            <a:endParaRPr lang="cs-CZ" altLang="cs-CZ" sz="2000" b="1" dirty="0" smtClean="0"/>
          </a:p>
        </p:txBody>
      </p:sp>
      <p:pic>
        <p:nvPicPr>
          <p:cNvPr id="7" name="Picture 4" descr="C:\Documents and Settings\uživatel\Plocha\ww\800x800_postdam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912" y="3278278"/>
            <a:ext cx="5735637" cy="357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-182523"/>
            <a:ext cx="12457383" cy="705918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88040"/>
            <a:ext cx="10972800" cy="1252728"/>
          </a:xfrm>
        </p:spPr>
        <p:txBody>
          <a:bodyPr/>
          <a:lstStyle/>
          <a:p>
            <a:r>
              <a:rPr lang="cs-CZ" dirty="0" smtClean="0"/>
              <a:t>Odpověz bez přípravy na otázky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55640" y="1177280"/>
            <a:ext cx="7020782" cy="5276056"/>
          </a:xfrm>
        </p:spPr>
        <p:txBody>
          <a:bodyPr/>
          <a:lstStyle/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Jakou přezdívku měl Ervin </a:t>
            </a:r>
            <a:r>
              <a:rPr lang="cs-CZ" sz="2000" b="1" i="1" dirty="0" err="1"/>
              <a:t>Rommel</a:t>
            </a:r>
            <a:r>
              <a:rPr lang="cs-CZ" sz="2000" b="1" i="1" dirty="0"/>
              <a:t>?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Jak se nazývaly německé jednotky bojující v Africe?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V jaké bitvě se vyznamenali čeští vojáci?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Proč </a:t>
            </a:r>
            <a:r>
              <a:rPr lang="cs-CZ" sz="2000" b="1" i="1" dirty="0" err="1"/>
              <a:t>Rommel</a:t>
            </a:r>
            <a:r>
              <a:rPr lang="cs-CZ" sz="2000" b="1" i="1" dirty="0"/>
              <a:t> v Africe prohrál navzdory svým skvělým taktickým dovednostem?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V jakém roce se lámala WWII?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Kdo spolu bojoval v Pacifiku?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Jaké město bylo dva a půl roku obléháno?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Vyjmenuj tři hlavní státy, které jsou označovány jako Spojenci.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Jmenuj britského premiéra, amerického prezidenta a sovětského diktátora, kteří řídili Spojence.</a:t>
            </a:r>
          </a:p>
          <a:p>
            <a:pPr marL="576262" lvl="0" indent="-457200">
              <a:buFont typeface="+mj-lt"/>
              <a:buAutoNum type="arabicPeriod"/>
            </a:pPr>
            <a:r>
              <a:rPr lang="cs-CZ" sz="2000" b="1" i="1" dirty="0"/>
              <a:t>Kde byla otevřena první a druhá fronta v západní Evropě?</a:t>
            </a:r>
          </a:p>
          <a:p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7896200" y="537321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hlinkClick r:id="rId3"/>
              </a:rPr>
              <a:t>SD - Vylodění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840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G:\ind\381d402fb171b4a1e9e74b7bfac4cf5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6213"/>
            <a:ext cx="4545013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cs-CZ" dirty="0" smtClean="0"/>
              <a:t>Vylodění v Normandii – operace </a:t>
            </a:r>
            <a:r>
              <a:rPr lang="cs-CZ" dirty="0" err="1" smtClean="0"/>
              <a:t>Overlord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8114" y="1455512"/>
            <a:ext cx="3960813" cy="4625975"/>
          </a:xfrm>
        </p:spPr>
        <p:txBody>
          <a:bodyPr/>
          <a:lstStyle/>
          <a:p>
            <a:r>
              <a:rPr lang="cs-CZ" altLang="cs-CZ" sz="2000" b="1" dirty="0" smtClean="0"/>
              <a:t>Den D – 6/6/1944</a:t>
            </a:r>
          </a:p>
          <a:p>
            <a:r>
              <a:rPr lang="cs-CZ" altLang="cs-CZ" sz="2000" b="1" dirty="0" smtClean="0"/>
              <a:t>Spojencům velí gen. Eisenhower</a:t>
            </a:r>
          </a:p>
          <a:p>
            <a:r>
              <a:rPr lang="cs-CZ" altLang="cs-CZ" sz="2000" b="1" dirty="0" smtClean="0"/>
              <a:t>5 pláží, 6 000 plavidel, 10 000 letadel, 150 000 vojáků</a:t>
            </a:r>
          </a:p>
          <a:p>
            <a:r>
              <a:rPr lang="cs-CZ" altLang="cs-CZ" sz="2000" b="1" dirty="0" smtClean="0"/>
              <a:t>Srpen 1944 – osvobozena Paříž</a:t>
            </a:r>
          </a:p>
        </p:txBody>
      </p:sp>
      <p:pic>
        <p:nvPicPr>
          <p:cNvPr id="25605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1408113"/>
            <a:ext cx="8374062" cy="545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155575"/>
            <a:ext cx="8229600" cy="1252538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2662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altLang="cs-CZ" smtClean="0"/>
          </a:p>
        </p:txBody>
      </p:sp>
      <p:pic>
        <p:nvPicPr>
          <p:cNvPr id="26628" name="Picture 2" descr="G:\ind\D-D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-28575"/>
            <a:ext cx="10548938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437" y="476672"/>
            <a:ext cx="7687078" cy="638132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Jaltská konference 1945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3352" y="1539875"/>
            <a:ext cx="4032448" cy="5318125"/>
          </a:xfrm>
        </p:spPr>
        <p:txBody>
          <a:bodyPr/>
          <a:lstStyle/>
          <a:p>
            <a:r>
              <a:rPr lang="cs-CZ" altLang="cs-CZ" sz="2000" b="1" dirty="0" smtClean="0"/>
              <a:t>Stalin slíbí vstoupit do války proti Japonsku</a:t>
            </a:r>
          </a:p>
          <a:p>
            <a:r>
              <a:rPr lang="cs-CZ" altLang="cs-CZ" sz="2000" b="1" dirty="0" smtClean="0"/>
              <a:t>Řeší se poválečné uspořádání Evropy, kde obnova Polska je ve Stalinově režii a Německo bude rozděleno na čtyři zóny (4. je na nátlak VB pro FRA)</a:t>
            </a:r>
          </a:p>
          <a:p>
            <a:r>
              <a:rPr lang="cs-CZ" altLang="cs-CZ" sz="2000" b="1" dirty="0" smtClean="0"/>
              <a:t>Je dohodnuta demarkační linie – hranice, kde se „setkají“ armády (de facto určuje budoucí sféry vlivu)</a:t>
            </a:r>
          </a:p>
          <a:p>
            <a:r>
              <a:rPr lang="cs-CZ" altLang="cs-CZ" sz="2000" b="1" dirty="0" smtClean="0"/>
              <a:t>Je dohodnuto založení OSN jako organizace pro udržení světového míru v San Francisku</a:t>
            </a:r>
          </a:p>
          <a:p>
            <a:endParaRPr lang="cs-CZ" altLang="cs-CZ" sz="28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Konec války v Evropě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2088" y="1556793"/>
            <a:ext cx="7272337" cy="2880319"/>
          </a:xfrm>
        </p:spPr>
        <p:txBody>
          <a:bodyPr/>
          <a:lstStyle/>
          <a:p>
            <a:r>
              <a:rPr lang="cs-CZ" altLang="cs-CZ" sz="2000" b="1" dirty="0"/>
              <a:t>1/8/1944 – povstání ve Varšavě </a:t>
            </a:r>
            <a:r>
              <a:rPr lang="cs-CZ" altLang="cs-CZ" sz="2000" b="1" dirty="0" smtClean="0"/>
              <a:t>(POL) – </a:t>
            </a:r>
            <a:r>
              <a:rPr lang="cs-CZ" altLang="cs-CZ" sz="2000" b="1" dirty="0"/>
              <a:t>Rudá armáda na Stalinův příkaz </a:t>
            </a:r>
            <a:r>
              <a:rPr lang="cs-CZ" altLang="cs-CZ" sz="2000" b="1" dirty="0" smtClean="0"/>
              <a:t>nezasáhne, i když může </a:t>
            </a:r>
            <a:r>
              <a:rPr lang="cs-CZ" altLang="cs-CZ" sz="2000" b="1" dirty="0">
                <a:sym typeface="Symbol" panose="05050102010706020507" pitchFamily="18" charset="2"/>
              </a:rPr>
              <a:t> krvavě potlačeno </a:t>
            </a:r>
            <a:r>
              <a:rPr lang="cs-CZ" altLang="cs-CZ" sz="2000" b="1" dirty="0" smtClean="0">
                <a:sym typeface="Symbol" panose="05050102010706020507" pitchFamily="18" charset="2"/>
              </a:rPr>
              <a:t>NĚ</a:t>
            </a:r>
            <a:endParaRPr lang="cs-CZ" altLang="cs-CZ" sz="2000" b="1" dirty="0" smtClean="0"/>
          </a:p>
          <a:p>
            <a:r>
              <a:rPr lang="cs-CZ" altLang="cs-CZ" sz="2000" b="1" dirty="0" smtClean="0"/>
              <a:t>Prosinec 1944 – německá ofenzíva v Ardenách - poslední zoufalý pokus o zvrat ve válce </a:t>
            </a:r>
            <a:r>
              <a:rPr lang="cs-CZ" altLang="cs-CZ" sz="2000" b="1" dirty="0" smtClean="0">
                <a:sym typeface="Symbol" panose="05050102010706020507" pitchFamily="18" charset="2"/>
              </a:rPr>
              <a:t> x</a:t>
            </a:r>
          </a:p>
          <a:p>
            <a:r>
              <a:rPr lang="cs-CZ" altLang="cs-CZ" sz="2000" b="1" dirty="0" smtClean="0"/>
              <a:t>7/3/1945 – Spojenci překročí Rýn (most u </a:t>
            </a:r>
            <a:r>
              <a:rPr lang="cs-CZ" altLang="cs-CZ" sz="2000" b="1" dirty="0" err="1" smtClean="0"/>
              <a:t>Remagenu</a:t>
            </a:r>
            <a:r>
              <a:rPr lang="cs-CZ" altLang="cs-CZ" sz="2000" b="1" dirty="0" smtClean="0"/>
              <a:t>)</a:t>
            </a:r>
          </a:p>
          <a:p>
            <a:r>
              <a:rPr lang="cs-CZ" altLang="cs-CZ" sz="2000" b="1" dirty="0" smtClean="0"/>
              <a:t>29/4/1945 </a:t>
            </a:r>
            <a:r>
              <a:rPr lang="cs-CZ" altLang="cs-CZ" sz="2000" b="1" dirty="0"/>
              <a:t>– Mussolini zajat a popraven partyzány</a:t>
            </a:r>
          </a:p>
          <a:p>
            <a:r>
              <a:rPr lang="cs-CZ" altLang="cs-CZ" sz="2000" b="1" dirty="0" smtClean="0"/>
              <a:t>30/4 </a:t>
            </a:r>
            <a:r>
              <a:rPr lang="cs-CZ" altLang="cs-CZ" sz="2000" b="1" dirty="0"/>
              <a:t>– Hitler </a:t>
            </a:r>
            <a:r>
              <a:rPr lang="cs-CZ" altLang="cs-CZ" sz="2000" b="1" dirty="0" smtClean="0"/>
              <a:t>spáchá </a:t>
            </a:r>
            <a:r>
              <a:rPr lang="cs-CZ" altLang="cs-CZ" sz="2000" b="1" dirty="0"/>
              <a:t>sebevraždu v berlínském </a:t>
            </a:r>
            <a:r>
              <a:rPr lang="cs-CZ" altLang="cs-CZ" sz="2000" b="1" dirty="0" smtClean="0"/>
              <a:t>bunkru</a:t>
            </a:r>
          </a:p>
          <a:p>
            <a:r>
              <a:rPr lang="cs-CZ" altLang="cs-CZ" sz="2000" b="1" dirty="0"/>
              <a:t>8/5/1945 – bezpodmínečná kapitulace </a:t>
            </a:r>
            <a:r>
              <a:rPr lang="cs-CZ" altLang="cs-CZ" sz="2000" b="1" dirty="0" smtClean="0"/>
              <a:t>NĚ</a:t>
            </a:r>
            <a:endParaRPr lang="cs-CZ" altLang="cs-CZ" sz="2000" b="1" dirty="0"/>
          </a:p>
          <a:p>
            <a:endParaRPr lang="cs-CZ" altLang="cs-CZ" sz="2000" b="1" dirty="0" smtClean="0"/>
          </a:p>
          <a:p>
            <a:endParaRPr lang="cs-CZ" altLang="cs-CZ" sz="2400" b="1" dirty="0" smtClean="0"/>
          </a:p>
          <a:p>
            <a:endParaRPr lang="cs-CZ" altLang="cs-CZ" sz="2400" b="1" dirty="0" smtClean="0">
              <a:sym typeface="Symbol" panose="05050102010706020507" pitchFamily="18" charset="2"/>
            </a:endParaRPr>
          </a:p>
          <a:p>
            <a:endParaRPr lang="cs-CZ" altLang="cs-CZ" sz="2400" b="1" dirty="0" smtClean="0">
              <a:sym typeface="Symbol" panose="05050102010706020507" pitchFamily="18" charset="2"/>
            </a:endParaRPr>
          </a:p>
        </p:txBody>
      </p:sp>
      <p:pic>
        <p:nvPicPr>
          <p:cNvPr id="27652" name="Picture 4" descr="G:\ind\bridg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197" y="792706"/>
            <a:ext cx="4859301" cy="382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 descr="G:\ind\668x310_Varsava_19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197" y="4611350"/>
            <a:ext cx="4839220" cy="22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G:\ind\220px-Mussolini_e_Petacci_a_Piazzale_Loreto,_19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20671"/>
            <a:ext cx="3152508" cy="22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4520670"/>
            <a:ext cx="2304256" cy="22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Konec války ve světě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1344" y="1628800"/>
            <a:ext cx="10972800" cy="4625975"/>
          </a:xfrm>
        </p:spPr>
        <p:txBody>
          <a:bodyPr/>
          <a:lstStyle/>
          <a:p>
            <a:pPr>
              <a:defRPr/>
            </a:pPr>
            <a:r>
              <a:rPr lang="cs-CZ" altLang="cs-CZ" sz="2000" b="1" dirty="0" smtClean="0"/>
              <a:t>JAP vojáci fanaticky bojují o každý ostrov, buď padnou, nebo spáchají sebevraždu, </a:t>
            </a:r>
            <a:r>
              <a:rPr lang="cs-CZ" altLang="cs-CZ" sz="2000" b="1" dirty="0" err="1" smtClean="0"/>
              <a:t>kamikaze</a:t>
            </a:r>
            <a:r>
              <a:rPr lang="cs-CZ" altLang="cs-CZ" sz="2000" b="1" dirty="0" smtClean="0"/>
              <a:t> piloti</a:t>
            </a:r>
          </a:p>
          <a:p>
            <a:pPr>
              <a:defRPr/>
            </a:pPr>
            <a:r>
              <a:rPr lang="cs-CZ" altLang="cs-CZ" sz="2000" b="1" dirty="0" smtClean="0"/>
              <a:t>USA zvítězí v bitvě o </a:t>
            </a:r>
            <a:r>
              <a:rPr lang="cs-CZ" altLang="cs-CZ" sz="2000" b="1" dirty="0" err="1" smtClean="0"/>
              <a:t>Iwodžimu</a:t>
            </a:r>
            <a:r>
              <a:rPr lang="cs-CZ" altLang="cs-CZ" sz="2000" b="1" dirty="0" smtClean="0"/>
              <a:t> a Okinawu</a:t>
            </a:r>
          </a:p>
          <a:p>
            <a:pPr>
              <a:defRPr/>
            </a:pPr>
            <a:r>
              <a:rPr lang="cs-CZ" altLang="cs-CZ" sz="2000" b="1" dirty="0" smtClean="0"/>
              <a:t>Konference v Postupimi vyzve JAP k bezpodmínečné kapitulaci, ale JAP odmítne</a:t>
            </a:r>
          </a:p>
          <a:p>
            <a:pPr>
              <a:defRPr/>
            </a:pPr>
            <a:r>
              <a:rPr lang="cs-CZ" altLang="cs-CZ" sz="2000" b="1" dirty="0"/>
              <a:t>USA – nový prezident </a:t>
            </a:r>
            <a:r>
              <a:rPr lang="cs-CZ" altLang="cs-CZ" sz="2000" b="1" dirty="0" err="1"/>
              <a:t>Harry</a:t>
            </a:r>
            <a:r>
              <a:rPr lang="cs-CZ" altLang="cs-CZ" sz="2000" b="1" dirty="0"/>
              <a:t> S. </a:t>
            </a:r>
            <a:r>
              <a:rPr lang="cs-CZ" altLang="cs-CZ" sz="2000" b="1" dirty="0" smtClean="0"/>
              <a:t>Truman rozhodne o </a:t>
            </a:r>
            <a:r>
              <a:rPr lang="cs-CZ" altLang="cs-CZ" sz="2000" b="1" dirty="0" smtClean="0"/>
              <a:t>svržení </a:t>
            </a:r>
            <a:r>
              <a:rPr lang="cs-CZ" altLang="cs-CZ" sz="2000" b="1" dirty="0" smtClean="0"/>
              <a:t>jaderných bomb</a:t>
            </a:r>
          </a:p>
          <a:p>
            <a:pPr lvl="1">
              <a:defRPr/>
            </a:pPr>
            <a:r>
              <a:rPr lang="cs-CZ" altLang="cs-CZ" sz="2000" b="1" dirty="0" smtClean="0"/>
              <a:t>6/8/1945 – Hirošima</a:t>
            </a:r>
          </a:p>
          <a:p>
            <a:pPr lvl="1">
              <a:defRPr/>
            </a:pPr>
            <a:r>
              <a:rPr lang="cs-CZ" altLang="cs-CZ" sz="2000" b="1" dirty="0" smtClean="0"/>
              <a:t>9/8/1945 – Nagasaki</a:t>
            </a:r>
          </a:p>
          <a:p>
            <a:pPr>
              <a:defRPr/>
            </a:pPr>
            <a:r>
              <a:rPr lang="cs-CZ" altLang="cs-CZ" sz="2000" b="1" dirty="0" smtClean="0"/>
              <a:t>2/9/1945 – JAP kapituluje</a:t>
            </a:r>
          </a:p>
          <a:p>
            <a:pPr>
              <a:defRPr/>
            </a:pPr>
            <a:endParaRPr lang="cs-CZ" altLang="cs-CZ" sz="2800" b="1" dirty="0" smtClean="0"/>
          </a:p>
        </p:txBody>
      </p:sp>
      <p:pic>
        <p:nvPicPr>
          <p:cNvPr id="30724" name="Picture 4" descr="G:\ind\Atomic_cloud_over_Nagasaki_from_Koyagi-jim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470" y="3622167"/>
            <a:ext cx="4183158" cy="323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71"/>
          <a:stretch/>
        </p:blipFill>
        <p:spPr>
          <a:xfrm>
            <a:off x="8251466" y="3611281"/>
            <a:ext cx="3816424" cy="323651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4354895"/>
            <a:ext cx="3561280" cy="2492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5360" y="217588"/>
            <a:ext cx="109728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satMod val="150000"/>
                  </a:schemeClr>
                </a:solidFill>
              </a:rPr>
              <a:t>WWII – konečný účet</a:t>
            </a:r>
            <a:endParaRPr lang="cs-CZ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1747" name="Zástupný symbol pro obsah 2"/>
          <p:cNvSpPr>
            <a:spLocks noGrp="1"/>
          </p:cNvSpPr>
          <p:nvPr>
            <p:ph idx="1"/>
          </p:nvPr>
        </p:nvSpPr>
        <p:spPr>
          <a:xfrm>
            <a:off x="-96688" y="1470316"/>
            <a:ext cx="6481440" cy="2290762"/>
          </a:xfrm>
        </p:spPr>
        <p:txBody>
          <a:bodyPr/>
          <a:lstStyle/>
          <a:p>
            <a:pPr eaLnBrk="1" hangingPunct="1"/>
            <a:r>
              <a:rPr lang="cs-CZ" altLang="cs-CZ" sz="2000" b="1" dirty="0" smtClean="0"/>
              <a:t>60-65 milionů obětí – mizí rozdíl mezi vojáky a civilisty (cca 40 mil. civilisté!)</a:t>
            </a:r>
          </a:p>
          <a:p>
            <a:pPr eaLnBrk="1" hangingPunct="1"/>
            <a:r>
              <a:rPr lang="cs-CZ" altLang="cs-CZ" sz="2000" b="1" dirty="0" smtClean="0"/>
              <a:t>4 biliony dolarů – celkové škody</a:t>
            </a:r>
          </a:p>
          <a:p>
            <a:pPr eaLnBrk="1" hangingPunct="1"/>
            <a:r>
              <a:rPr lang="cs-CZ" altLang="cs-CZ" sz="2000" b="1" dirty="0" smtClean="0"/>
              <a:t>80% lidstva se dotkla válka</a:t>
            </a:r>
          </a:p>
          <a:p>
            <a:pPr eaLnBrk="1" hangingPunct="1"/>
            <a:r>
              <a:rPr lang="cs-CZ" altLang="cs-CZ" sz="2000" b="1" dirty="0" smtClean="0"/>
              <a:t>Genocida Židů (holocaust) – 6,5 milionů mrtvých; ve vyhlazovacích táborech celkem zemřelo asi 12 mil. </a:t>
            </a:r>
            <a:r>
              <a:rPr lang="cs-CZ" altLang="cs-CZ" sz="2000" b="1" dirty="0"/>
              <a:t>l</a:t>
            </a:r>
            <a:r>
              <a:rPr lang="cs-CZ" altLang="cs-CZ" sz="2000" b="1" dirty="0" smtClean="0"/>
              <a:t>idí, 1,5 mil. při bombardování</a:t>
            </a:r>
          </a:p>
          <a:p>
            <a:pPr eaLnBrk="1" hangingPunct="1"/>
            <a:endParaRPr lang="cs-CZ" altLang="cs-CZ" sz="2400" b="1" dirty="0" smtClean="0"/>
          </a:p>
          <a:p>
            <a:pPr eaLnBrk="1" hangingPunct="1"/>
            <a:endParaRPr lang="cs-CZ" altLang="cs-CZ" sz="2400" b="1" dirty="0" smtClean="0"/>
          </a:p>
          <a:p>
            <a:pPr eaLnBrk="1" hangingPunct="1"/>
            <a:endParaRPr lang="cs-CZ" altLang="cs-CZ" sz="2400" b="1" dirty="0" smtClean="0"/>
          </a:p>
          <a:p>
            <a:pPr eaLnBrk="1" hangingPunct="1"/>
            <a:endParaRPr lang="cs-CZ" altLang="cs-CZ" sz="2400" b="1" dirty="0" smtClean="0"/>
          </a:p>
          <a:p>
            <a:pPr eaLnBrk="1" hangingPunct="1"/>
            <a:endParaRPr lang="cs-CZ" altLang="cs-CZ" sz="2400" b="1" dirty="0" smtClean="0"/>
          </a:p>
        </p:txBody>
      </p:sp>
      <p:pic>
        <p:nvPicPr>
          <p:cNvPr id="31748" name="Picture 3" descr="C:\Users\Comfor\Desktop\wwII\World-War-2-Holocaust-Memorial-Day-_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-2569"/>
            <a:ext cx="5894387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Comfor\Desktop\wwII\holocaust-series-10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38" y="3840163"/>
            <a:ext cx="3816350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Comfor\Desktop\wwII\buchenwald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857625"/>
            <a:ext cx="3852862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Comfor\Desktop\wwII\soviet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3" y="3867150"/>
            <a:ext cx="4621212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642" y="-946"/>
            <a:ext cx="12360696" cy="6952892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316" y="5445224"/>
            <a:ext cx="11954780" cy="1252728"/>
          </a:xfrm>
        </p:spPr>
        <p:txBody>
          <a:bodyPr>
            <a:noAutofit/>
          </a:bodyPr>
          <a:lstStyle/>
          <a:p>
            <a:pPr algn="ctr"/>
            <a:r>
              <a:rPr lang="cs-CZ" sz="2400" i="1" dirty="0">
                <a:solidFill>
                  <a:schemeClr val="bg1"/>
                </a:solidFill>
              </a:rPr>
              <a:t>Dali byste jako prezident USA v dané situaci souhlas s použitím jaderné bomby? Zdůvodni odpověď.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8760296" y="83671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hlinkClick r:id="rId3"/>
              </a:rPr>
              <a:t>SD - Hirošima a Nagasaki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273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1322</TotalTime>
  <Words>818</Words>
  <Application>Microsoft Office PowerPoint</Application>
  <PresentationFormat>Širokoúhlá obrazovka</PresentationFormat>
  <Paragraphs>78</Paragraphs>
  <Slides>13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Symbol</vt:lpstr>
      <vt:lpstr>Wingdings</vt:lpstr>
      <vt:lpstr>Wingdings 2</vt:lpstr>
      <vt:lpstr>Wingdings 3</vt:lpstr>
      <vt:lpstr>Modul</vt:lpstr>
      <vt:lpstr>Druhá světová válka: očistec </vt:lpstr>
      <vt:lpstr>Afrika a „Pouštní liška“ Rommel</vt:lpstr>
      <vt:lpstr>Afrika a „Pouštní liška“ Rommel</vt:lpstr>
      <vt:lpstr>Obrat na východní frontě a v Pacifiku</vt:lpstr>
      <vt:lpstr>Nové boje v Evropě 1943</vt:lpstr>
      <vt:lpstr>Odpověz bez přípravy na otázky</vt:lpstr>
      <vt:lpstr>Vylodění v Normandii – operace Overlord</vt:lpstr>
      <vt:lpstr>Prezentace aplikace PowerPoint</vt:lpstr>
      <vt:lpstr>Jaltská konference 1945</vt:lpstr>
      <vt:lpstr>Konec války v Evropě</vt:lpstr>
      <vt:lpstr>Konec války ve světě</vt:lpstr>
      <vt:lpstr>WWII – konečný účet</vt:lpstr>
      <vt:lpstr>Dali byste jako prezident USA v dané situaci souhlas s použitím jaderné bomby? Zdůvodni odpověď.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Druhá světová válka</dc:title>
  <dc:creator>Comfor</dc:creator>
  <cp:lastModifiedBy>Zářecký Tomáš</cp:lastModifiedBy>
  <cp:revision>114</cp:revision>
  <dcterms:created xsi:type="dcterms:W3CDTF">2013-11-21T15:53:04Z</dcterms:created>
  <dcterms:modified xsi:type="dcterms:W3CDTF">2020-03-27T08:47:22Z</dcterms:modified>
</cp:coreProperties>
</file>