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5" r:id="rId3"/>
    <p:sldId id="261" r:id="rId4"/>
    <p:sldId id="268" r:id="rId5"/>
    <p:sldId id="279" r:id="rId6"/>
    <p:sldId id="263" r:id="rId7"/>
    <p:sldId id="269" r:id="rId8"/>
    <p:sldId id="270" r:id="rId9"/>
    <p:sldId id="272" r:id="rId10"/>
    <p:sldId id="273" r:id="rId11"/>
    <p:sldId id="276" r:id="rId12"/>
    <p:sldId id="278" r:id="rId13"/>
    <p:sldId id="277" r:id="rId14"/>
    <p:sldId id="260" r:id="rId15"/>
    <p:sldId id="257" r:id="rId16"/>
    <p:sldId id="258" r:id="rId17"/>
    <p:sldId id="259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1166" y="4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3/30/2020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167" y="-106082"/>
            <a:ext cx="7358833" cy="4525682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248065" y="4661772"/>
            <a:ext cx="6806775" cy="1231802"/>
          </a:xfrm>
        </p:spPr>
        <p:txBody>
          <a:bodyPr>
            <a:noAutofit/>
          </a:bodyPr>
          <a:lstStyle/>
          <a:p>
            <a:r>
              <a:rPr lang="cs-CZ" sz="4000" b="1" dirty="0" smtClean="0"/>
              <a:t>Hitlerovi pomocníci a protivníci</a:t>
            </a:r>
            <a:endParaRPr lang="cs-CZ" sz="40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7126941" y="6135747"/>
            <a:ext cx="4501739" cy="774575"/>
          </a:xfrm>
        </p:spPr>
        <p:txBody>
          <a:bodyPr>
            <a:normAutofit fontScale="85000" lnSpcReduction="20000"/>
          </a:bodyPr>
          <a:lstStyle/>
          <a:p>
            <a:r>
              <a:rPr lang="cs-CZ" b="1" dirty="0" smtClean="0">
                <a:solidFill>
                  <a:schemeClr val="bg1"/>
                </a:solidFill>
              </a:rPr>
              <a:t>L28	Mgr. Tomáš zářecký</a:t>
            </a:r>
          </a:p>
          <a:p>
            <a:r>
              <a:rPr lang="cs-CZ" b="1" dirty="0" smtClean="0">
                <a:solidFill>
                  <a:schemeClr val="bg1"/>
                </a:solidFill>
              </a:rPr>
              <a:t>Zdroje obrázků a videa: internet</a:t>
            </a:r>
            <a:endParaRPr lang="cs-CZ" b="1" dirty="0">
              <a:solidFill>
                <a:schemeClr val="bg1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638"/>
            <a:ext cx="48331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Zapamatuj si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82881" y="2015732"/>
            <a:ext cx="7071360" cy="3988828"/>
          </a:xfrm>
        </p:spPr>
        <p:txBody>
          <a:bodyPr>
            <a:normAutofit/>
          </a:bodyPr>
          <a:lstStyle/>
          <a:p>
            <a:r>
              <a:rPr lang="cs-CZ" b="1" dirty="0" smtClean="0"/>
              <a:t>Hitler byl jeden… ať byl sebešílenější, pořád to byl jeden člověk!</a:t>
            </a:r>
          </a:p>
          <a:p>
            <a:r>
              <a:rPr lang="cs-CZ" b="1" dirty="0" smtClean="0"/>
              <a:t>Kdyby mu nepomáhali a nesouhlasili s ním tisíce, desítky tisíc, stovky tisíc a miliony dalších, nikdy by nemohl napáchat tolik zla</a:t>
            </a:r>
          </a:p>
          <a:p>
            <a:pPr lvl="0"/>
            <a:r>
              <a:rPr lang="cs-CZ" b="1" dirty="0"/>
              <a:t>Nacismus (holocaust) není o Hitlerovi, je o každém táborovém dozorci / dozorkyni, členu NSDAP, o všech, kteří nacisty podporovali i o těch, kteří třeba nesouhlasili nebo jim to bylo jedno, ale prostě neudělali nic…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280" y="0"/>
            <a:ext cx="46177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67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Josef </a:t>
            </a:r>
            <a:r>
              <a:rPr lang="cs-CZ" dirty="0" err="1" smtClean="0"/>
              <a:t>Mengele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25880" y="2015732"/>
            <a:ext cx="6072448" cy="4210897"/>
          </a:xfrm>
        </p:spPr>
        <p:txBody>
          <a:bodyPr>
            <a:normAutofit/>
          </a:bodyPr>
          <a:lstStyle/>
          <a:p>
            <a:r>
              <a:rPr lang="cs-CZ" b="1" dirty="0" err="1" smtClean="0"/>
              <a:t>Todesengel</a:t>
            </a:r>
            <a:r>
              <a:rPr lang="cs-CZ" b="1" dirty="0" smtClean="0"/>
              <a:t> (Anděl smrti)</a:t>
            </a:r>
          </a:p>
          <a:p>
            <a:r>
              <a:rPr lang="cs-CZ" b="1" dirty="0" smtClean="0"/>
              <a:t>Prováděl selekce a morbidní sadistické experimenty na vězních v KL </a:t>
            </a:r>
            <a:r>
              <a:rPr lang="cs-CZ" b="1" dirty="0" err="1" smtClean="0"/>
              <a:t>Auschwitz</a:t>
            </a:r>
            <a:endParaRPr lang="cs-CZ" b="1" dirty="0" smtClean="0"/>
          </a:p>
          <a:p>
            <a:r>
              <a:rPr lang="cs-CZ" b="1" dirty="0" smtClean="0"/>
              <a:t>Osobně poslal přes 400 000 lidí do plynové komory</a:t>
            </a:r>
          </a:p>
          <a:p>
            <a:r>
              <a:rPr lang="cs-CZ" b="1" dirty="0" smtClean="0"/>
              <a:t>Po válce utekl do Brazílie a často se stěhoval</a:t>
            </a:r>
          </a:p>
          <a:p>
            <a:r>
              <a:rPr lang="cs-CZ" b="1" dirty="0" smtClean="0"/>
              <a:t>Zemřel na infarkt při plavání 1979</a:t>
            </a:r>
            <a:endParaRPr lang="cs-CZ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8328" y="1097280"/>
            <a:ext cx="4473759" cy="4613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35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Mengeleho</a:t>
            </a:r>
            <a:r>
              <a:rPr lang="cs-CZ" dirty="0" smtClean="0"/>
              <a:t> pokusy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7001" y="1838596"/>
            <a:ext cx="6613796" cy="4848497"/>
          </a:xfrm>
        </p:spPr>
        <p:txBody>
          <a:bodyPr>
            <a:noAutofit/>
          </a:bodyPr>
          <a:lstStyle/>
          <a:p>
            <a:r>
              <a:rPr lang="cs-CZ" b="1" dirty="0" smtClean="0"/>
              <a:t>Zkoumali, jak léčit raněné vojáky, tedy zdravé lidi mrzačili a pak je léčili – přešívali jim končetiny, </a:t>
            </a:r>
            <a:r>
              <a:rPr lang="cs-CZ" b="1" dirty="0" smtClean="0"/>
              <a:t>zda </a:t>
            </a:r>
            <a:r>
              <a:rPr lang="cs-CZ" b="1" dirty="0" smtClean="0"/>
              <a:t>rychleji vykrvácí z tepny na stehně či předloktí, jakou zimu lze přežít, očkovali jim infekční nemoci a pak zkoušeli experimentální léky…</a:t>
            </a:r>
          </a:p>
          <a:p>
            <a:r>
              <a:rPr lang="cs-CZ" b="1" dirty="0" smtClean="0"/>
              <a:t>Různými prostředky sterilizovali muže i ženy – roztoky, ozáření, chirurgické zákroky…</a:t>
            </a:r>
          </a:p>
          <a:p>
            <a:r>
              <a:rPr lang="cs-CZ" b="1" dirty="0" smtClean="0"/>
              <a:t>Pokusy s dvojčaty – cítí jedno bolest druhého?, sešívání dohromady, jaké je „tajemství“ jejich početí? </a:t>
            </a:r>
            <a:r>
              <a:rPr lang="cs-CZ" b="1" dirty="0" smtClean="0">
                <a:latin typeface="Franklin Gothic Book" panose="020B0503020102020204" pitchFamily="34" charset="0"/>
              </a:rPr>
              <a:t>→ </a:t>
            </a:r>
            <a:r>
              <a:rPr lang="cs-CZ" b="1" dirty="0"/>
              <a:t>chtějí zajistit, aby německé ženy rodili více budoucích </a:t>
            </a:r>
            <a:r>
              <a:rPr lang="cs-CZ" b="1" dirty="0" smtClean="0"/>
              <a:t>vojáků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797" y="1838596"/>
            <a:ext cx="5254172" cy="394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2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Mengeleho</a:t>
            </a:r>
            <a:r>
              <a:rPr lang="cs-CZ" dirty="0" smtClean="0"/>
              <a:t> pokusy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886700" y="2015732"/>
            <a:ext cx="4165600" cy="4080268"/>
          </a:xfrm>
        </p:spPr>
        <p:txBody>
          <a:bodyPr>
            <a:normAutofit/>
          </a:bodyPr>
          <a:lstStyle/>
          <a:p>
            <a:r>
              <a:rPr lang="cs-CZ" b="1" dirty="0"/>
              <a:t>Pitvání zaživa – studium funkcí a reakcí orgánů včetně mozku</a:t>
            </a:r>
          </a:p>
          <a:p>
            <a:r>
              <a:rPr lang="cs-CZ" b="1" dirty="0"/>
              <a:t>Arizace – změna barvy duhovek pícháním roztoků do oka apod.</a:t>
            </a:r>
          </a:p>
          <a:p>
            <a:r>
              <a:rPr lang="cs-CZ" b="1" dirty="0"/>
              <a:t>Fenolové injekce k popravám</a:t>
            </a:r>
          </a:p>
          <a:p>
            <a:r>
              <a:rPr lang="cs-CZ" b="1" dirty="0"/>
              <a:t>Většina pokusných objektů zemřela v šílených bolestech, ostatní nadosmrti zmrzačeni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48" y="1499700"/>
            <a:ext cx="7659152" cy="520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Adolf </a:t>
            </a:r>
            <a:r>
              <a:rPr lang="cs-CZ" dirty="0" err="1" smtClean="0"/>
              <a:t>Eichmann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1039" y="2111526"/>
            <a:ext cx="7363097" cy="4123811"/>
          </a:xfrm>
        </p:spPr>
        <p:txBody>
          <a:bodyPr>
            <a:normAutofit/>
          </a:bodyPr>
          <a:lstStyle/>
          <a:p>
            <a:r>
              <a:rPr lang="cs-CZ" b="1" dirty="0" smtClean="0"/>
              <a:t>Jeden z hlavních organizátorů holocaustu</a:t>
            </a:r>
          </a:p>
          <a:p>
            <a:r>
              <a:rPr lang="cs-CZ" b="1" dirty="0" smtClean="0"/>
              <a:t>Řídil deportace Židů do vyhlazovacích táborů v Polsku</a:t>
            </a:r>
          </a:p>
          <a:p>
            <a:r>
              <a:rPr lang="cs-CZ" b="1" dirty="0" smtClean="0"/>
              <a:t>Nařídil přednostně vraždit židovské děti</a:t>
            </a:r>
          </a:p>
          <a:p>
            <a:r>
              <a:rPr lang="cs-CZ" b="1" dirty="0" smtClean="0"/>
              <a:t>Utekl z amerického zajetí, pět let žil v Německu na farmách, nakonec utekl do Argentiny</a:t>
            </a:r>
          </a:p>
          <a:p>
            <a:r>
              <a:rPr lang="cs-CZ" b="1" dirty="0" smtClean="0"/>
              <a:t>Z Argentiny ho unesl </a:t>
            </a:r>
            <a:r>
              <a:rPr lang="cs-CZ" b="1" dirty="0" err="1" smtClean="0"/>
              <a:t>Mosad</a:t>
            </a:r>
            <a:r>
              <a:rPr lang="cs-CZ" b="1" dirty="0" smtClean="0"/>
              <a:t> (mezinárodní skandál) do Izraele, kde byl roku 1962 odsouzen a popraven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057" y="339640"/>
            <a:ext cx="3673433" cy="552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25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33419" y="621639"/>
            <a:ext cx="9603275" cy="1049235"/>
          </a:xfrm>
        </p:spPr>
        <p:txBody>
          <a:bodyPr/>
          <a:lstStyle/>
          <a:p>
            <a:r>
              <a:rPr lang="cs-CZ" dirty="0" smtClean="0"/>
              <a:t>Oskar Schindler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5747" y="1970862"/>
            <a:ext cx="8214359" cy="5680468"/>
          </a:xfrm>
        </p:spPr>
        <p:txBody>
          <a:bodyPr>
            <a:noAutofit/>
          </a:bodyPr>
          <a:lstStyle/>
          <a:p>
            <a:r>
              <a:rPr lang="cs-CZ" b="1" dirty="0" smtClean="0"/>
              <a:t>Člen SdP a NSDAP, který za </a:t>
            </a:r>
            <a:r>
              <a:rPr lang="cs-CZ" b="1" dirty="0" smtClean="0"/>
              <a:t>války dostal na starost „arizaci“ krakovské továrny (POL), kde ale postupně začal chránit své dělníky (ve vysoké míře Židy)</a:t>
            </a:r>
          </a:p>
          <a:p>
            <a:r>
              <a:rPr lang="cs-CZ" b="1" dirty="0" smtClean="0"/>
              <a:t>Údajně byl svědkem teroru v krakovském ghettu, což ho přimělo vyžádat si 600-700 tamních Židů na práci do továrny</a:t>
            </a:r>
          </a:p>
          <a:p>
            <a:r>
              <a:rPr lang="cs-CZ" b="1" dirty="0" smtClean="0"/>
              <a:t>Tím, že vyráběl hodně pro armádu, byla </a:t>
            </a:r>
            <a:r>
              <a:rPr lang="cs-CZ" b="1" dirty="0" smtClean="0"/>
              <a:t>„jeho“ </a:t>
            </a:r>
            <a:r>
              <a:rPr lang="cs-CZ" b="1" dirty="0" smtClean="0"/>
              <a:t>továrna chráněná</a:t>
            </a:r>
          </a:p>
          <a:p>
            <a:r>
              <a:rPr lang="cs-CZ" b="1" dirty="0" smtClean="0"/>
              <a:t>Když se s blížící Rudou armádou výroba přesunula do Brněnce, podařilo se mu tam dostat i cca 1000 „svých“ dělníků a nadto na si vzal 110 Židů z transportu, který v Brněnci zastavil</a:t>
            </a:r>
          </a:p>
          <a:p>
            <a:r>
              <a:rPr lang="cs-CZ" b="1" dirty="0" smtClean="0"/>
              <a:t>Získal řadu mírových cen (i v Izraeli) a je pohřben v Jeruzalémě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106" y="737234"/>
            <a:ext cx="3412814" cy="5221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76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62574" y="200764"/>
            <a:ext cx="9603275" cy="1049235"/>
          </a:xfrm>
        </p:spPr>
        <p:txBody>
          <a:bodyPr/>
          <a:lstStyle/>
          <a:p>
            <a:r>
              <a:rPr lang="cs-CZ" dirty="0" smtClean="0"/>
              <a:t>Nicholas </a:t>
            </a:r>
            <a:r>
              <a:rPr lang="cs-CZ" dirty="0" err="1" smtClean="0"/>
              <a:t>Winton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885508"/>
            <a:ext cx="8820303" cy="4998720"/>
          </a:xfrm>
        </p:spPr>
        <p:txBody>
          <a:bodyPr>
            <a:noAutofit/>
          </a:bodyPr>
          <a:lstStyle/>
          <a:p>
            <a:r>
              <a:rPr lang="cs-CZ" b="1" dirty="0" smtClean="0"/>
              <a:t>Britský </a:t>
            </a:r>
            <a:r>
              <a:rPr lang="cs-CZ" b="1" dirty="0" smtClean="0"/>
              <a:t>makléř, který </a:t>
            </a:r>
            <a:r>
              <a:rPr lang="cs-CZ" b="1" dirty="0" smtClean="0"/>
              <a:t>v roce 1939 zajistil </a:t>
            </a:r>
            <a:r>
              <a:rPr lang="cs-CZ" b="1" dirty="0" err="1" smtClean="0"/>
              <a:t>Kindertransport</a:t>
            </a:r>
            <a:r>
              <a:rPr lang="cs-CZ" b="1" dirty="0" smtClean="0"/>
              <a:t> 669 převážně židovských dětí do VB z Protektorátu</a:t>
            </a:r>
          </a:p>
          <a:p>
            <a:r>
              <a:rPr lang="cs-CZ" b="1" dirty="0" smtClean="0"/>
              <a:t>Pro každé dítě bylo nutné sehnat náhradní rodinu a kauci 50 liber pro získání britského víza a povolení k pobytu a v Protektorátu sehnat dokumenty od rodičů a povolení okupačních úřadů vycestovat – vše pod dohledem gestapa</a:t>
            </a:r>
          </a:p>
          <a:p>
            <a:r>
              <a:rPr lang="cs-CZ" b="1" dirty="0" smtClean="0"/>
              <a:t>Poslední vlak s 250 dětmi vyjel 1. 9. 1939 – byl zastaven (WWII) a z těchto dětí přežilo holocaust jen několik</a:t>
            </a:r>
          </a:p>
          <a:p>
            <a:r>
              <a:rPr lang="cs-CZ" b="1" dirty="0" smtClean="0"/>
              <a:t>O svém činu nemluvil a zjistila to manželka až v roce 1988, když na půdě našla seznamy </a:t>
            </a:r>
            <a:r>
              <a:rPr lang="cs-CZ" b="1" dirty="0" smtClean="0"/>
              <a:t>dětí</a:t>
            </a:r>
          </a:p>
          <a:p>
            <a:r>
              <a:rPr lang="cs-CZ" b="1" dirty="0" smtClean="0"/>
              <a:t>3x </a:t>
            </a:r>
            <a:r>
              <a:rPr lang="cs-CZ" b="1" dirty="0" smtClean="0"/>
              <a:t>byl nominován na Nobelovu cenu míru, získal nejvyšší státní vyznamenání v ČR a jmenuje se po něm ZŠ v Kunžaku, britská královna ho povýšila do šlechtického stavu</a:t>
            </a:r>
          </a:p>
          <a:p>
            <a:endParaRPr lang="cs-CZ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3" r="26933"/>
          <a:stretch/>
        </p:blipFill>
        <p:spPr>
          <a:xfrm>
            <a:off x="8820303" y="1249999"/>
            <a:ext cx="3188817" cy="400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944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9080" y="804519"/>
            <a:ext cx="7543799" cy="628041"/>
          </a:xfrm>
        </p:spPr>
        <p:txBody>
          <a:bodyPr/>
          <a:lstStyle/>
          <a:p>
            <a:r>
              <a:rPr lang="cs-CZ" dirty="0" smtClean="0"/>
              <a:t>Simon </a:t>
            </a:r>
            <a:r>
              <a:rPr lang="cs-CZ" dirty="0" err="1" smtClean="0"/>
              <a:t>Wiesenthal</a:t>
            </a:r>
            <a:r>
              <a:rPr lang="cs-CZ" dirty="0" smtClean="0"/>
              <a:t>, lovec nacistů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2237079"/>
            <a:ext cx="11963399" cy="4491748"/>
          </a:xfrm>
        </p:spPr>
        <p:txBody>
          <a:bodyPr>
            <a:noAutofit/>
          </a:bodyPr>
          <a:lstStyle/>
          <a:p>
            <a:r>
              <a:rPr lang="cs-CZ" b="1" dirty="0" smtClean="0"/>
              <a:t>Když </a:t>
            </a:r>
            <a:r>
              <a:rPr lang="cs-CZ" b="1" dirty="0" smtClean="0"/>
              <a:t>se </a:t>
            </a:r>
            <a:r>
              <a:rPr lang="cs-CZ" b="1" dirty="0" smtClean="0"/>
              <a:t>Polska </a:t>
            </a:r>
            <a:r>
              <a:rPr lang="cs-CZ" b="1" dirty="0" smtClean="0"/>
              <a:t>zmocnili Němci, byl poslán do několika koncentračních táborů, jednou se mu podařilo i utéct, ale byl chycen, několikrát se pokusil o sebevraždu</a:t>
            </a:r>
          </a:p>
          <a:p>
            <a:r>
              <a:rPr lang="cs-CZ" b="1" dirty="0" smtClean="0"/>
              <a:t>Po válce se pustil do shromažďování důkazů o nacistických zločinech </a:t>
            </a:r>
          </a:p>
          <a:p>
            <a:r>
              <a:rPr lang="cs-CZ" b="1" dirty="0" smtClean="0"/>
              <a:t>Tvrdil, že přispěl k dopadení </a:t>
            </a:r>
            <a:r>
              <a:rPr lang="cs-CZ" b="1" dirty="0" err="1" smtClean="0"/>
              <a:t>Eichmanna</a:t>
            </a:r>
            <a:r>
              <a:rPr lang="cs-CZ" b="1" dirty="0" smtClean="0"/>
              <a:t>, ale podle </a:t>
            </a:r>
            <a:r>
              <a:rPr lang="cs-CZ" b="1" dirty="0" err="1" smtClean="0"/>
              <a:t>Mosadu</a:t>
            </a:r>
            <a:r>
              <a:rPr lang="cs-CZ" b="1" dirty="0" smtClean="0"/>
              <a:t> </a:t>
            </a:r>
            <a:r>
              <a:rPr lang="cs-CZ" b="1" dirty="0" smtClean="0"/>
              <a:t>o spoustě úspěchů lhal a švindloval </a:t>
            </a:r>
          </a:p>
          <a:p>
            <a:r>
              <a:rPr lang="cs-CZ" b="1" dirty="0" smtClean="0"/>
              <a:t>Každopádně vypátral velitele vyhlazovacích táborů </a:t>
            </a:r>
            <a:r>
              <a:rPr lang="cs-CZ" b="1" dirty="0" err="1" smtClean="0"/>
              <a:t>Sobibór</a:t>
            </a:r>
            <a:r>
              <a:rPr lang="cs-CZ" b="1" dirty="0" smtClean="0"/>
              <a:t> a Treblinka v Brazílii a mediálním tlakem si vynutil jeho vydání do Německa (odsouzen na doživotí 1970),  stejně tak „kobylu z </a:t>
            </a:r>
            <a:r>
              <a:rPr lang="cs-CZ" b="1" dirty="0" err="1" smtClean="0"/>
              <a:t>Majdanku</a:t>
            </a:r>
            <a:r>
              <a:rPr lang="cs-CZ" b="1" dirty="0" smtClean="0"/>
              <a:t>“ v USA (doživotí 1981), přispěl k vydání Antona </a:t>
            </a:r>
            <a:r>
              <a:rPr lang="cs-CZ" b="1" dirty="0" err="1" smtClean="0"/>
              <a:t>Mallotha</a:t>
            </a:r>
            <a:r>
              <a:rPr lang="cs-CZ" b="1" dirty="0" smtClean="0"/>
              <a:t>, dozorce z Terezína, z Itálie v roce 1988 (odsouzen 2001) – neuvěřitelné roky, že?</a:t>
            </a:r>
          </a:p>
          <a:p>
            <a:r>
              <a:rPr lang="cs-CZ" b="1" dirty="0" smtClean="0"/>
              <a:t>Odhalil důkazy, že někteří vatikánští duchovní pomáhali uprchnout nacistům do Jižní Ameriky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0" r="7888" b="13471"/>
          <a:stretch/>
        </p:blipFill>
        <p:spPr>
          <a:xfrm>
            <a:off x="7802879" y="0"/>
            <a:ext cx="4373880" cy="231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33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688"/>
            <a:ext cx="4815840" cy="689768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70600" y="256674"/>
            <a:ext cx="5397500" cy="1049235"/>
          </a:xfrm>
        </p:spPr>
        <p:txBody>
          <a:bodyPr/>
          <a:lstStyle/>
          <a:p>
            <a:pPr algn="ctr"/>
            <a:r>
              <a:rPr lang="cs-CZ" b="1" dirty="0" smtClean="0"/>
              <a:t>Kolik jich </a:t>
            </a:r>
            <a:r>
              <a:rPr lang="cs-CZ" b="1" dirty="0" smtClean="0"/>
              <a:t>ale uniklo </a:t>
            </a:r>
            <a:r>
              <a:rPr lang="cs-CZ" b="1" dirty="0" smtClean="0"/>
              <a:t>spravedlnosti?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98800" y="1416291"/>
            <a:ext cx="8923020" cy="5540768"/>
          </a:xfrm>
        </p:spPr>
        <p:txBody>
          <a:bodyPr>
            <a:noAutofit/>
          </a:bodyPr>
          <a:lstStyle/>
          <a:p>
            <a:pPr algn="r"/>
            <a:r>
              <a:rPr lang="cs-CZ" b="1" dirty="0" smtClean="0"/>
              <a:t>Jen v Osvětimi se vystřídalo na 8000 příslušníků SS…</a:t>
            </a:r>
          </a:p>
          <a:p>
            <a:pPr algn="r"/>
            <a:r>
              <a:rPr lang="cs-CZ" b="1" dirty="0" smtClean="0"/>
              <a:t>V 70. letech v rakouské vládě zasedli 4 bývalí nacisté…</a:t>
            </a:r>
          </a:p>
          <a:p>
            <a:pPr algn="r"/>
            <a:r>
              <a:rPr lang="cs-CZ" b="1" dirty="0" err="1" smtClean="0"/>
              <a:t>Eichmannova</a:t>
            </a:r>
            <a:r>
              <a:rPr lang="cs-CZ" b="1" dirty="0" smtClean="0"/>
              <a:t> pravá ruka Brunner zemřel asi 2010 v Sýrií… velitel pražského gestapa </a:t>
            </a:r>
            <a:r>
              <a:rPr lang="cs-CZ" b="1" dirty="0" err="1" smtClean="0"/>
              <a:t>Geschke</a:t>
            </a:r>
            <a:r>
              <a:rPr lang="cs-CZ" b="1" dirty="0" smtClean="0"/>
              <a:t> zodpovědný mj. za Lidice prostě „zmizel“…</a:t>
            </a:r>
          </a:p>
          <a:p>
            <a:pPr algn="r"/>
            <a:r>
              <a:rPr lang="cs-CZ" b="1" dirty="0" smtClean="0"/>
              <a:t>Televizní hvězda Horst </a:t>
            </a:r>
            <a:r>
              <a:rPr lang="cs-CZ" b="1" dirty="0" err="1" smtClean="0"/>
              <a:t>Tappert</a:t>
            </a:r>
            <a:r>
              <a:rPr lang="cs-CZ" b="1" dirty="0" smtClean="0"/>
              <a:t> hrál 24 let komisaře v populárním seriálu </a:t>
            </a:r>
            <a:r>
              <a:rPr lang="cs-CZ" b="1" dirty="0" err="1" smtClean="0"/>
              <a:t>Derrick</a:t>
            </a:r>
            <a:r>
              <a:rPr lang="cs-CZ" b="1" dirty="0" smtClean="0"/>
              <a:t>, pobral řadu ocenění, zemřel 2008 v 85 letech… 2013 se zjistilo, že byl členem jedné z nejhorších jednotek SS…</a:t>
            </a:r>
          </a:p>
          <a:p>
            <a:pPr algn="r"/>
            <a:r>
              <a:rPr lang="cs-CZ" b="1" dirty="0" smtClean="0"/>
              <a:t>Většina SS tvrdila, že jen poslouchali rozkazy, že museli, jinak by je zabili… civilisti tvrdili, že se jen snažili přežít a nemohli nic dělat…</a:t>
            </a:r>
          </a:p>
          <a:p>
            <a:pPr algn="r"/>
            <a:r>
              <a:rPr lang="cs-CZ" b="1" dirty="0" smtClean="0"/>
              <a:t>A takových příběhů jsou tisíce… desítky tisíc… stovky tisíc… a většina nikdy nebyla a už ani nebude prozrazena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64030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18161" y="804519"/>
            <a:ext cx="9603275" cy="1049235"/>
          </a:xfrm>
        </p:spPr>
        <p:txBody>
          <a:bodyPr/>
          <a:lstStyle/>
          <a:p>
            <a:r>
              <a:rPr lang="cs-CZ" dirty="0" smtClean="0"/>
              <a:t>Odpověz na otázky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0630" y="1853755"/>
            <a:ext cx="5627914" cy="4250994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cs-CZ" sz="2200" b="1" dirty="0" smtClean="0"/>
              <a:t>Jaký národ byl „nadlidmi“ a jak byste „nadčlověka“ poznali?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200" b="1" dirty="0" smtClean="0"/>
              <a:t>Jaký rodinný paradox bys našel u sourozenců Göringových?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200" b="1" dirty="0" smtClean="0"/>
              <a:t>Co se ve skutečnosti skrývalo pod neutrálním označením „konečné řešení židovské </a:t>
            </a:r>
            <a:r>
              <a:rPr lang="cs-CZ" sz="2200" b="1" dirty="0" smtClean="0"/>
              <a:t>otázky“?</a:t>
            </a:r>
            <a:endParaRPr lang="cs-CZ" sz="2200" b="1" dirty="0" smtClean="0"/>
          </a:p>
          <a:p>
            <a:pPr marL="457200" indent="-457200">
              <a:buFont typeface="+mj-lt"/>
              <a:buAutoNum type="arabicPeriod"/>
            </a:pPr>
            <a:r>
              <a:rPr lang="cs-CZ" sz="2200" b="1" dirty="0" smtClean="0"/>
              <a:t>Jak se jmenovali tři hlavní „autoři“ holocaustu?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200" b="1" dirty="0" smtClean="0"/>
              <a:t>K čemu sloužilo ministerstvo propagandy a kdo ho ovládal?</a:t>
            </a:r>
          </a:p>
          <a:p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486" y="1094855"/>
            <a:ext cx="6618514" cy="501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09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5779" y="621639"/>
            <a:ext cx="9603275" cy="1049235"/>
          </a:xfrm>
        </p:spPr>
        <p:txBody>
          <a:bodyPr/>
          <a:lstStyle/>
          <a:p>
            <a:r>
              <a:rPr lang="cs-CZ" dirty="0"/>
              <a:t>Odpověz na otázky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2630" y="1426029"/>
            <a:ext cx="5124992" cy="5259977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cs-CZ" b="1" dirty="0" smtClean="0"/>
              <a:t>Jak se jmenoval zvrácený sadistický doktor z Osvětimi-Březinky?</a:t>
            </a:r>
          </a:p>
          <a:p>
            <a:pPr marL="457200" indent="-457200">
              <a:buFont typeface="+mj-lt"/>
              <a:buAutoNum type="arabicPeriod"/>
            </a:pPr>
            <a:r>
              <a:rPr lang="cs-CZ" b="1" dirty="0" smtClean="0"/>
              <a:t>Proč dělal </a:t>
            </a:r>
            <a:r>
              <a:rPr lang="cs-CZ" b="1" dirty="0" err="1" smtClean="0"/>
              <a:t>Mengele</a:t>
            </a:r>
            <a:r>
              <a:rPr lang="cs-CZ" b="1" dirty="0" smtClean="0"/>
              <a:t> pokusy s dvojčaty?</a:t>
            </a:r>
          </a:p>
          <a:p>
            <a:pPr marL="457200" indent="-457200">
              <a:buFont typeface="+mj-lt"/>
              <a:buAutoNum type="arabicPeriod"/>
            </a:pPr>
            <a:r>
              <a:rPr lang="cs-CZ" b="1" dirty="0" smtClean="0"/>
              <a:t>Jakým způsobem byl </a:t>
            </a:r>
            <a:r>
              <a:rPr lang="cs-CZ" b="1" dirty="0" err="1" smtClean="0"/>
              <a:t>Mengele</a:t>
            </a:r>
            <a:r>
              <a:rPr lang="cs-CZ" b="1" dirty="0" smtClean="0"/>
              <a:t> po válce potrestán?</a:t>
            </a:r>
          </a:p>
          <a:p>
            <a:pPr marL="457200" indent="-457200">
              <a:buFont typeface="+mj-lt"/>
              <a:buAutoNum type="arabicPeriod"/>
            </a:pPr>
            <a:r>
              <a:rPr lang="cs-CZ" b="1" dirty="0" smtClean="0"/>
              <a:t>Proč při pokusech obětem přešívali končetiny, pitvali je zaživa nebo na nich experimentovali s neznámými látkami?</a:t>
            </a:r>
          </a:p>
          <a:p>
            <a:pPr marL="457200" indent="-457200">
              <a:buFont typeface="+mj-lt"/>
              <a:buAutoNum type="arabicPeriod"/>
            </a:pPr>
            <a:r>
              <a:rPr lang="cs-CZ" b="1" dirty="0" smtClean="0"/>
              <a:t>Jak se nazývá zpravodajská služba </a:t>
            </a:r>
            <a:r>
              <a:rPr lang="cs-CZ" b="1" dirty="0" smtClean="0"/>
              <a:t>Izraele?</a:t>
            </a:r>
            <a:endParaRPr lang="cs-CZ" b="1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622" y="1527768"/>
            <a:ext cx="6934378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66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5984" y="850239"/>
            <a:ext cx="9603275" cy="1049235"/>
          </a:xfrm>
        </p:spPr>
        <p:txBody>
          <a:bodyPr/>
          <a:lstStyle/>
          <a:p>
            <a:r>
              <a:rPr lang="cs-CZ" dirty="0"/>
              <a:t>Odpověz na otázky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9081" y="2279141"/>
            <a:ext cx="6413862" cy="31854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cs-CZ" b="1" dirty="0" smtClean="0"/>
              <a:t>Jakým způsobem Schindler zachraňoval Židy?</a:t>
            </a:r>
          </a:p>
          <a:p>
            <a:pPr marL="457200" indent="-457200">
              <a:buFont typeface="+mj-lt"/>
              <a:buAutoNum type="arabicPeriod"/>
            </a:pPr>
            <a:r>
              <a:rPr lang="cs-CZ" b="1" dirty="0" smtClean="0"/>
              <a:t>Co znamenal </a:t>
            </a:r>
            <a:r>
              <a:rPr lang="cs-CZ" b="1" dirty="0" err="1" smtClean="0"/>
              <a:t>Kindertransport</a:t>
            </a:r>
            <a:r>
              <a:rPr lang="cs-CZ" b="1" dirty="0" smtClean="0"/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cs-CZ" b="1" dirty="0" smtClean="0"/>
              <a:t>Jak se jmenoval nejznámější lovec nacistů?</a:t>
            </a:r>
          </a:p>
          <a:p>
            <a:pPr marL="457200" indent="-457200">
              <a:buFont typeface="+mj-lt"/>
              <a:buAutoNum type="arabicPeriod"/>
            </a:pPr>
            <a:r>
              <a:rPr lang="cs-CZ" b="1" dirty="0" smtClean="0"/>
              <a:t>Kam (země, kontinent) nacisté po válce utíkali?</a:t>
            </a:r>
          </a:p>
          <a:p>
            <a:pPr marL="457200" indent="-457200">
              <a:buFont typeface="+mj-lt"/>
              <a:buAutoNum type="arabicPeriod"/>
            </a:pPr>
            <a:r>
              <a:rPr lang="cs-CZ" b="1" dirty="0" smtClean="0"/>
              <a:t>Kolik dozorců SS se vystřídalo v jediném vyhlazovacím táboře Osvětim-</a:t>
            </a:r>
            <a:r>
              <a:rPr lang="cs-CZ" b="1" dirty="0" err="1" smtClean="0"/>
              <a:t>Březinka</a:t>
            </a:r>
            <a:r>
              <a:rPr lang="cs-CZ" b="1" dirty="0" smtClean="0"/>
              <a:t>?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771" y="-8811"/>
            <a:ext cx="5693229" cy="615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65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Joseph </a:t>
            </a:r>
            <a:r>
              <a:rPr lang="cs-CZ" dirty="0" smtClean="0"/>
              <a:t>Goebbels (záloha)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51580" y="2015732"/>
            <a:ext cx="6159456" cy="3450613"/>
          </a:xfrm>
        </p:spPr>
        <p:txBody>
          <a:bodyPr>
            <a:normAutofit/>
          </a:bodyPr>
          <a:lstStyle/>
          <a:p>
            <a:r>
              <a:rPr lang="cs-CZ" b="1" dirty="0" smtClean="0"/>
              <a:t>Ministr propagandy, demagog a surovec</a:t>
            </a:r>
          </a:p>
          <a:p>
            <a:r>
              <a:rPr lang="cs-CZ" b="1" dirty="0" smtClean="0"/>
              <a:t>Ovlivňoval uměleckou tvorbu, měl poměry s herečkami (Lída Baarová)</a:t>
            </a:r>
          </a:p>
          <a:p>
            <a:r>
              <a:rPr lang="cs-CZ" b="1" dirty="0" smtClean="0"/>
              <a:t>Po sebevraždě Hitlera 1 den říšským kancléřem</a:t>
            </a:r>
          </a:p>
          <a:p>
            <a:r>
              <a:rPr lang="cs-CZ" b="1" dirty="0" smtClean="0"/>
              <a:t>S manželkou zabil všech 6 jejich dětí a pak spáchali sami sebevraždu v berlínském bunkru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775" y="226105"/>
            <a:ext cx="3502167" cy="555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15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Hermann </a:t>
            </a:r>
            <a:r>
              <a:rPr lang="cs-CZ" dirty="0"/>
              <a:t>Göring (záloha)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62150" y="1853754"/>
            <a:ext cx="5523410" cy="4132520"/>
          </a:xfrm>
        </p:spPr>
        <p:txBody>
          <a:bodyPr>
            <a:noAutofit/>
          </a:bodyPr>
          <a:lstStyle/>
          <a:p>
            <a:r>
              <a:rPr lang="cs-CZ" b="1" dirty="0" smtClean="0"/>
              <a:t>Letec, říšský maršál, nacistický politik…</a:t>
            </a:r>
          </a:p>
          <a:p>
            <a:r>
              <a:rPr lang="cs-CZ" b="1" dirty="0" smtClean="0"/>
              <a:t>Zakladatel gestapa, ministr letectví, vrchní velitel Luftwaffe, zástupce Hitlera po většinu WWII</a:t>
            </a:r>
          </a:p>
          <a:p>
            <a:r>
              <a:rPr lang="cs-CZ" b="1" dirty="0" smtClean="0"/>
              <a:t>Ješitný, podlý, brutální…</a:t>
            </a:r>
          </a:p>
          <a:p>
            <a:r>
              <a:rPr lang="cs-CZ" b="1" dirty="0" smtClean="0"/>
              <a:t>Miloval život v luxusu, lov, jídlo, okázalé oblečení, sbíral ukradené umění, hrál si s elektrickými vláčky…</a:t>
            </a:r>
          </a:p>
          <a:p>
            <a:r>
              <a:rPr lang="cs-CZ" b="1" dirty="0" smtClean="0"/>
              <a:t>Během Norimberského procesu spáchal sebevraždu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8"/>
          <a:stretch/>
        </p:blipFill>
        <p:spPr>
          <a:xfrm>
            <a:off x="6553200" y="1329135"/>
            <a:ext cx="5465964" cy="453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07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Alfred </a:t>
            </a:r>
            <a:r>
              <a:rPr lang="cs-CZ" dirty="0"/>
              <a:t>Rosenberg (záloha)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51579" y="2015732"/>
            <a:ext cx="5933289" cy="3879971"/>
          </a:xfrm>
        </p:spPr>
        <p:txBody>
          <a:bodyPr>
            <a:normAutofit fontScale="92500" lnSpcReduction="20000"/>
          </a:bodyPr>
          <a:lstStyle/>
          <a:p>
            <a:r>
              <a:rPr lang="cs-CZ" b="1" dirty="0" smtClean="0"/>
              <a:t>Tvůrce nacistické ideologie a rasových teorií (Árijci, Židé)</a:t>
            </a:r>
          </a:p>
          <a:p>
            <a:r>
              <a:rPr lang="cs-CZ" b="1" dirty="0" smtClean="0"/>
              <a:t>Teorie o „životním prostoru“ (Lebensraum), odmítání Versailleských dohod a degenerativním moderním umění</a:t>
            </a:r>
          </a:p>
          <a:p>
            <a:r>
              <a:rPr lang="cs-CZ" b="1" dirty="0" smtClean="0"/>
              <a:t>Vedl organizaci pro nakládání s „opuštěným“ židovským majetkem – z okupovaného sovětského území odvezl 150 000 vagonů s uměním</a:t>
            </a:r>
          </a:p>
          <a:p>
            <a:r>
              <a:rPr lang="cs-CZ" b="1" dirty="0" smtClean="0"/>
              <a:t>V Norimberském procesu odsouzen k trestu smrti – oběšen </a:t>
            </a:r>
            <a:endParaRPr lang="cs-CZ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460" y="217518"/>
            <a:ext cx="3880569" cy="567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39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Heinrich </a:t>
            </a:r>
            <a:r>
              <a:rPr lang="cs-CZ" dirty="0"/>
              <a:t>Himmler (záloha)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51579" y="2015732"/>
            <a:ext cx="5898455" cy="4088977"/>
          </a:xfrm>
        </p:spPr>
        <p:txBody>
          <a:bodyPr>
            <a:normAutofit/>
          </a:bodyPr>
          <a:lstStyle/>
          <a:p>
            <a:r>
              <a:rPr lang="cs-CZ" b="1" dirty="0" smtClean="0"/>
              <a:t>Vůdce SS a šéf gestapa</a:t>
            </a:r>
          </a:p>
          <a:p>
            <a:r>
              <a:rPr lang="cs-CZ" b="1" dirty="0" smtClean="0"/>
              <a:t>Ministr vnitra</a:t>
            </a:r>
          </a:p>
          <a:p>
            <a:r>
              <a:rPr lang="cs-CZ" b="1" dirty="0" smtClean="0"/>
              <a:t>Zřídil první koncentrační tábor v </a:t>
            </a:r>
            <a:r>
              <a:rPr lang="cs-CZ" b="1" dirty="0" err="1" smtClean="0"/>
              <a:t>Dachau</a:t>
            </a:r>
            <a:endParaRPr lang="cs-CZ" b="1" dirty="0" smtClean="0"/>
          </a:p>
          <a:p>
            <a:r>
              <a:rPr lang="cs-CZ" b="1" dirty="0" smtClean="0"/>
              <a:t>Organizátor holocaustu</a:t>
            </a:r>
          </a:p>
          <a:p>
            <a:r>
              <a:rPr lang="cs-CZ" b="1" dirty="0" smtClean="0"/>
              <a:t>Vegetarián, považoval se za převtělení Jindřicha Ptáčníka,  věřil v okultismus, hroutil se při pohledu na krev</a:t>
            </a:r>
          </a:p>
          <a:p>
            <a:r>
              <a:rPr lang="cs-CZ" b="1" dirty="0" smtClean="0"/>
              <a:t>Nikdy nebyl souzen – spáchal sebevraždu v zajetí</a:t>
            </a:r>
            <a:endParaRPr lang="cs-CZ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431" y="266007"/>
            <a:ext cx="3862292" cy="564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5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Galerie</Template>
  <TotalTime>1116</TotalTime>
  <Words>1220</Words>
  <Application>Microsoft Office PowerPoint</Application>
  <PresentationFormat>Širokoúhlá obrazovka</PresentationFormat>
  <Paragraphs>97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1" baseType="lpstr">
      <vt:lpstr>Arial</vt:lpstr>
      <vt:lpstr>Franklin Gothic Book</vt:lpstr>
      <vt:lpstr>Gill Sans MT</vt:lpstr>
      <vt:lpstr>Gallery</vt:lpstr>
      <vt:lpstr>Hitlerovi pomocníci a protivníci</vt:lpstr>
      <vt:lpstr>Zapamatuj si</vt:lpstr>
      <vt:lpstr>Josef Mengele</vt:lpstr>
      <vt:lpstr>Mengeleho pokusy</vt:lpstr>
      <vt:lpstr>Mengeleho pokusy</vt:lpstr>
      <vt:lpstr>Adolf Eichmann</vt:lpstr>
      <vt:lpstr>Oskar Schindler</vt:lpstr>
      <vt:lpstr>Nicholas Winton</vt:lpstr>
      <vt:lpstr>Simon Wiesenthal, lovec nacistů</vt:lpstr>
      <vt:lpstr>Kolik jich ale uniklo spravedlnosti?</vt:lpstr>
      <vt:lpstr>Odpověz na otázky</vt:lpstr>
      <vt:lpstr>Odpověz na otázky</vt:lpstr>
      <vt:lpstr>Odpověz na otázky</vt:lpstr>
      <vt:lpstr>Joseph Goebbels (záloha)</vt:lpstr>
      <vt:lpstr>Hermann Göring (záloha)</vt:lpstr>
      <vt:lpstr>Alfred Rosenberg (záloha)</vt:lpstr>
      <vt:lpstr>Heinrich Himmler (záloha)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Zářecký Tomáš</dc:creator>
  <cp:lastModifiedBy>Zářecký Tomáš</cp:lastModifiedBy>
  <cp:revision>44</cp:revision>
  <dcterms:created xsi:type="dcterms:W3CDTF">2019-01-14T16:56:14Z</dcterms:created>
  <dcterms:modified xsi:type="dcterms:W3CDTF">2020-03-30T13:12:42Z</dcterms:modified>
</cp:coreProperties>
</file>