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2110-0B59-4188-861A-3F361A43F14F}" type="datetimeFigureOut">
              <a:rPr lang="cs-CZ" smtClean="0"/>
              <a:pPr/>
              <a:t>24.4.2020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17CD2-D141-4C7E-B68E-32F93D4E8C2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Fejeton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cs-CZ" i="1" dirty="0"/>
          </a:p>
          <a:p>
            <a:pPr>
              <a:buNone/>
            </a:pPr>
            <a:r>
              <a:rPr lang="cs-CZ" i="1" dirty="0"/>
              <a:t>je útvar na pomezí </a:t>
            </a:r>
            <a:r>
              <a:rPr lang="cs-CZ" i="1" dirty="0">
                <a:solidFill>
                  <a:srgbClr val="FF0000"/>
                </a:solidFill>
              </a:rPr>
              <a:t>publicistického </a:t>
            </a:r>
            <a:r>
              <a:rPr lang="cs-CZ" i="1" dirty="0"/>
              <a:t>a</a:t>
            </a:r>
            <a:r>
              <a:rPr lang="cs-CZ" i="1" dirty="0">
                <a:solidFill>
                  <a:srgbClr val="FF0000"/>
                </a:solidFill>
              </a:rPr>
              <a:t> uměleckého   </a:t>
            </a:r>
          </a:p>
          <a:p>
            <a:pPr>
              <a:buNone/>
            </a:pPr>
            <a:r>
              <a:rPr lang="cs-CZ" i="1" dirty="0">
                <a:solidFill>
                  <a:srgbClr val="FF0000"/>
                </a:solidFill>
              </a:rPr>
              <a:t>stylu </a:t>
            </a:r>
            <a:r>
              <a:rPr lang="cs-CZ" dirty="0"/>
              <a:t>(událost + fantazie).</a:t>
            </a:r>
            <a:r>
              <a:rPr lang="cs-CZ" i="1" dirty="0"/>
              <a:t> Zabývá se drobnými</a:t>
            </a:r>
          </a:p>
          <a:p>
            <a:pPr>
              <a:buNone/>
            </a:pPr>
            <a:r>
              <a:rPr lang="cs-CZ" i="1" dirty="0"/>
              <a:t>zajímavými </a:t>
            </a:r>
            <a:r>
              <a:rPr lang="cs-CZ" i="1" dirty="0">
                <a:solidFill>
                  <a:srgbClr val="FF0000"/>
                </a:solidFill>
              </a:rPr>
              <a:t>aktuálními</a:t>
            </a:r>
            <a:r>
              <a:rPr lang="cs-CZ" i="1" dirty="0"/>
              <a:t> tématy, na které nahlíží v</a:t>
            </a:r>
          </a:p>
          <a:p>
            <a:pPr>
              <a:buNone/>
            </a:pPr>
            <a:r>
              <a:rPr lang="cs-CZ" i="1" dirty="0">
                <a:solidFill>
                  <a:srgbClr val="FF0000"/>
                </a:solidFill>
              </a:rPr>
              <a:t>novém světle</a:t>
            </a:r>
            <a:r>
              <a:rPr lang="cs-CZ" i="1" dirty="0"/>
              <a:t>.</a:t>
            </a:r>
          </a:p>
          <a:p>
            <a:pPr>
              <a:buNone/>
            </a:pPr>
            <a:r>
              <a:rPr lang="cs-CZ" dirty="0"/>
              <a:t> 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cs-CZ" dirty="0">
                <a:solidFill>
                  <a:srgbClr val="FF0000"/>
                </a:solidFill>
              </a:rPr>
              <a:t>Charakteristické rysy: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b="1" u="sng" dirty="0"/>
          </a:p>
          <a:p>
            <a:pPr>
              <a:buNone/>
            </a:pPr>
            <a:r>
              <a:rPr lang="cs-CZ" b="1" u="sng" dirty="0"/>
              <a:t>cílem</a:t>
            </a:r>
            <a:r>
              <a:rPr lang="cs-CZ" dirty="0"/>
              <a:t> - kritizovat veřejný jev, vyvolat okamžitou</a:t>
            </a:r>
          </a:p>
          <a:p>
            <a:pPr>
              <a:buNone/>
            </a:pPr>
            <a:r>
              <a:rPr lang="cs-CZ" dirty="0"/>
              <a:t>reakci</a:t>
            </a:r>
          </a:p>
          <a:p>
            <a:pPr>
              <a:buNone/>
            </a:pPr>
            <a:r>
              <a:rPr lang="cs-CZ" b="1" u="sng" dirty="0"/>
              <a:t>zpracování </a:t>
            </a:r>
            <a:r>
              <a:rPr lang="cs-CZ" dirty="0"/>
              <a:t> - vtipné, humorné, ironické,</a:t>
            </a:r>
          </a:p>
          <a:p>
            <a:pPr>
              <a:buNone/>
            </a:pPr>
            <a:r>
              <a:rPr lang="cs-CZ" dirty="0"/>
              <a:t>duchaplné, slohový postup úvahový</a:t>
            </a:r>
          </a:p>
          <a:p>
            <a:pPr>
              <a:buNone/>
            </a:pPr>
            <a:r>
              <a:rPr lang="cs-CZ" b="1" u="sng" dirty="0"/>
              <a:t>jazyk </a:t>
            </a:r>
            <a:r>
              <a:rPr lang="cs-CZ" dirty="0"/>
              <a:t> - neotřelý, obsahuje neobvyklá slovní</a:t>
            </a:r>
          </a:p>
          <a:p>
            <a:pPr>
              <a:buNone/>
            </a:pPr>
            <a:r>
              <a:rPr lang="cs-CZ" dirty="0"/>
              <a:t>spojení (</a:t>
            </a:r>
            <a:r>
              <a:rPr lang="cs-CZ" i="1" dirty="0"/>
              <a:t>nadsázka, obraznost, fantazie)</a:t>
            </a:r>
            <a:r>
              <a:rPr lang="cs-CZ" dirty="0"/>
              <a:t>, vtipné</a:t>
            </a:r>
          </a:p>
          <a:p>
            <a:pPr>
              <a:buNone/>
            </a:pPr>
            <a:r>
              <a:rPr lang="cs-CZ" dirty="0"/>
              <a:t>formulace, hovorové prostředky</a:t>
            </a:r>
            <a:endParaRPr lang="cs-CZ" b="1" u="sng" dirty="0"/>
          </a:p>
          <a:p>
            <a:pPr>
              <a:buNone/>
            </a:pPr>
            <a:endParaRPr lang="cs-CZ" b="1" u="sng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3786182" y="614364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dirty="0">
                <a:solidFill>
                  <a:srgbClr val="FF0000"/>
                </a:solidFill>
              </a:rPr>
              <a:t>FEJETON  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dirty="0"/>
              <a:t>      </a:t>
            </a:r>
          </a:p>
          <a:p>
            <a:pPr algn="just">
              <a:buNone/>
            </a:pPr>
            <a:r>
              <a:rPr lang="cs-CZ" dirty="0"/>
              <a:t>       psaný</a:t>
            </a:r>
          </a:p>
          <a:p>
            <a:pPr algn="just">
              <a:buNone/>
            </a:pPr>
            <a:r>
              <a:rPr lang="cs-CZ" i="1" dirty="0"/>
              <a:t>            </a:t>
            </a:r>
            <a:r>
              <a:rPr lang="cs-CZ" dirty="0"/>
              <a:t>připravený</a:t>
            </a:r>
          </a:p>
          <a:p>
            <a:pPr algn="just">
              <a:buNone/>
            </a:pPr>
            <a:r>
              <a:rPr lang="cs-CZ" dirty="0"/>
              <a:t>                  monologický</a:t>
            </a:r>
          </a:p>
          <a:p>
            <a:pPr algn="just">
              <a:buNone/>
            </a:pPr>
            <a:r>
              <a:rPr lang="cs-CZ" dirty="0"/>
              <a:t>                        oficiální</a:t>
            </a:r>
          </a:p>
          <a:p>
            <a:pPr algn="just">
              <a:buNone/>
            </a:pPr>
            <a:r>
              <a:rPr lang="cs-CZ" dirty="0"/>
              <a:t>                                formální</a:t>
            </a:r>
          </a:p>
          <a:p>
            <a:pPr algn="just">
              <a:buNone/>
            </a:pPr>
            <a:r>
              <a:rPr lang="cs-CZ" dirty="0"/>
              <a:t>                                     bez kontaktu s adresátem</a:t>
            </a:r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2060"/>
                </a:solidFill>
              </a:rPr>
              <a:t>Slavní pisatelé fejetonů: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cs-CZ" sz="6600" dirty="0">
                <a:solidFill>
                  <a:srgbClr val="FF0000"/>
                </a:solidFill>
              </a:rPr>
              <a:t>JAN NERUDA</a:t>
            </a:r>
          </a:p>
          <a:p>
            <a:pPr algn="ctr">
              <a:buNone/>
            </a:pPr>
            <a:r>
              <a:rPr lang="cs-CZ" sz="6600" dirty="0">
                <a:solidFill>
                  <a:srgbClr val="FF0000"/>
                </a:solidFill>
              </a:rPr>
              <a:t>KAREL ČAPEK</a:t>
            </a:r>
          </a:p>
          <a:p>
            <a:pPr algn="ctr">
              <a:buNone/>
            </a:pPr>
            <a:r>
              <a:rPr lang="cs-CZ" sz="6600" dirty="0">
                <a:solidFill>
                  <a:srgbClr val="FF0000"/>
                </a:solidFill>
              </a:rPr>
              <a:t>LUDVÍK VACULÍK</a:t>
            </a:r>
          </a:p>
          <a:p>
            <a:pPr algn="ctr">
              <a:buNone/>
            </a:pPr>
            <a:r>
              <a:rPr lang="cs-CZ" sz="6600" dirty="0">
                <a:solidFill>
                  <a:srgbClr val="FF0000"/>
                </a:solidFill>
              </a:rPr>
              <a:t>RUDOLF KŘESŤAN</a:t>
            </a:r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/>
              <a:t>Opakování: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/>
              <a:t>K jakému funkčnímu stylu řadíme fejeton?</a:t>
            </a:r>
          </a:p>
          <a:p>
            <a:pPr marL="514350" indent="-514350">
              <a:buAutoNum type="arabicPeriod" startAt="2"/>
            </a:pPr>
            <a:r>
              <a:rPr lang="cs-CZ" dirty="0"/>
              <a:t>Vysvětlete pojem fejeton, co je jeho cílem?</a:t>
            </a:r>
          </a:p>
          <a:p>
            <a:pPr marL="514350" indent="-514350">
              <a:buNone/>
            </a:pPr>
            <a:r>
              <a:rPr lang="cs-CZ" dirty="0"/>
              <a:t>3.   Jaké jazykové prostředky jsou pro fejeton typické?</a:t>
            </a:r>
          </a:p>
          <a:p>
            <a:pPr marL="514350" indent="-514350">
              <a:buNone/>
            </a:pPr>
            <a:r>
              <a:rPr lang="cs-CZ" dirty="0"/>
              <a:t>4.   Kdo byl zakladatelem slohového útvaru fejeton? Kteří další autoři se věnovali psaní tohoto útvaru?</a:t>
            </a:r>
          </a:p>
          <a:p>
            <a:pPr marL="514350" indent="-514350">
              <a:buNone/>
            </a:pPr>
            <a:r>
              <a:rPr lang="cs-CZ" dirty="0"/>
              <a:t>5.   Uveďte všechny slohotvorné činitele.</a:t>
            </a:r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Úkol: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cs-CZ" sz="4400" i="1" dirty="0"/>
              <a:t>Vyberte si jakékoliv zajímavé</a:t>
            </a:r>
          </a:p>
          <a:p>
            <a:pPr>
              <a:buNone/>
            </a:pPr>
            <a:r>
              <a:rPr lang="cs-CZ" sz="4400" i="1" dirty="0"/>
              <a:t>aktuální téma a pokuste se je</a:t>
            </a:r>
          </a:p>
          <a:p>
            <a:pPr>
              <a:buNone/>
            </a:pPr>
            <a:r>
              <a:rPr lang="cs-CZ" sz="4400" i="1" dirty="0"/>
              <a:t>zpracovat v souladu se zásadami</a:t>
            </a:r>
          </a:p>
          <a:p>
            <a:pPr>
              <a:buNone/>
            </a:pPr>
            <a:r>
              <a:rPr lang="cs-CZ" sz="4400" i="1" dirty="0"/>
              <a:t>útvaru fejeton.</a:t>
            </a:r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178</Words>
  <Application>Microsoft Office PowerPoint</Application>
  <PresentationFormat>Předvádění na obrazovce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sady Office</vt:lpstr>
      <vt:lpstr>Fejeton</vt:lpstr>
      <vt:lpstr>Charakteristické rysy:</vt:lpstr>
      <vt:lpstr>FEJETON  JE:</vt:lpstr>
      <vt:lpstr>Slavní pisatelé fejetonů:</vt:lpstr>
      <vt:lpstr>Opakování:</vt:lpstr>
      <vt:lpstr>Úkol: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Fejeton</dc:title>
  <dc:creator>user</dc:creator>
  <cp:lastModifiedBy>Michal Jílek</cp:lastModifiedBy>
  <cp:revision>13</cp:revision>
  <dcterms:created xsi:type="dcterms:W3CDTF">2012-09-23T19:25:21Z</dcterms:created>
  <dcterms:modified xsi:type="dcterms:W3CDTF">2020-04-24T10:04:58Z</dcterms:modified>
</cp:coreProperties>
</file>