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78" r:id="rId3"/>
    <p:sldId id="281" r:id="rId4"/>
    <p:sldId id="282" r:id="rId5"/>
    <p:sldId id="283" r:id="rId6"/>
    <p:sldId id="284" r:id="rId7"/>
    <p:sldId id="288" r:id="rId8"/>
    <p:sldId id="285" r:id="rId9"/>
    <p:sldId id="287" r:id="rId10"/>
    <p:sldId id="289" r:id="rId11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19B3-683F-48E1-8881-EBD33462830B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71793C-2447-4498-904E-87196B5F57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886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1866-C09C-4E6D-8D30-C46ACC32AE3C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A790-6BA5-419D-A052-B5DAB0FF46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13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87995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441A-9270-4136-9FBA-19ADB111B54A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19488" y="6376988"/>
            <a:ext cx="51165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EFAA-250A-44DB-B8FC-5AA69E2EBD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2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A7BD-B579-453B-A742-F1D841130B50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7772-3B9A-4895-8C4A-30A4F1E742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15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62C1-FC4E-45B1-B5D0-3874552A9A95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68ED04-2925-4513-8356-BD9768041A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4816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C9F4-C6C8-442A-B4A0-D3987C784131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B16D-A63F-4A22-A408-AD56C9F479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68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06ED-A099-4244-87E8-1EE2275D99B1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FDA3-CBC6-48E6-BDD0-05485248A0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15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0702-BB26-4FAE-8447-83C2F9C9C60A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3F2C-24B6-4116-8B42-50FC318AE4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59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CEFB-0168-44E1-9888-2055FDFD0C04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A623-AEFE-4A3D-9EA9-C5142A6F5F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0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4973-5903-48FD-AFE7-052851BF108F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0914-D29C-4CEA-957A-6510701FD3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32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20663" y="1169988"/>
            <a:ext cx="33623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0E70-A827-4EFE-8C99-F6DB858F9062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46538" y="1169988"/>
            <a:ext cx="6926262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118850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B0B6-77E0-430C-941C-F5CBBCA1D8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651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878395-7D8B-4E07-8BC2-A55847E4E0C8}" type="datetimeFigureOut">
              <a:rPr lang="cs-CZ"/>
              <a:pPr>
                <a:defRPr/>
              </a:pPr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19488" y="6477000"/>
            <a:ext cx="7345362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39463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A71065F1-661A-49E5-9200-AEF45CF059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48" r:id="rId5"/>
    <p:sldLayoutId id="2147483749" r:id="rId6"/>
    <p:sldLayoutId id="2147483753" r:id="rId7"/>
    <p:sldLayoutId id="2147483754" r:id="rId8"/>
    <p:sldLayoutId id="2147483755" r:id="rId9"/>
    <p:sldLayoutId id="2147483750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panose="020B0604020202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10001793/den-kdy-padl-madrid-28-breze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933"/>
            <a:ext cx="13019933" cy="70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3352" y="4860607"/>
            <a:ext cx="8640960" cy="1673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Temná 30. léta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Cesta ke druhé světové válce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3719736" y="128687"/>
            <a:ext cx="8077200" cy="708025"/>
          </a:xfrm>
        </p:spPr>
        <p:txBody>
          <a:bodyPr/>
          <a:lstStyle/>
          <a:p>
            <a:pPr algn="r" eaLnBrk="1" hangingPunct="1"/>
            <a:r>
              <a:rPr lang="cs-CZ" altLang="cs-CZ" dirty="0" smtClean="0"/>
              <a:t>L25</a:t>
            </a:r>
            <a:r>
              <a:rPr lang="cs-CZ" altLang="cs-CZ" smtClean="0"/>
              <a:t>	</a:t>
            </a:r>
            <a:endParaRPr lang="cs-CZ" altLang="cs-CZ" dirty="0" smtClean="0"/>
          </a:p>
          <a:p>
            <a:pPr algn="r" eaLnBrk="1" hangingPunct="1"/>
            <a:r>
              <a:rPr lang="cs-CZ" altLang="cs-CZ" dirty="0" smtClean="0"/>
              <a:t>Zdroje obrázků a internetu: internet</a:t>
            </a:r>
          </a:p>
        </p:txBody>
      </p:sp>
    </p:spTree>
    <p:extLst>
      <p:ext uri="{BB962C8B-B14F-4D97-AF65-F5344CB8AC3E}">
        <p14:creationId xmlns:p14="http://schemas.microsoft.com/office/powerpoint/2010/main" val="18387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650" t="45100" r="22438" b="28300"/>
          <a:stretch/>
        </p:blipFill>
        <p:spPr>
          <a:xfrm>
            <a:off x="348695" y="0"/>
            <a:ext cx="11455333" cy="30655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832" t="51400" r="23619" b="13601"/>
          <a:stretch/>
        </p:blipFill>
        <p:spPr>
          <a:xfrm>
            <a:off x="552461" y="2796308"/>
            <a:ext cx="11047803" cy="40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1"/>
          <p:cNvSpPr>
            <a:spLocks noGrp="1"/>
          </p:cNvSpPr>
          <p:nvPr>
            <p:ph idx="1"/>
          </p:nvPr>
        </p:nvSpPr>
        <p:spPr>
          <a:xfrm>
            <a:off x="-96838" y="1412776"/>
            <a:ext cx="12168188" cy="5400675"/>
          </a:xfrm>
        </p:spPr>
        <p:txBody>
          <a:bodyPr/>
          <a:lstStyle/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b="1" dirty="0" smtClean="0"/>
              <a:t>Francie ani státy Malé dohody by nesplnily spojenecké smlouvy.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dirty="0" smtClean="0"/>
              <a:t>Stalin dával najevo ochotu k činu proti Hitlerovi, ale chyběla společná hranice mezi ČSR a SSSR – a dá se věřit Stalinovi?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b="1" dirty="0" smtClean="0"/>
              <a:t>Čs. obyvatelé byli odhodláni bránit svou zemi, morálka obyvatel byla obrovská.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dirty="0" smtClean="0"/>
              <a:t>Wehrmacht v roce 1938 ještě zdaleka nebyl na úrovni jako při začátku WWII.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b="1" dirty="0" smtClean="0"/>
              <a:t>Čs. opevnění bylo funkční a kvalitní, ale nedobudované. Při hranicích s Rakouskem chybělo úplně.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dirty="0" smtClean="0"/>
              <a:t>Společně s Německem mohlo zaútočit i Polsko a Maďarsko.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b="1" dirty="0" smtClean="0"/>
              <a:t>Kapitulace bez jediného výstřelu morálně zdevastovala národ a připravila půdu pro nástup komunismu po konci WWII. Dodnes se hovoří o „mnichovském komplexu“.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dirty="0" smtClean="0"/>
              <a:t>Čs. armáda byla připravená a materiálně zásobená, motivace vojáků byla nezvykle vysoká, mnoho by jich však v boji padlo.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b="1" dirty="0" smtClean="0"/>
              <a:t>Z mezinárodního hlediska by Britové a Francouzi odsoudili ČSR jako agresora.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dirty="0" smtClean="0"/>
              <a:t>Československo mohlo vyhrát.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b="1" dirty="0" smtClean="0"/>
              <a:t>WWII mohla začít o rok dříve s jiným rozložením sil.</a:t>
            </a:r>
          </a:p>
          <a:p>
            <a:pPr marL="574675" indent="-457200">
              <a:buFont typeface="Arial" panose="020B0604020202020204" pitchFamily="34" charset="0"/>
              <a:buAutoNum type="arabicPeriod"/>
            </a:pPr>
            <a:r>
              <a:rPr lang="cs-CZ" altLang="cs-CZ" sz="2200" dirty="0" smtClean="0"/>
              <a:t>Nikdo neví, jak by v kritický moment jednali Slováci. Je reálné, že by ČSR zradili.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67408" y="11663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Mnichov: Měli jsme se bránit?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8322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Klíčové události 30. let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4963" y="1525588"/>
            <a:ext cx="5611812" cy="5103812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cs-CZ" sz="2600" b="1" dirty="0" smtClean="0"/>
              <a:t>Německé porušování smluv a politika appeasementu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sz="2600" b="1" dirty="0" smtClean="0"/>
              <a:t>Fašistická Osa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sz="2600" b="1" dirty="0" smtClean="0"/>
              <a:t>Občanská válka ve Španělsku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sz="2600" b="1" dirty="0" smtClean="0"/>
              <a:t>Italsko-etiopská válka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sz="2600" b="1" dirty="0" smtClean="0"/>
              <a:t>Anšlus Rakouska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sz="2600" b="1" dirty="0" smtClean="0"/>
              <a:t>Mnichovská konference</a:t>
            </a:r>
          </a:p>
          <a:p>
            <a:pPr marL="365760" indent="-256032"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>
              <a:buFont typeface="Wingdings 3"/>
              <a:buChar char=""/>
              <a:defRPr/>
            </a:pPr>
            <a:endParaRPr lang="cs-CZ" dirty="0"/>
          </a:p>
          <a:p>
            <a:pPr marL="365760" indent="-256032"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cs-CZ" sz="3000" b="1" u="sng" dirty="0" smtClean="0">
                <a:sym typeface="Wingdings"/>
              </a:rPr>
              <a:t> 30. léta = totální selhání Společnosti národů</a:t>
            </a:r>
            <a:endParaRPr lang="cs-CZ" sz="3000" b="1" u="sng" dirty="0"/>
          </a:p>
        </p:txBody>
      </p:sp>
      <p:pic>
        <p:nvPicPr>
          <p:cNvPr id="10245" name="Picture 5" descr="C:\Documents and Settings\uživatel\Plocha\cesta\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774825"/>
            <a:ext cx="60483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0767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Politika appeasementu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" y="1619250"/>
            <a:ext cx="7176120" cy="5472113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= usmiřování (ústupky) Třetí říši od Británie (N. Chamberlain) a Francie (E. Daladier)</a:t>
            </a:r>
          </a:p>
          <a:p>
            <a:pPr eaLnBrk="1" hangingPunct="1"/>
            <a:r>
              <a:rPr lang="cs-CZ" altLang="cs-CZ" sz="2400" b="1" dirty="0" smtClean="0"/>
              <a:t>Snaha vyhnout se válce za každou cenu</a:t>
            </a:r>
          </a:p>
          <a:p>
            <a:pPr eaLnBrk="1" hangingPunct="1"/>
            <a:r>
              <a:rPr lang="cs-CZ" altLang="cs-CZ" sz="2400" b="1" dirty="0" smtClean="0"/>
              <a:t>Německo porušuje smlouvy:</a:t>
            </a:r>
          </a:p>
          <a:p>
            <a:pPr lvl="1" eaLnBrk="1" hangingPunct="1"/>
            <a:r>
              <a:rPr lang="cs-CZ" altLang="cs-CZ" sz="2400" b="1" dirty="0" smtClean="0"/>
              <a:t>1935 – budování wehrmachtu</a:t>
            </a:r>
          </a:p>
          <a:p>
            <a:pPr lvl="1" eaLnBrk="1" hangingPunct="1"/>
            <a:r>
              <a:rPr lang="cs-CZ" altLang="cs-CZ" sz="2400" b="1" dirty="0" smtClean="0"/>
              <a:t>1936 – obsazení a militarizace Porýní</a:t>
            </a:r>
          </a:p>
          <a:p>
            <a:pPr lvl="1" eaLnBrk="1" hangingPunct="1"/>
            <a:r>
              <a:rPr lang="cs-CZ" altLang="cs-CZ" sz="2400" b="1" dirty="0" smtClean="0"/>
              <a:t>1938 – anšlus Rakouska</a:t>
            </a:r>
          </a:p>
          <a:p>
            <a:pPr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Reakcí na porušování smluv jsou jen diplomatické protesty</a:t>
            </a:r>
          </a:p>
          <a:p>
            <a:pPr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Německo je agresivní:</a:t>
            </a:r>
          </a:p>
          <a:p>
            <a:pPr lvl="1"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1938/1939 – rozbití ČSR </a:t>
            </a:r>
          </a:p>
          <a:p>
            <a:pPr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Německu se vše toleruje (Mnichovská konference)</a:t>
            </a:r>
            <a:endParaRPr lang="cs-CZ" altLang="cs-CZ" sz="2400" b="1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97" y="-3161"/>
            <a:ext cx="48486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Fašistická Osa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628775"/>
            <a:ext cx="10972800" cy="4625975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Spojenectví fašistických států</a:t>
            </a:r>
          </a:p>
          <a:p>
            <a:pPr eaLnBrk="1" hangingPunct="1"/>
            <a:r>
              <a:rPr lang="cs-CZ" altLang="cs-CZ" sz="2400" b="1" dirty="0" smtClean="0"/>
              <a:t>Berlín – Řím – Tokio</a:t>
            </a:r>
          </a:p>
          <a:p>
            <a:pPr eaLnBrk="1" hangingPunct="1"/>
            <a:r>
              <a:rPr lang="cs-CZ" altLang="cs-CZ" sz="2400" b="1" dirty="0" smtClean="0"/>
              <a:t>Německo + Itálie + později přistoupí Japonsko</a:t>
            </a:r>
          </a:p>
        </p:txBody>
      </p:sp>
      <p:pic>
        <p:nvPicPr>
          <p:cNvPr id="1229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86100"/>
            <a:ext cx="4897437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086100"/>
            <a:ext cx="261937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274763"/>
            <a:ext cx="350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1384" y="404664"/>
            <a:ext cx="1065718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Občanská válka ve Španělsku </a:t>
            </a:r>
            <a:r>
              <a:rPr lang="cs-CZ" altLang="cs-CZ" sz="4800" dirty="0"/>
              <a:t>1936–1939</a:t>
            </a:r>
            <a:br>
              <a:rPr lang="cs-CZ" altLang="cs-CZ" sz="4800" dirty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63525" y="1593850"/>
            <a:ext cx="7777163" cy="5327650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Válka mezi Lidovou frontou (levicová vláda vzešlá z voleb) a Falangou (fašisté – pravice)</a:t>
            </a:r>
          </a:p>
          <a:p>
            <a:pPr eaLnBrk="1" hangingPunct="1"/>
            <a:r>
              <a:rPr lang="cs-CZ" altLang="cs-CZ" sz="2400" b="1" dirty="0" smtClean="0"/>
              <a:t>USA, UK, FRA vyhlašují neutralitu!</a:t>
            </a:r>
          </a:p>
          <a:p>
            <a:pPr eaLnBrk="1" hangingPunct="1"/>
            <a:r>
              <a:rPr lang="cs-CZ" altLang="cs-CZ" sz="2400" b="1" dirty="0" smtClean="0"/>
              <a:t>SSSR podporuje Lidovou frontu</a:t>
            </a:r>
          </a:p>
          <a:p>
            <a:pPr eaLnBrk="1" hangingPunct="1"/>
            <a:r>
              <a:rPr lang="cs-CZ" altLang="cs-CZ" sz="2400" b="1" dirty="0" smtClean="0"/>
              <a:t>Německo a Itálie otevřeně podporují Falangu</a:t>
            </a:r>
          </a:p>
          <a:p>
            <a:pPr eaLnBrk="1" hangingPunct="1"/>
            <a:r>
              <a:rPr lang="cs-CZ" altLang="cs-CZ" sz="2400" b="1" dirty="0" smtClean="0"/>
              <a:t>Interbrigády – dobrovolníci podporující Lidovou frontu</a:t>
            </a:r>
          </a:p>
          <a:p>
            <a:pPr eaLnBrk="1" hangingPunct="1"/>
            <a:r>
              <a:rPr lang="cs-CZ" altLang="cs-CZ" sz="2400" b="1" dirty="0" smtClean="0"/>
              <a:t>Hitler si „vyzkoušel“ nový wehrmacht v akci</a:t>
            </a:r>
          </a:p>
          <a:p>
            <a:pPr eaLnBrk="1" hangingPunct="1"/>
            <a:r>
              <a:rPr lang="cs-CZ" altLang="cs-CZ" sz="2400" b="1" dirty="0" smtClean="0"/>
              <a:t>1939 – Francisko Franco (Falanga) ovládne Madrid, a protože se nenechá vtáhnout do WWII, udrží se u moci až do své smrti v roce 1975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cs-CZ" altLang="cs-CZ" dirty="0" smtClean="0"/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593850"/>
            <a:ext cx="365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07990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SD - Španělsko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Pablo Picasso: </a:t>
            </a:r>
            <a:r>
              <a:rPr lang="cs-CZ" dirty="0" err="1" smtClean="0"/>
              <a:t>Guernica</a:t>
            </a:r>
            <a:endParaRPr lang="cs-CZ" dirty="0"/>
          </a:p>
        </p:txBody>
      </p:sp>
      <p:pic>
        <p:nvPicPr>
          <p:cNvPr id="1433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30413"/>
            <a:ext cx="10972800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Italsko-etiopská válka </a:t>
            </a:r>
            <a:r>
              <a:rPr lang="cs-CZ" altLang="cs-CZ" sz="4800" dirty="0" smtClean="0"/>
              <a:t>1935–1936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9063" y="1758950"/>
            <a:ext cx="6408737" cy="4525963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= habešský konflikt</a:t>
            </a:r>
          </a:p>
          <a:p>
            <a:pPr eaLnBrk="1" hangingPunct="1"/>
            <a:r>
              <a:rPr lang="cs-CZ" altLang="cs-CZ" sz="2400" b="1" dirty="0" smtClean="0"/>
              <a:t>Mussolini chce „obnovit slávu antického Říma“</a:t>
            </a:r>
          </a:p>
          <a:p>
            <a:pPr eaLnBrk="1" hangingPunct="1"/>
            <a:r>
              <a:rPr lang="cs-CZ" altLang="cs-CZ" sz="2400" b="1" dirty="0" smtClean="0"/>
              <a:t>Snaha získat africké kolonie x zájmy UK</a:t>
            </a:r>
          </a:p>
          <a:p>
            <a:pPr eaLnBrk="1" hangingPunct="1"/>
            <a:r>
              <a:rPr lang="cs-CZ" altLang="cs-CZ" sz="2400" b="1" dirty="0" smtClean="0"/>
              <a:t>Itálie napadne Habeš, i když jsou oba státy členy Společnosti národů!</a:t>
            </a:r>
          </a:p>
          <a:p>
            <a:pPr eaLnBrk="1" hangingPunct="1"/>
            <a:r>
              <a:rPr lang="cs-CZ" altLang="cs-CZ" sz="2400" b="1" dirty="0" smtClean="0"/>
              <a:t>Habeš žádá o pomoc, ale Společnost národů nereaguje!</a:t>
            </a:r>
          </a:p>
          <a:p>
            <a:pPr eaLnBrk="1" hangingPunct="1"/>
            <a:r>
              <a:rPr lang="cs-CZ" altLang="cs-CZ" sz="2400" b="1" dirty="0" smtClean="0"/>
              <a:t>1936 – Itálie ovládne Habeš, etiopský císař prchá do exilu do UK</a:t>
            </a:r>
          </a:p>
        </p:txBody>
      </p:sp>
      <p:pic>
        <p:nvPicPr>
          <p:cNvPr id="15364" name="Picture 2" descr="C:\Documents and Settings\uživatel\Plocha\cesta\AFRIKA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176338"/>
            <a:ext cx="55911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Anšlus Rakouska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34963" y="1628775"/>
            <a:ext cx="11449050" cy="4625975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12. 3. 1938 – wehrmacht obsadí Rakousko a učiní z něj</a:t>
            </a:r>
            <a:r>
              <a:rPr lang="cs-CZ" altLang="cs-CZ" sz="2400" b="1" dirty="0" smtClean="0">
                <a:sym typeface="Symbol" panose="05050102010706020507" pitchFamily="18" charset="2"/>
              </a:rPr>
              <a:t> součást Třetí říše</a:t>
            </a:r>
          </a:p>
          <a:p>
            <a:pPr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Většina Rakušanů s tím souhlasí!</a:t>
            </a:r>
          </a:p>
          <a:p>
            <a:pPr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Opětovné hrubé porušení mezinárodních smluv</a:t>
            </a:r>
          </a:p>
          <a:p>
            <a:pPr eaLnBrk="1" hangingPunct="1"/>
            <a:r>
              <a:rPr lang="cs-CZ" altLang="cs-CZ" sz="2400" b="1" dirty="0" smtClean="0">
                <a:sym typeface="Symbol" panose="05050102010706020507" pitchFamily="18" charset="2"/>
              </a:rPr>
              <a:t>Reakce Společnosti národů: formální protesty</a:t>
            </a:r>
          </a:p>
        </p:txBody>
      </p:sp>
      <p:pic>
        <p:nvPicPr>
          <p:cNvPr id="16388" name="Picture 4" descr="C:\Documents and Settings\uživatel\Plocha\cesta\an_lus_1938_499ac3dc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446463"/>
            <a:ext cx="39560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446463"/>
            <a:ext cx="43973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2246313"/>
            <a:ext cx="2903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2313</TotalTime>
  <Words>501</Words>
  <Application>Microsoft Office PowerPoint</Application>
  <PresentationFormat>Širokoúhlá obrazovka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Symbol</vt:lpstr>
      <vt:lpstr>Wingdings</vt:lpstr>
      <vt:lpstr>Wingdings 2</vt:lpstr>
      <vt:lpstr>Wingdings 3</vt:lpstr>
      <vt:lpstr>Modul</vt:lpstr>
      <vt:lpstr>Temná 30. léta Cesta ke druhé světové válce</vt:lpstr>
      <vt:lpstr>Mnichov: Měli jsme se bránit?</vt:lpstr>
      <vt:lpstr>Klíčové události 30. let</vt:lpstr>
      <vt:lpstr>Politika appeasementu</vt:lpstr>
      <vt:lpstr>Fašistická Osa</vt:lpstr>
      <vt:lpstr>Občanská válka ve Španělsku 1936–1939 </vt:lpstr>
      <vt:lpstr>Pablo Picasso: Guernica</vt:lpstr>
      <vt:lpstr>Italsko-etiopská válka 1935–1936</vt:lpstr>
      <vt:lpstr>Anšlus Rakouska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ČSR – II. republika</dc:title>
  <dc:creator>Comfor</dc:creator>
  <cp:lastModifiedBy>Jarošová Soňa</cp:lastModifiedBy>
  <cp:revision>70</cp:revision>
  <dcterms:created xsi:type="dcterms:W3CDTF">2014-01-12T16:09:27Z</dcterms:created>
  <dcterms:modified xsi:type="dcterms:W3CDTF">2020-04-28T19:05:23Z</dcterms:modified>
</cp:coreProperties>
</file>