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74" r:id="rId7"/>
    <p:sldId id="260" r:id="rId8"/>
    <p:sldId id="271" r:id="rId9"/>
    <p:sldId id="27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avne-dny.cz/episode/10006263/den-kdy-byl-upalen-jan-hus-6-cervenec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94914" y="350540"/>
            <a:ext cx="3480655" cy="2479746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Jan Hus a husité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808" y="5795793"/>
            <a:ext cx="7766936" cy="1096899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L29	Mgr. Tomáš Zářecký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Zdroje obrázků a videa: internet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714103" y="5721531"/>
            <a:ext cx="239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3"/>
              </a:rPr>
              <a:t>SD - Jan Hus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01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8" b="3184"/>
          <a:stretch/>
        </p:blipFill>
        <p:spPr>
          <a:xfrm>
            <a:off x="-141244" y="0"/>
            <a:ext cx="5127171" cy="685270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05"/>
          <a:stretch/>
        </p:blipFill>
        <p:spPr>
          <a:xfrm>
            <a:off x="4975668" y="-496661"/>
            <a:ext cx="7259875" cy="735466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84019" y="587829"/>
            <a:ext cx="8596668" cy="1320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Základní charakteristika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14850" y="4873563"/>
            <a:ext cx="7677150" cy="2331568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Jan Hus – kazatel, univerzitní profesor, kritik církve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Husitství = dvě desetiletí bojů, válek a ničení Čech (pouze Čech!)</a:t>
            </a:r>
          </a:p>
          <a:p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 Jan Hus a husitství jsou tedy dva zcela odlišné fenomény a Jan Hus by asi s husitstvím tak úplně nesouhlasil…</a:t>
            </a:r>
          </a:p>
        </p:txBody>
      </p:sp>
    </p:spTree>
    <p:extLst>
      <p:ext uri="{BB962C8B-B14F-4D97-AF65-F5344CB8AC3E}">
        <p14:creationId xmlns:p14="http://schemas.microsoft.com/office/powerpoint/2010/main" val="190110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60255"/>
            <a:ext cx="12192000" cy="811825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51" y="3170051"/>
            <a:ext cx="8147099" cy="347881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39" y="346962"/>
            <a:ext cx="8596668" cy="1320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Pravda o husitství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47650" y="1146240"/>
            <a:ext cx="11410950" cy="1814674"/>
          </a:xfrm>
        </p:spPr>
        <p:txBody>
          <a:bodyPr>
            <a:norm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Husité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byli výborní válečníci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, kteří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zavedli skvělé taktické prvky, porazili pět křížových výprav a nikdy nebyli vojensky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poraženi, ale…</a:t>
            </a:r>
            <a:endParaRPr lang="cs-CZ" sz="2000" b="1" dirty="0">
              <a:solidFill>
                <a:schemeClr val="bg1"/>
              </a:solidFill>
              <a:sym typeface="Symbol" panose="05050102010706020507" pitchFamily="18" charset="2"/>
            </a:endParaRPr>
          </a:p>
          <a:p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…byly hospodářsky zničené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Čechy,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země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Koruny české ztratily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některá území získaná Janem a Karlem Lucemburským a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o více jak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sto let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se zpozdil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kulturní jejich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vývoj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(příchod renesance)</a:t>
            </a:r>
          </a:p>
          <a:p>
            <a:endParaRPr lang="cs-CZ" sz="2000" b="1" dirty="0">
              <a:sym typeface="Symbol" panose="05050102010706020507" pitchFamily="18" charset="2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983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5" y="-39709"/>
            <a:ext cx="10353675" cy="689771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349" y="1804065"/>
            <a:ext cx="4291451" cy="758824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Reformní hnutí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72743" y="2795836"/>
            <a:ext cx="5233307" cy="3829217"/>
          </a:xfrm>
        </p:spPr>
        <p:txBody>
          <a:bodyPr>
            <a:norm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Volání po nápravě církve je celoevropská záležitost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Problémy církve: papežské schizma, neřestný život, skandály, korupce, odpustky… 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Jan Hus není jediný kritický kazatel, navazuje na Angličana Jana Viklefa, sám má následovníky (</a:t>
            </a:r>
            <a:r>
              <a:rPr lang="cs-CZ" sz="2000" b="1" dirty="0">
                <a:solidFill>
                  <a:schemeClr val="bg1"/>
                </a:solidFill>
              </a:rPr>
              <a:t>J</a:t>
            </a:r>
            <a:r>
              <a:rPr lang="cs-CZ" sz="2000" b="1" dirty="0" smtClean="0">
                <a:solidFill>
                  <a:schemeClr val="bg1"/>
                </a:solidFill>
              </a:rPr>
              <a:t>akoubek ze Stříbra, Jeroným Pražský)</a:t>
            </a:r>
            <a:endParaRPr lang="cs-CZ" sz="2000" b="1" dirty="0">
              <a:solidFill>
                <a:schemeClr val="bg1"/>
              </a:solidFill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994"/>
            <a:ext cx="4524375" cy="700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4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322326"/>
            <a:ext cx="12264354" cy="818032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80" y="-370891"/>
            <a:ext cx="4501740" cy="667543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398273"/>
            <a:ext cx="8596668" cy="1320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Jan Hus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766" y="3184766"/>
            <a:ext cx="7762614" cy="3888944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Káže v Betlémské kapli, kritizuje církev a soudobé poměry a stává se populárním mezi chudými i šlechtou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Po kritice odpustků si znepřátelí Václava IV., který ho předtím podporoval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Kritizuje i papeže </a:t>
            </a:r>
            <a:r>
              <a:rPr lang="cs-CZ" sz="2000" b="1" dirty="0">
                <a:solidFill>
                  <a:schemeClr val="bg1"/>
                </a:solidFill>
                <a:sym typeface="Symbol" panose="05050102010706020507" pitchFamily="18" charset="2"/>
              </a:rPr>
              <a:t></a:t>
            </a:r>
            <a:r>
              <a:rPr lang="cs-CZ" sz="2000" b="1" dirty="0" smtClean="0">
                <a:solidFill>
                  <a:schemeClr val="bg1"/>
                </a:solidFill>
              </a:rPr>
              <a:t> ten dá Prahu do klatby, když v ní Hus zůstane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Církevní klatba = nesmí se provádět církevní úkony (pohřby, svatby, křty…) </a:t>
            </a:r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 pro středověké město to znamená kolaps</a:t>
            </a:r>
          </a:p>
          <a:p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Hus proto odchází z Prahy na venkov a to mu pomůže, protože svými názory osloví mnohem více lidí</a:t>
            </a:r>
          </a:p>
          <a:p>
            <a:endParaRPr lang="cs-CZ" sz="2000" b="1" dirty="0" smtClean="0">
              <a:solidFill>
                <a:schemeClr val="bg1"/>
              </a:solidFill>
              <a:sym typeface="Symbol" panose="05050102010706020507" pitchFamily="18" charset="2"/>
            </a:endParaRPr>
          </a:p>
        </p:txBody>
      </p:sp>
      <p:pic>
        <p:nvPicPr>
          <p:cNvPr id="1026" name="Picture 2" descr="Výsledek obrázku pro jan hus venko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380" y="3968017"/>
            <a:ext cx="4499974" cy="288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61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6945" t="34939" r="27083" b="22469"/>
          <a:stretch/>
        </p:blipFill>
        <p:spPr>
          <a:xfrm>
            <a:off x="0" y="-1"/>
            <a:ext cx="12192000" cy="635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7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20"/>
          <a:stretch/>
        </p:blipFill>
        <p:spPr>
          <a:xfrm>
            <a:off x="0" y="0"/>
            <a:ext cx="12907260" cy="689065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330" y="258438"/>
            <a:ext cx="8596668" cy="1320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Kostnický koncil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765" y="950056"/>
            <a:ext cx="9285521" cy="3458658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Koncil = vrcholné jednání významných církevních osob (biskupů…) 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Svolává ho Zikmund, král Svaté říše římské, aby vyřešil schizma = více papežů, pozván je i Hus jako další „problém“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Zikmund dává Husovi ochranný list (=glejt), který mu zaručuje bezpečnost při cestě po Svaté říši římské – pro spoustu lidí je kacíř a chtějí mu ublížit!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Glejt ho ale nechrání před církví, na tu Zikmund nemá vliv!</a:t>
            </a:r>
          </a:p>
          <a:p>
            <a:r>
              <a:rPr lang="cs-CZ" sz="2000" b="1" dirty="0" smtClean="0">
                <a:solidFill>
                  <a:schemeClr val="bg1"/>
                </a:solidFill>
              </a:rPr>
              <a:t>6. 7. 1415 - Hus neodvolá své názory a je církví (ne Zikmundem!) jako kacíř upálen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811" y="258438"/>
            <a:ext cx="3867362" cy="551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Ã½sledek obrÃ¡zku pro jan h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456"/>
            <a:ext cx="13822908" cy="691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020" y="304800"/>
            <a:ext cx="8596668" cy="1320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Reakce v </a:t>
            </a:r>
            <a:r>
              <a:rPr lang="cs-CZ" dirty="0">
                <a:solidFill>
                  <a:schemeClr val="bg1"/>
                </a:solidFill>
              </a:rPr>
              <a:t>Č</a:t>
            </a:r>
            <a:r>
              <a:rPr lang="cs-CZ" dirty="0" smtClean="0">
                <a:solidFill>
                  <a:schemeClr val="bg1"/>
                </a:solidFill>
              </a:rPr>
              <a:t>echách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743" y="1043182"/>
            <a:ext cx="5954485" cy="5716847"/>
          </a:xfrm>
        </p:spPr>
        <p:txBody>
          <a:bodyPr>
            <a:noAutofit/>
          </a:bodyPr>
          <a:lstStyle/>
          <a:p>
            <a:r>
              <a:rPr lang="cs-CZ" altLang="cs-CZ" sz="2000" b="1" dirty="0" smtClean="0">
                <a:solidFill>
                  <a:schemeClr val="bg1"/>
                </a:solidFill>
              </a:rPr>
              <a:t>Česká šlechta posílá do Kostnice protestní list (150 pečetí!)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Zikmund se v jejich očích stává viníkem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Stoupenci Husa konají poutě na hory, radikalizují se a ve společnosti roste napětí, Václav IV. je bezradný…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1419 – pod vedením radikálního kazatele Jana Želivského zaútočí dav na Novoměstskou radnici a vyhází radní z oken na kopí = 1. pražská defenestrace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Když se to dozví Václav IV., dostane mozkovou mrtvici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Na trůn má usednout Zikmund, ale Češi se postaví na odpor, ostatní (Morava, Slezsko, Lužice) ho ale uznají</a:t>
            </a:r>
          </a:p>
          <a:p>
            <a:r>
              <a:rPr lang="cs-CZ" altLang="cs-CZ" sz="2000" b="1" dirty="0" smtClean="0">
                <a:solidFill>
                  <a:schemeClr val="bg1"/>
                </a:solidFill>
              </a:rPr>
              <a:t>Zikmund se rozhodne Čechy dobýt vojensky…</a:t>
            </a:r>
            <a:endParaRPr lang="cs-CZ" altLang="cs-CZ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5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Ã½sledek obrÃ¡zku pro kaliÅ¡nÃ­c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5"/>
          <a:stretch/>
        </p:blipFill>
        <p:spPr bwMode="auto">
          <a:xfrm>
            <a:off x="0" y="1"/>
            <a:ext cx="12192000" cy="686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Co chtějí husité?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88405"/>
            <a:ext cx="11627893" cy="5295424"/>
          </a:xfrm>
        </p:spPr>
        <p:txBody>
          <a:bodyPr>
            <a:normAutofit lnSpcReduction="10000"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Na začátku jsou husité jednotní, po pár letech se ale rozpadnou na spoustu skupin</a:t>
            </a:r>
          </a:p>
          <a:p>
            <a:pPr marL="0" indent="0">
              <a:buNone/>
            </a:pPr>
            <a:endParaRPr lang="cs-CZ" sz="2000" b="1" dirty="0" smtClean="0">
              <a:solidFill>
                <a:schemeClr val="bg1"/>
              </a:solidFill>
            </a:endParaRPr>
          </a:p>
          <a:p>
            <a:r>
              <a:rPr lang="cs-CZ" sz="2000" b="1" dirty="0" smtClean="0">
                <a:solidFill>
                  <a:schemeClr val="bg1"/>
                </a:solidFill>
              </a:rPr>
              <a:t>Všichni ale přijmou společný program, za co bojují = 4 artikuly pražské:</a:t>
            </a:r>
          </a:p>
          <a:p>
            <a:pPr marL="0" indent="0">
              <a:buNone/>
            </a:pPr>
            <a:endParaRPr lang="cs-CZ" sz="2000" b="1" dirty="0" smtClean="0">
              <a:solidFill>
                <a:schemeClr val="bg1"/>
              </a:solidFill>
            </a:endParaRPr>
          </a:p>
          <a:p>
            <a:pPr marL="514350" indent="-514350">
              <a:spcBef>
                <a:spcPts val="580"/>
              </a:spcBef>
              <a:buFont typeface="+mj-lt"/>
              <a:buAutoNum type="arabicPeriod"/>
              <a:defRPr/>
            </a:pPr>
            <a:r>
              <a:rPr lang="cs-CZ" sz="2000" b="1" dirty="0" smtClean="0">
                <a:solidFill>
                  <a:schemeClr val="bg1"/>
                </a:solidFill>
              </a:rPr>
              <a:t>Každý může svobodně kázat, ne jen oficiální představitelé církve</a:t>
            </a:r>
            <a:endParaRPr lang="cs-CZ" sz="2000" b="1" dirty="0">
              <a:solidFill>
                <a:schemeClr val="bg1"/>
              </a:solidFill>
            </a:endParaRPr>
          </a:p>
          <a:p>
            <a:pPr marL="514350" indent="-514350">
              <a:spcBef>
                <a:spcPts val="580"/>
              </a:spcBef>
              <a:buFont typeface="+mj-lt"/>
              <a:buAutoNum type="arabicPeriod"/>
              <a:defRPr/>
            </a:pPr>
            <a:r>
              <a:rPr lang="cs-CZ" sz="2000" b="1" dirty="0" smtClean="0">
                <a:solidFill>
                  <a:schemeClr val="bg1"/>
                </a:solidFill>
              </a:rPr>
              <a:t>Církev přestane hromadit bohatství a panovat</a:t>
            </a:r>
            <a:endParaRPr lang="cs-CZ" sz="2000" b="1" dirty="0">
              <a:solidFill>
                <a:schemeClr val="bg1"/>
              </a:solidFill>
            </a:endParaRPr>
          </a:p>
          <a:p>
            <a:pPr marL="514350" indent="-514350">
              <a:spcBef>
                <a:spcPts val="580"/>
              </a:spcBef>
              <a:buFont typeface="+mj-lt"/>
              <a:buAutoNum type="arabicPeriod"/>
              <a:defRPr/>
            </a:pPr>
            <a:r>
              <a:rPr lang="cs-CZ" sz="2000" b="1" dirty="0">
                <a:solidFill>
                  <a:schemeClr val="bg1"/>
                </a:solidFill>
              </a:rPr>
              <a:t>Trestání smrtelných hříchů </a:t>
            </a:r>
            <a:r>
              <a:rPr lang="cs-CZ" sz="2000" b="1" dirty="0" smtClean="0">
                <a:solidFill>
                  <a:schemeClr val="bg1"/>
                </a:solidFill>
              </a:rPr>
              <a:t>bude pro </a:t>
            </a:r>
            <a:r>
              <a:rPr lang="cs-CZ" sz="2000" b="1" dirty="0">
                <a:solidFill>
                  <a:schemeClr val="bg1"/>
                </a:solidFill>
              </a:rPr>
              <a:t>všechny </a:t>
            </a:r>
            <a:r>
              <a:rPr lang="cs-CZ" sz="2000" b="1" dirty="0" smtClean="0">
                <a:solidFill>
                  <a:schemeClr val="bg1"/>
                </a:solidFill>
              </a:rPr>
              <a:t>stejně = žádné odpustky, úplatky…</a:t>
            </a:r>
            <a:endParaRPr lang="cs-CZ" sz="2000" b="1" dirty="0">
              <a:solidFill>
                <a:schemeClr val="bg1"/>
              </a:solidFill>
            </a:endParaRPr>
          </a:p>
          <a:p>
            <a:pPr marL="514350" indent="-514350">
              <a:spcBef>
                <a:spcPts val="580"/>
              </a:spcBef>
              <a:buFont typeface="+mj-lt"/>
              <a:buAutoNum type="arabicPeriod"/>
              <a:defRPr/>
            </a:pPr>
            <a:r>
              <a:rPr lang="cs-CZ" sz="2000" b="1" dirty="0" smtClean="0">
                <a:solidFill>
                  <a:schemeClr val="bg1"/>
                </a:solidFill>
              </a:rPr>
              <a:t>Zavedení přijímání </a:t>
            </a:r>
            <a:r>
              <a:rPr lang="cs-CZ" sz="2000" b="1" dirty="0">
                <a:solidFill>
                  <a:schemeClr val="bg1"/>
                </a:solidFill>
              </a:rPr>
              <a:t>pod </a:t>
            </a:r>
            <a:r>
              <a:rPr lang="cs-CZ" sz="2000" b="1" dirty="0" smtClean="0">
                <a:solidFill>
                  <a:schemeClr val="bg1"/>
                </a:solidFill>
              </a:rPr>
              <a:t>obojí</a:t>
            </a:r>
          </a:p>
          <a:p>
            <a:pPr marL="0" indent="0">
              <a:spcBef>
                <a:spcPts val="580"/>
              </a:spcBef>
              <a:buNone/>
              <a:defRPr/>
            </a:pPr>
            <a:endParaRPr lang="cs-CZ" sz="2000" b="1" dirty="0">
              <a:solidFill>
                <a:schemeClr val="bg1"/>
              </a:solidFill>
            </a:endParaRPr>
          </a:p>
          <a:p>
            <a:pPr lvl="1"/>
            <a:r>
              <a:rPr lang="cs-CZ" sz="2000" b="1" dirty="0" smtClean="0">
                <a:solidFill>
                  <a:schemeClr val="bg1"/>
                </a:solidFill>
              </a:rPr>
              <a:t>Při bohoslužbě se symbolicky přijímá tělo (hostie = </a:t>
            </a:r>
            <a:r>
              <a:rPr lang="cs-CZ" sz="2000" b="1" smtClean="0">
                <a:solidFill>
                  <a:schemeClr val="bg1"/>
                </a:solidFill>
              </a:rPr>
              <a:t>„oplatka“) </a:t>
            </a:r>
            <a:r>
              <a:rPr lang="cs-CZ" sz="2000" b="1" dirty="0" smtClean="0">
                <a:solidFill>
                  <a:schemeClr val="bg1"/>
                </a:solidFill>
              </a:rPr>
              <a:t>a krev (víno) Kristova, ale oboje přijímá jen kněz, věřící přijímají pouze tělo</a:t>
            </a:r>
          </a:p>
          <a:p>
            <a:pPr lvl="1"/>
            <a:r>
              <a:rPr lang="cs-CZ" sz="2000" b="1" dirty="0" smtClean="0">
                <a:solidFill>
                  <a:schemeClr val="bg1"/>
                </a:solidFill>
              </a:rPr>
              <a:t>Husité žádají, ať všichni přijímají oboje, protože si mají být všichni rovni (doteď je kněz „něco víc“, když přijímá i krev a obyčejní věřící ne)</a:t>
            </a:r>
          </a:p>
          <a:p>
            <a:pPr lvl="1"/>
            <a:r>
              <a:rPr lang="cs-CZ" sz="2000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Proto mají ve znaku kalich a nazývají se kališníci</a:t>
            </a:r>
            <a:endParaRPr lang="cs-CZ" sz="2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3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seta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892</TotalTime>
  <Words>604</Words>
  <Application>Microsoft Office PowerPoint</Application>
  <PresentationFormat>Širokoúhlá obrazovka</PresentationFormat>
  <Paragraphs>48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Symbol</vt:lpstr>
      <vt:lpstr>Trebuchet MS</vt:lpstr>
      <vt:lpstr>Wingdings 3</vt:lpstr>
      <vt:lpstr>Faseta</vt:lpstr>
      <vt:lpstr>Jan Hus a husité</vt:lpstr>
      <vt:lpstr>Základní charakteristika</vt:lpstr>
      <vt:lpstr>Pravda o husitství</vt:lpstr>
      <vt:lpstr>Reformní hnutí</vt:lpstr>
      <vt:lpstr>Jan Hus</vt:lpstr>
      <vt:lpstr>Prezentace aplikace PowerPoint</vt:lpstr>
      <vt:lpstr>Kostnický koncil</vt:lpstr>
      <vt:lpstr>Reakce v Čechách</vt:lpstr>
      <vt:lpstr>Co chtějí husité?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Hus a husitství</dc:title>
  <dc:creator>Tomáš Zářecký</dc:creator>
  <cp:lastModifiedBy>Zářecký Tomáš</cp:lastModifiedBy>
  <cp:revision>35</cp:revision>
  <dcterms:created xsi:type="dcterms:W3CDTF">2017-08-05T11:22:35Z</dcterms:created>
  <dcterms:modified xsi:type="dcterms:W3CDTF">2020-05-03T08:49:30Z</dcterms:modified>
</cp:coreProperties>
</file>