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F8E27-F8AA-4257-A827-82AADACD5E8F}" type="datetimeFigureOut">
              <a:rPr lang="cs-CZ" smtClean="0"/>
              <a:pPr/>
              <a:t>2.5.2020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VĚTA JEDNODUCHÁ A SOUVĚTÍ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04248" y="5157192"/>
            <a:ext cx="1272952" cy="500658"/>
          </a:xfrm>
        </p:spPr>
        <p:txBody>
          <a:bodyPr>
            <a:normAutofit/>
          </a:bodyPr>
          <a:lstStyle/>
          <a:p>
            <a:endParaRPr lang="cs-CZ" sz="11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2555776" y="404664"/>
            <a:ext cx="3384376" cy="11521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VĚTA JEDNODUCHÁ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39552" y="2780928"/>
            <a:ext cx="827983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-je tvořena jednou skladební dvojicí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(nebo základní větný člen ve větě jednočlenné)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-vyjadřuje jednoduchou myšlenku.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      </a:t>
            </a:r>
            <a:r>
              <a:rPr lang="cs-CZ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</a:t>
            </a:r>
            <a:endParaRPr lang="cs-CZ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Př.: Na autobusové nádraží </a:t>
            </a:r>
            <a:r>
              <a:rPr lang="cs-CZ" sz="28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přijel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autobus.</a:t>
            </a:r>
          </a:p>
          <a:p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cs-CZ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</a:t>
            </a:r>
            <a:endParaRPr lang="cs-CZ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Zítra také </a:t>
            </a:r>
            <a:r>
              <a:rPr lang="cs-CZ" sz="28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přijede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 (Po-nevyjádřený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3635896" y="1844824"/>
            <a:ext cx="864096" cy="86409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188640"/>
            <a:ext cx="793678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                                   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627784" y="548680"/>
            <a:ext cx="3600400" cy="10081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SOUVĚTÍ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55576" y="2996952"/>
            <a:ext cx="831830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-jsou nejméně dvě základní skladební dvojice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(součástí souvětí může být i věta jednočlenná).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     </a:t>
            </a:r>
            <a:r>
              <a:rPr lang="cs-CZ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</a:t>
            </a:r>
            <a:endParaRPr lang="cs-CZ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Př.: Na autobusové nádraží </a:t>
            </a:r>
            <a:r>
              <a:rPr lang="cs-CZ" sz="28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přijel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autobus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cs-CZ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PŘ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a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cestující </a:t>
            </a:r>
            <a:r>
              <a:rPr lang="cs-CZ" sz="28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vystoupili.</a:t>
            </a:r>
          </a:p>
        </p:txBody>
      </p:sp>
      <p:sp>
        <p:nvSpPr>
          <p:cNvPr id="5" name="Šipka dolů 4"/>
          <p:cNvSpPr/>
          <p:nvPr/>
        </p:nvSpPr>
        <p:spPr>
          <a:xfrm>
            <a:off x="3923928" y="1772816"/>
            <a:ext cx="1008112" cy="100811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0"/>
            <a:ext cx="825578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cs-CZ" sz="2400" b="1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Věty v souvětí můžeme spojovat:</a:t>
            </a: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203848" y="2492896"/>
            <a:ext cx="2736304" cy="194421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buAutoNum type="arabicPeriod"/>
            </a:pPr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SPOJKAMI</a:t>
            </a:r>
          </a:p>
          <a:p>
            <a:pPr marL="514350" indent="-514350" algn="ctr"/>
            <a:r>
              <a:rPr lang="cs-CZ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např.:</a:t>
            </a:r>
          </a:p>
        </p:txBody>
      </p:sp>
      <p:sp>
        <p:nvSpPr>
          <p:cNvPr id="14" name="Elipsa 13"/>
          <p:cNvSpPr/>
          <p:nvPr/>
        </p:nvSpPr>
        <p:spPr>
          <a:xfrm>
            <a:off x="2267744" y="620688"/>
            <a:ext cx="1512168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5" name="Elipsa 14"/>
          <p:cNvSpPr/>
          <p:nvPr/>
        </p:nvSpPr>
        <p:spPr>
          <a:xfrm>
            <a:off x="4139952" y="620688"/>
            <a:ext cx="1512168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nebo</a:t>
            </a:r>
          </a:p>
        </p:txBody>
      </p:sp>
      <p:sp>
        <p:nvSpPr>
          <p:cNvPr id="16" name="Elipsa 15"/>
          <p:cNvSpPr/>
          <p:nvPr/>
        </p:nvSpPr>
        <p:spPr>
          <a:xfrm>
            <a:off x="5940152" y="692696"/>
            <a:ext cx="1512168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</a:t>
            </a:r>
          </a:p>
        </p:txBody>
      </p:sp>
      <p:sp>
        <p:nvSpPr>
          <p:cNvPr id="17" name="Elipsa 16"/>
          <p:cNvSpPr/>
          <p:nvPr/>
        </p:nvSpPr>
        <p:spPr>
          <a:xfrm>
            <a:off x="7092280" y="1628800"/>
            <a:ext cx="1584176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ale</a:t>
            </a:r>
          </a:p>
        </p:txBody>
      </p:sp>
      <p:sp>
        <p:nvSpPr>
          <p:cNvPr id="18" name="Elipsa 17"/>
          <p:cNvSpPr/>
          <p:nvPr/>
        </p:nvSpPr>
        <p:spPr>
          <a:xfrm>
            <a:off x="7092280" y="3068960"/>
            <a:ext cx="1656184" cy="115212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avšak</a:t>
            </a:r>
          </a:p>
        </p:txBody>
      </p:sp>
      <p:sp>
        <p:nvSpPr>
          <p:cNvPr id="19" name="Elipsa 18"/>
          <p:cNvSpPr/>
          <p:nvPr/>
        </p:nvSpPr>
        <p:spPr>
          <a:xfrm>
            <a:off x="3923928" y="5085184"/>
            <a:ext cx="1656184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proto</a:t>
            </a:r>
          </a:p>
        </p:txBody>
      </p:sp>
      <p:sp>
        <p:nvSpPr>
          <p:cNvPr id="20" name="Elipsa 19"/>
          <p:cNvSpPr/>
          <p:nvPr/>
        </p:nvSpPr>
        <p:spPr>
          <a:xfrm>
            <a:off x="395536" y="4437112"/>
            <a:ext cx="1656184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že</a:t>
            </a:r>
          </a:p>
        </p:txBody>
      </p:sp>
      <p:sp>
        <p:nvSpPr>
          <p:cNvPr id="21" name="Elipsa 20"/>
          <p:cNvSpPr/>
          <p:nvPr/>
        </p:nvSpPr>
        <p:spPr>
          <a:xfrm>
            <a:off x="2051720" y="5013176"/>
            <a:ext cx="1656184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neboť</a:t>
            </a:r>
          </a:p>
        </p:txBody>
      </p:sp>
      <p:sp>
        <p:nvSpPr>
          <p:cNvPr id="25" name="Elipsa 24"/>
          <p:cNvSpPr/>
          <p:nvPr/>
        </p:nvSpPr>
        <p:spPr>
          <a:xfrm>
            <a:off x="467544" y="2708920"/>
            <a:ext cx="1728192" cy="136815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aby</a:t>
            </a:r>
          </a:p>
        </p:txBody>
      </p:sp>
      <p:sp>
        <p:nvSpPr>
          <p:cNvPr id="26" name="Elipsa 25"/>
          <p:cNvSpPr/>
          <p:nvPr/>
        </p:nvSpPr>
        <p:spPr>
          <a:xfrm>
            <a:off x="467544" y="1124744"/>
            <a:ext cx="1728192" cy="12961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5868144" y="5949280"/>
            <a:ext cx="1861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a další…..</a:t>
            </a:r>
          </a:p>
        </p:txBody>
      </p:sp>
      <p:cxnSp>
        <p:nvCxnSpPr>
          <p:cNvPr id="33" name="Přímá spojovací šipka 32"/>
          <p:cNvCxnSpPr/>
          <p:nvPr/>
        </p:nvCxnSpPr>
        <p:spPr>
          <a:xfrm flipV="1">
            <a:off x="6156176" y="2420888"/>
            <a:ext cx="72008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/>
          <p:nvPr/>
        </p:nvCxnSpPr>
        <p:spPr>
          <a:xfrm>
            <a:off x="6156176" y="3573016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/>
          <p:nvPr/>
        </p:nvCxnSpPr>
        <p:spPr>
          <a:xfrm>
            <a:off x="6012160" y="4221088"/>
            <a:ext cx="79208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šipka 38"/>
          <p:cNvCxnSpPr/>
          <p:nvPr/>
        </p:nvCxnSpPr>
        <p:spPr>
          <a:xfrm rot="16200000" flipH="1">
            <a:off x="5256076" y="4905164"/>
            <a:ext cx="144016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šipka 40"/>
          <p:cNvCxnSpPr/>
          <p:nvPr/>
        </p:nvCxnSpPr>
        <p:spPr>
          <a:xfrm rot="5400000">
            <a:off x="4535996" y="4761148"/>
            <a:ext cx="36004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šipka 42"/>
          <p:cNvCxnSpPr/>
          <p:nvPr/>
        </p:nvCxnSpPr>
        <p:spPr>
          <a:xfrm rot="10800000">
            <a:off x="2267744" y="2204864"/>
            <a:ext cx="792088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šipka 44"/>
          <p:cNvCxnSpPr/>
          <p:nvPr/>
        </p:nvCxnSpPr>
        <p:spPr>
          <a:xfrm rot="10800000">
            <a:off x="2339752" y="3212976"/>
            <a:ext cx="720080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šipka 46"/>
          <p:cNvCxnSpPr/>
          <p:nvPr/>
        </p:nvCxnSpPr>
        <p:spPr>
          <a:xfrm rot="10800000" flipV="1">
            <a:off x="2123728" y="4005064"/>
            <a:ext cx="864096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/>
          <p:nvPr/>
        </p:nvCxnSpPr>
        <p:spPr>
          <a:xfrm rot="5400000">
            <a:off x="3311860" y="4617132"/>
            <a:ext cx="36004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 rot="16200000" flipV="1">
            <a:off x="3203848" y="1988840"/>
            <a:ext cx="36004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šipka 37"/>
          <p:cNvCxnSpPr/>
          <p:nvPr/>
        </p:nvCxnSpPr>
        <p:spPr>
          <a:xfrm rot="5400000" flipH="1" flipV="1">
            <a:off x="4391980" y="2168860"/>
            <a:ext cx="432048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šipka 41"/>
          <p:cNvCxnSpPr/>
          <p:nvPr/>
        </p:nvCxnSpPr>
        <p:spPr>
          <a:xfrm rot="5400000" flipH="1" flipV="1">
            <a:off x="5760132" y="1952836"/>
            <a:ext cx="36004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ipsa 43"/>
          <p:cNvSpPr/>
          <p:nvPr/>
        </p:nvSpPr>
        <p:spPr>
          <a:xfrm>
            <a:off x="7020272" y="4509120"/>
            <a:ext cx="1656184" cy="122413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protože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932040" y="836712"/>
            <a:ext cx="2952328" cy="1440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JINÝMI SPOJOVACÍMI VÝRAZY</a:t>
            </a:r>
          </a:p>
        </p:txBody>
      </p:sp>
      <p:sp>
        <p:nvSpPr>
          <p:cNvPr id="4" name="Elipsa 3"/>
          <p:cNvSpPr/>
          <p:nvPr/>
        </p:nvSpPr>
        <p:spPr>
          <a:xfrm>
            <a:off x="5220072" y="3789040"/>
            <a:ext cx="3096344" cy="2448272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NEURČITÝMI ČÍSLOVKAMI- kolik….</a:t>
            </a:r>
          </a:p>
        </p:txBody>
      </p:sp>
      <p:sp>
        <p:nvSpPr>
          <p:cNvPr id="5" name="Elipsa 4"/>
          <p:cNvSpPr/>
          <p:nvPr/>
        </p:nvSpPr>
        <p:spPr>
          <a:xfrm>
            <a:off x="1619672" y="3068960"/>
            <a:ext cx="3240360" cy="252028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VZTAŽNÝMI PŘÍSLOVCI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-kde, kdy, kam…</a:t>
            </a:r>
          </a:p>
        </p:txBody>
      </p:sp>
      <p:sp>
        <p:nvSpPr>
          <p:cNvPr id="6" name="Elipsa 5"/>
          <p:cNvSpPr/>
          <p:nvPr/>
        </p:nvSpPr>
        <p:spPr>
          <a:xfrm>
            <a:off x="539552" y="332656"/>
            <a:ext cx="3240360" cy="2592288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VZTAŽNÝMI ZÁJMENY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-kdo, co,jaký….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10800000">
            <a:off x="3851920" y="1412776"/>
            <a:ext cx="86409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0800000" flipV="1">
            <a:off x="4355976" y="2492896"/>
            <a:ext cx="864096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 rot="16200000" flipH="1">
            <a:off x="6156176" y="2996952"/>
            <a:ext cx="1152128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980728"/>
            <a:ext cx="845616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V </a:t>
            </a:r>
            <a:r>
              <a:rPr lang="cs-CZ" sz="2800" b="1" u="sng" dirty="0">
                <a:latin typeface="Arial" pitchFamily="34" charset="0"/>
                <a:cs typeface="Arial" pitchFamily="34" charset="0"/>
              </a:rPr>
              <a:t>psaném projevu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oddělujeme věty v souvětí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čárkou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, ale většinou </a:t>
            </a:r>
            <a:r>
              <a:rPr lang="cs-CZ" sz="2800" b="1" u="sng" dirty="0">
                <a:latin typeface="Arial" pitchFamily="34" charset="0"/>
                <a:cs typeface="Arial" pitchFamily="34" charset="0"/>
              </a:rPr>
              <a:t>je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u="sng" dirty="0">
                <a:latin typeface="Arial" pitchFamily="34" charset="0"/>
                <a:cs typeface="Arial" pitchFamily="34" charset="0"/>
              </a:rPr>
              <a:t>nepíšeme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před spojkami: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a, i, ani, nebo.</a:t>
            </a:r>
          </a:p>
          <a:p>
            <a:endParaRPr lang="cs-CZ" sz="28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5282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ROZLIŠTE VĚTU JEDNODUCHOU A SOUVĚTÍ, URČETE</a:t>
            </a:r>
          </a:p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POČET VĚT V SOUVĚTÍ – hledejte zákl. sklad. dvojici.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1. Přijďte.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2. Věděli, že s tím nic neudělají.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3. Přídavná jména vyjadřují vlastnosti osob, zvířat, věci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nebo jevů.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4. Žák odpovídá na otázku vedlejší větou v nezměněné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podobě. 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5. Četl knihu a přitom se díval na televizi.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6. Kristýna si stěžovala, že ji někdo strčil do tašky kámen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a ona ho celý den nosila s sebou.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23334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ŘEŠENÍ</a:t>
            </a:r>
          </a:p>
          <a:p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VJ – věta jednoduchá, S - souvětí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endParaRPr lang="cs-C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1.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Přijďte.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( Po. – vy, VJ)</a:t>
            </a:r>
          </a:p>
          <a:p>
            <a:pPr marL="457200" indent="-457200"/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Př.                              Př.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2.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Věděli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, že  s tím nic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neudělají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. ( Po.-oni, S-2)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Po.        Př.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3. Přídavná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jména vyjadřují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vlastnosti osob, zvířat,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věcí nebo jevů. (VJ)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Po.    Př.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4.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Žák odpovídá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na otázku vedlejší větou v nezměněné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podobě. (VJ)</a:t>
            </a:r>
          </a:p>
          <a:p>
            <a:pPr marL="457200" indent="-457200"/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 startAt="3"/>
            </a:pPr>
            <a:endParaRPr lang="cs-CZ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14357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Př.                             Př.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5.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Četl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knihu a přitom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 díval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na televizi. (Po.-on, S-2)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Po.              Př.                    Po.      Př.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6.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Kristýna si stěžovala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, že jí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někdo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strčil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do tašky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Po.                       Př.    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    kámen a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ho celý den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nosila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s sebou. (S-3)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822</TotalTime>
  <Words>407</Words>
  <Application>Microsoft Office PowerPoint</Application>
  <PresentationFormat>Předvádění na obrazovce (4:3)</PresentationFormat>
  <Paragraphs>98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Gill Sans MT</vt:lpstr>
      <vt:lpstr>Wingdings</vt:lpstr>
      <vt:lpstr>Wingdings 3</vt:lpstr>
      <vt:lpstr>Původ</vt:lpstr>
      <vt:lpstr>VĚTA JEDNODUCHÁ A SOUVĚTÍ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SKLADBA FULÍNOVÁ Š.</dc:title>
  <dc:creator>OEM</dc:creator>
  <cp:lastModifiedBy>Michal Jílek</cp:lastModifiedBy>
  <cp:revision>23</cp:revision>
  <dcterms:created xsi:type="dcterms:W3CDTF">2010-07-26T09:30:09Z</dcterms:created>
  <dcterms:modified xsi:type="dcterms:W3CDTF">2020-05-02T09:39:12Z</dcterms:modified>
</cp:coreProperties>
</file>