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3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924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68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6790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819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4431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576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584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647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53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620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422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7040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20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666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342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57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78FBD-88FD-404C-BBD2-5BCC2CAE43FC}" type="datetimeFigureOut">
              <a:rPr lang="cs-CZ" smtClean="0"/>
              <a:t>10.5.2020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1819ED0-2CF3-4713-81ED-7147AF079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51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9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14DD4B7-6E53-48E1-A109-96F75A4D3E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>
            <a:normAutofit/>
          </a:bodyPr>
          <a:lstStyle/>
          <a:p>
            <a:pPr algn="l"/>
            <a:r>
              <a:rPr lang="cs-CZ" sz="6000">
                <a:solidFill>
                  <a:srgbClr val="FFFFFF"/>
                </a:solidFill>
              </a:rPr>
              <a:t>Určování vět hlavních a vedlejších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AEF1F7C-7807-49DB-9FED-BCAC8E0DB3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8104" y="3962088"/>
            <a:ext cx="6112077" cy="1186108"/>
          </a:xfrm>
        </p:spPr>
        <p:txBody>
          <a:bodyPr>
            <a:normAutofit/>
          </a:bodyPr>
          <a:lstStyle/>
          <a:p>
            <a:pPr algn="l"/>
            <a:endParaRPr lang="cs-CZ">
              <a:solidFill>
                <a:srgbClr val="FFFFFF">
                  <a:alpha val="70000"/>
                </a:srgbClr>
              </a:solidFill>
            </a:endParaRP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76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AC14B16-5E29-4254-AF8A-C9851D1C2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  <a:t>VĚTA HLAVNÍ (VH)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84F1DD-F65E-42D8-BC3F-DED7FB1E7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1"/>
            <a:ext cx="5511296" cy="5175624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Je mluvnicky nezávislá</a:t>
            </a:r>
          </a:p>
          <a:p>
            <a:r>
              <a:rPr lang="cs-CZ">
                <a:solidFill>
                  <a:srgbClr val="FFFFFF"/>
                </a:solidFill>
              </a:rPr>
              <a:t>Vyjadřuje svoji vlastní myšlenku</a:t>
            </a:r>
          </a:p>
          <a:p>
            <a:r>
              <a:rPr lang="cs-CZ">
                <a:solidFill>
                  <a:srgbClr val="FFFFFF"/>
                </a:solidFill>
              </a:rPr>
              <a:t>Nelze se na ni nijak zeptat</a:t>
            </a:r>
          </a:p>
          <a:p>
            <a:endParaRPr lang="cs-CZ">
              <a:solidFill>
                <a:srgbClr val="FFFFFF"/>
              </a:solidFill>
            </a:endParaRPr>
          </a:p>
          <a:p>
            <a:r>
              <a:rPr lang="cs-CZ">
                <a:solidFill>
                  <a:srgbClr val="FFFFFF"/>
                </a:solidFill>
              </a:rPr>
              <a:t>Včely </a:t>
            </a:r>
            <a:r>
              <a:rPr lang="cs-CZ" u="sng">
                <a:solidFill>
                  <a:srgbClr val="FFFFFF"/>
                </a:solidFill>
              </a:rPr>
              <a:t>létaly</a:t>
            </a:r>
            <a:r>
              <a:rPr lang="cs-CZ">
                <a:solidFill>
                  <a:srgbClr val="FFFFFF"/>
                </a:solidFill>
              </a:rPr>
              <a:t> z květu na květ. (1VH)</a:t>
            </a:r>
          </a:p>
          <a:p>
            <a:r>
              <a:rPr lang="cs-CZ">
                <a:solidFill>
                  <a:srgbClr val="FFFFFF"/>
                </a:solidFill>
              </a:rPr>
              <a:t>Děti </a:t>
            </a:r>
            <a:r>
              <a:rPr lang="cs-CZ" u="sng">
                <a:solidFill>
                  <a:srgbClr val="FFFFFF"/>
                </a:solidFill>
              </a:rPr>
              <a:t>poskakovaly </a:t>
            </a:r>
            <a:r>
              <a:rPr lang="cs-CZ">
                <a:solidFill>
                  <a:srgbClr val="FFFFFF"/>
                </a:solidFill>
              </a:rPr>
              <a:t>po rozkvetlé louce. (2VH)</a:t>
            </a:r>
          </a:p>
          <a:p>
            <a:r>
              <a:rPr lang="cs-CZ" u="sng">
                <a:solidFill>
                  <a:srgbClr val="FFFFFF"/>
                </a:solidFill>
              </a:rPr>
              <a:t>Padal</a:t>
            </a:r>
            <a:r>
              <a:rPr lang="cs-CZ">
                <a:solidFill>
                  <a:srgbClr val="FFFFFF"/>
                </a:solidFill>
              </a:rPr>
              <a:t> sníh a děti se se sáňkami </a:t>
            </a:r>
            <a:r>
              <a:rPr lang="cs-CZ" u="sng">
                <a:solidFill>
                  <a:srgbClr val="FFFFFF"/>
                </a:solidFill>
              </a:rPr>
              <a:t>vyběhly</a:t>
            </a:r>
            <a:r>
              <a:rPr lang="cs-CZ">
                <a:solidFill>
                  <a:srgbClr val="FFFFFF"/>
                </a:solidFill>
              </a:rPr>
              <a:t> před dům. (2VH)</a:t>
            </a:r>
          </a:p>
          <a:p>
            <a:r>
              <a:rPr lang="cs-CZ">
                <a:solidFill>
                  <a:srgbClr val="FFFFFF"/>
                </a:solidFill>
              </a:rPr>
              <a:t>Maminka </a:t>
            </a:r>
            <a:r>
              <a:rPr lang="cs-CZ" u="sng">
                <a:solidFill>
                  <a:srgbClr val="FFFFFF"/>
                </a:solidFill>
              </a:rPr>
              <a:t>vařila</a:t>
            </a:r>
            <a:r>
              <a:rPr lang="cs-CZ">
                <a:solidFill>
                  <a:srgbClr val="FFFFFF"/>
                </a:solidFill>
              </a:rPr>
              <a:t> oběd, děti jí </a:t>
            </a:r>
            <a:r>
              <a:rPr lang="cs-CZ" u="sng">
                <a:solidFill>
                  <a:srgbClr val="FFFFFF"/>
                </a:solidFill>
              </a:rPr>
              <a:t>pomáhaly</a:t>
            </a:r>
            <a:r>
              <a:rPr lang="cs-CZ">
                <a:solidFill>
                  <a:srgbClr val="FFFFFF"/>
                </a:solidFill>
              </a:rPr>
              <a:t> a tatínek </a:t>
            </a:r>
            <a:r>
              <a:rPr lang="cs-CZ" u="sng">
                <a:solidFill>
                  <a:srgbClr val="FFFFFF"/>
                </a:solidFill>
              </a:rPr>
              <a:t>sekal</a:t>
            </a:r>
            <a:r>
              <a:rPr lang="cs-CZ">
                <a:solidFill>
                  <a:srgbClr val="FFFFFF"/>
                </a:solidFill>
              </a:rPr>
              <a:t> před domem trávu. (3VH)</a:t>
            </a:r>
          </a:p>
          <a:p>
            <a:pPr marL="0" indent="0">
              <a:buNone/>
            </a:pPr>
            <a:endParaRPr lang="cs-C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359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3CE6D65-2432-4343-9889-95B951FD7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VĚTA VEDLEJŠÍ (VV)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99D281-101D-45CA-8457-2ACB041FB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1"/>
            <a:ext cx="5511296" cy="5175624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Závisí mluvnicky i významově na jiné větě, rozvíjí ji</a:t>
            </a:r>
          </a:p>
          <a:p>
            <a:r>
              <a:rPr lang="cs-CZ" dirty="0">
                <a:solidFill>
                  <a:srgbClr val="FFFFFF"/>
                </a:solidFill>
              </a:rPr>
              <a:t>Ptáme se na ni větou, kterou rozvíjí</a:t>
            </a:r>
          </a:p>
          <a:p>
            <a:r>
              <a:rPr lang="cs-CZ" dirty="0">
                <a:solidFill>
                  <a:srgbClr val="FFFFFF"/>
                </a:solidFill>
              </a:rPr>
              <a:t>Nemůže stát samostatně</a:t>
            </a:r>
          </a:p>
          <a:p>
            <a:endParaRPr lang="cs-CZ" dirty="0">
              <a:solidFill>
                <a:srgbClr val="FFFFFF"/>
              </a:solidFill>
            </a:endParaRPr>
          </a:p>
          <a:p>
            <a:r>
              <a:rPr lang="cs-CZ" dirty="0">
                <a:solidFill>
                  <a:srgbClr val="FFFFFF"/>
                </a:solidFill>
              </a:rPr>
              <a:t>Když čekala na zastávce (VV), </a:t>
            </a:r>
            <a:r>
              <a:rPr lang="cs-CZ" dirty="0">
                <a:solidFill>
                  <a:srgbClr val="0070C0"/>
                </a:solidFill>
              </a:rPr>
              <a:t>viděla nehodu(VH).</a:t>
            </a:r>
            <a:r>
              <a:rPr lang="cs-CZ" dirty="0">
                <a:solidFill>
                  <a:srgbClr val="FFFFFF"/>
                </a:solidFill>
              </a:rPr>
              <a:t>(Kdy viděla nehodu? Když čekala na zastávce.)</a:t>
            </a:r>
          </a:p>
          <a:p>
            <a:endParaRPr lang="cs-CZ" dirty="0">
              <a:solidFill>
                <a:srgbClr val="FFFFFF"/>
              </a:solidFill>
            </a:endParaRPr>
          </a:p>
          <a:p>
            <a:r>
              <a:rPr lang="cs-CZ" dirty="0">
                <a:solidFill>
                  <a:srgbClr val="0070C0"/>
                </a:solidFill>
              </a:rPr>
              <a:t>Vyberte si(VH), </a:t>
            </a:r>
            <a:r>
              <a:rPr lang="cs-CZ" dirty="0">
                <a:solidFill>
                  <a:srgbClr val="FFFFFF"/>
                </a:solidFill>
              </a:rPr>
              <a:t>co se vám líbí(VV).(Co si vyberte? Co se vám líbí)</a:t>
            </a:r>
          </a:p>
          <a:p>
            <a:endParaRPr lang="cs-CZ" dirty="0">
              <a:solidFill>
                <a:srgbClr val="FFFFFF"/>
              </a:solidFill>
            </a:endParaRPr>
          </a:p>
          <a:p>
            <a:r>
              <a:rPr lang="cs-CZ" dirty="0">
                <a:solidFill>
                  <a:srgbClr val="0070C0"/>
                </a:solidFill>
              </a:rPr>
              <a:t>Nevím(VH),</a:t>
            </a:r>
            <a:r>
              <a:rPr lang="cs-CZ" dirty="0">
                <a:solidFill>
                  <a:srgbClr val="FFFFFF"/>
                </a:solidFill>
              </a:rPr>
              <a:t> co si o tom mám myslet(VV). (Co nevím? Co si mám o tom myslet)</a:t>
            </a:r>
          </a:p>
          <a:p>
            <a:endParaRPr lang="cs-CZ" dirty="0">
              <a:solidFill>
                <a:srgbClr val="FFFFFF"/>
              </a:solidFill>
            </a:endParaRPr>
          </a:p>
          <a:p>
            <a:endParaRPr lang="cs-CZ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817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1C11484-B214-4744-BFE8-CF79F42C8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  <a:t>VĚTA ZÁVISLÁ A ŘÍDÍCÍ</a:t>
            </a:r>
            <a:b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cs-CZ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DD0893-6991-486C-AFD0-020F79070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1"/>
            <a:ext cx="5511296" cy="5175624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Větě </a:t>
            </a:r>
            <a:r>
              <a:rPr lang="cs-CZ" dirty="0">
                <a:solidFill>
                  <a:srgbClr val="0070C0"/>
                </a:solidFill>
              </a:rPr>
              <a:t>hlavní</a:t>
            </a:r>
            <a:r>
              <a:rPr lang="cs-CZ" dirty="0">
                <a:solidFill>
                  <a:srgbClr val="FFFFFF"/>
                </a:solidFill>
              </a:rPr>
              <a:t> se říká také věta </a:t>
            </a:r>
            <a:r>
              <a:rPr lang="cs-CZ" dirty="0">
                <a:solidFill>
                  <a:srgbClr val="0070C0"/>
                </a:solidFill>
              </a:rPr>
              <a:t>řídící.</a:t>
            </a:r>
          </a:p>
          <a:p>
            <a:r>
              <a:rPr lang="cs-CZ" dirty="0">
                <a:solidFill>
                  <a:srgbClr val="FFFFFF"/>
                </a:solidFill>
              </a:rPr>
              <a:t>Větě </a:t>
            </a:r>
            <a:r>
              <a:rPr lang="cs-CZ" dirty="0">
                <a:solidFill>
                  <a:srgbClr val="0070C0"/>
                </a:solidFill>
              </a:rPr>
              <a:t>vedlejší</a:t>
            </a:r>
            <a:r>
              <a:rPr lang="cs-CZ" dirty="0">
                <a:solidFill>
                  <a:srgbClr val="FFFFFF"/>
                </a:solidFill>
              </a:rPr>
              <a:t>, se říká také věta </a:t>
            </a:r>
            <a:r>
              <a:rPr lang="cs-CZ" dirty="0">
                <a:solidFill>
                  <a:srgbClr val="0070C0"/>
                </a:solidFill>
              </a:rPr>
              <a:t>závislá</a:t>
            </a:r>
            <a:r>
              <a:rPr lang="cs-CZ" dirty="0">
                <a:solidFill>
                  <a:srgbClr val="FFFFFF"/>
                </a:solidFill>
              </a:rPr>
              <a:t>, ale zároveň může být i větou </a:t>
            </a:r>
            <a:r>
              <a:rPr lang="cs-CZ" dirty="0">
                <a:solidFill>
                  <a:srgbClr val="0070C0"/>
                </a:solidFill>
              </a:rPr>
              <a:t>řídící</a:t>
            </a:r>
            <a:r>
              <a:rPr lang="cs-CZ" dirty="0">
                <a:solidFill>
                  <a:srgbClr val="FFFFFF"/>
                </a:solidFill>
              </a:rPr>
              <a:t>, pokud je rozvíjena další vedlejší větou</a:t>
            </a:r>
          </a:p>
          <a:p>
            <a:endParaRPr lang="cs-CZ" dirty="0">
              <a:solidFill>
                <a:srgbClr val="FFFFFF"/>
              </a:solidFill>
            </a:endParaRPr>
          </a:p>
          <a:p>
            <a:r>
              <a:rPr lang="cs-CZ" dirty="0">
                <a:solidFill>
                  <a:srgbClr val="0070C0"/>
                </a:solidFill>
              </a:rPr>
              <a:t>Pojedeme na výlet (VH)</a:t>
            </a:r>
            <a:r>
              <a:rPr lang="cs-CZ" dirty="0">
                <a:solidFill>
                  <a:srgbClr val="FFFFFF"/>
                </a:solidFill>
              </a:rPr>
              <a:t>, protože je dnes hezké počasí (VV), na které jsme dlouho čekali (VV).</a:t>
            </a:r>
          </a:p>
        </p:txBody>
      </p:sp>
    </p:spTree>
    <p:extLst>
      <p:ext uri="{BB962C8B-B14F-4D97-AF65-F5344CB8AC3E}">
        <p14:creationId xmlns:p14="http://schemas.microsoft.com/office/powerpoint/2010/main" val="2138883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7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33" name="Rectangle 9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9677EFA-BD94-4142-BFA4-5811C8BFB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  <a:t>MLUVNICKÁ ZÁVISLOST VĚTY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Zástupný obsah 2">
            <a:extLst>
              <a:ext uri="{FF2B5EF4-FFF2-40B4-BE49-F238E27FC236}">
                <a16:creationId xmlns:a16="http://schemas.microsoft.com/office/drawing/2014/main" id="{20621579-D333-49A1-BF28-FD21F2C9E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1"/>
            <a:ext cx="5511296" cy="5175624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Vedlejší věta závisí na jiné větě stejně jako vedlejší větný člen závisí na jiném větném členu</a:t>
            </a:r>
          </a:p>
          <a:p>
            <a:r>
              <a:rPr lang="cs-CZ">
                <a:solidFill>
                  <a:srgbClr val="FFFFFF"/>
                </a:solidFill>
              </a:rPr>
              <a:t>Ptáme se proto stejnými otázkami jako na větné členy</a:t>
            </a:r>
          </a:p>
          <a:p>
            <a:r>
              <a:rPr lang="cs-CZ">
                <a:solidFill>
                  <a:srgbClr val="FFFFFF"/>
                </a:solidFill>
              </a:rPr>
              <a:t>Každou vedlejší větu můžeme změnit na vedlejší člen</a:t>
            </a:r>
          </a:p>
          <a:p>
            <a:endParaRPr lang="cs-CZ">
              <a:solidFill>
                <a:srgbClr val="FFFFFF"/>
              </a:solidFill>
            </a:endParaRPr>
          </a:p>
          <a:p>
            <a:r>
              <a:rPr lang="cs-CZ">
                <a:solidFill>
                  <a:srgbClr val="FFFFFF"/>
                </a:solidFill>
              </a:rPr>
              <a:t>Když </a:t>
            </a:r>
            <a:r>
              <a:rPr lang="cs-CZ" u="sng">
                <a:solidFill>
                  <a:srgbClr val="FFFFFF"/>
                </a:solidFill>
              </a:rPr>
              <a:t>jsme šli </a:t>
            </a:r>
            <a:r>
              <a:rPr lang="cs-CZ">
                <a:solidFill>
                  <a:srgbClr val="FFFFFF"/>
                </a:solidFill>
              </a:rPr>
              <a:t>do školy, </a:t>
            </a:r>
            <a:r>
              <a:rPr lang="cs-CZ" u="sng">
                <a:solidFill>
                  <a:srgbClr val="FFFFFF"/>
                </a:solidFill>
              </a:rPr>
              <a:t>pršelo.</a:t>
            </a:r>
          </a:p>
          <a:p>
            <a:r>
              <a:rPr lang="cs-CZ">
                <a:solidFill>
                  <a:srgbClr val="FFFFFF"/>
                </a:solidFill>
              </a:rPr>
              <a:t>Při cestě do školy </a:t>
            </a:r>
            <a:r>
              <a:rPr lang="cs-CZ" u="sng">
                <a:solidFill>
                  <a:srgbClr val="FFFFFF"/>
                </a:solidFill>
              </a:rPr>
              <a:t>pršelo</a:t>
            </a:r>
            <a:r>
              <a:rPr lang="cs-CZ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8574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273</Words>
  <Application>Microsoft Office PowerPoint</Application>
  <PresentationFormat>Širokoúhlá obrazovka</PresentationFormat>
  <Paragraphs>32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Fazeta</vt:lpstr>
      <vt:lpstr>Určování vět hlavních a vedlejších</vt:lpstr>
      <vt:lpstr>VĚTA HLAVNÍ (VH)</vt:lpstr>
      <vt:lpstr>VĚTA VEDLEJŠÍ (VV)</vt:lpstr>
      <vt:lpstr>VĚTA ZÁVISLÁ A ŘÍDÍCÍ </vt:lpstr>
      <vt:lpstr>MLUVNICKÁ ZÁVISLOST VĚTY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Určování vět hlavních a vedlejších</dc:title>
  <dc:creator>Michal Jílek</dc:creator>
  <cp:lastModifiedBy>Michal Jílek</cp:lastModifiedBy>
  <cp:revision>7</cp:revision>
  <dcterms:created xsi:type="dcterms:W3CDTF">2020-05-10T08:28:08Z</dcterms:created>
  <dcterms:modified xsi:type="dcterms:W3CDTF">2020-05-10T09:22:36Z</dcterms:modified>
</cp:coreProperties>
</file>